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23"/>
  </p:notesMasterIdLst>
  <p:handoutMasterIdLst>
    <p:handoutMasterId r:id="rId124"/>
  </p:handoutMasterIdLst>
  <p:sldIdLst>
    <p:sldId id="256" r:id="rId5"/>
    <p:sldId id="460" r:id="rId6"/>
    <p:sldId id="513" r:id="rId7"/>
    <p:sldId id="514" r:id="rId8"/>
    <p:sldId id="515" r:id="rId9"/>
    <p:sldId id="517" r:id="rId10"/>
    <p:sldId id="516" r:id="rId11"/>
    <p:sldId id="518" r:id="rId12"/>
    <p:sldId id="519" r:id="rId13"/>
    <p:sldId id="520" r:id="rId14"/>
    <p:sldId id="521" r:id="rId15"/>
    <p:sldId id="522" r:id="rId16"/>
    <p:sldId id="523" r:id="rId17"/>
    <p:sldId id="524" r:id="rId18"/>
    <p:sldId id="525" r:id="rId19"/>
    <p:sldId id="526" r:id="rId20"/>
    <p:sldId id="527" r:id="rId21"/>
    <p:sldId id="528" r:id="rId22"/>
    <p:sldId id="529" r:id="rId23"/>
    <p:sldId id="530" r:id="rId24"/>
    <p:sldId id="531" r:id="rId25"/>
    <p:sldId id="532" r:id="rId26"/>
    <p:sldId id="533" r:id="rId27"/>
    <p:sldId id="534" r:id="rId28"/>
    <p:sldId id="535" r:id="rId29"/>
    <p:sldId id="536" r:id="rId30"/>
    <p:sldId id="537" r:id="rId31"/>
    <p:sldId id="538" r:id="rId32"/>
    <p:sldId id="539" r:id="rId33"/>
    <p:sldId id="540" r:id="rId34"/>
    <p:sldId id="541" r:id="rId35"/>
    <p:sldId id="542" r:id="rId36"/>
    <p:sldId id="543" r:id="rId37"/>
    <p:sldId id="544" r:id="rId38"/>
    <p:sldId id="545" r:id="rId39"/>
    <p:sldId id="546" r:id="rId40"/>
    <p:sldId id="547" r:id="rId41"/>
    <p:sldId id="548" r:id="rId42"/>
    <p:sldId id="549" r:id="rId43"/>
    <p:sldId id="550" r:id="rId44"/>
    <p:sldId id="551" r:id="rId45"/>
    <p:sldId id="552" r:id="rId46"/>
    <p:sldId id="553" r:id="rId47"/>
    <p:sldId id="554" r:id="rId48"/>
    <p:sldId id="556" r:id="rId49"/>
    <p:sldId id="557" r:id="rId50"/>
    <p:sldId id="555" r:id="rId51"/>
    <p:sldId id="558" r:id="rId52"/>
    <p:sldId id="559" r:id="rId53"/>
    <p:sldId id="560" r:id="rId54"/>
    <p:sldId id="562" r:id="rId55"/>
    <p:sldId id="561" r:id="rId56"/>
    <p:sldId id="563" r:id="rId57"/>
    <p:sldId id="564" r:id="rId58"/>
    <p:sldId id="565" r:id="rId59"/>
    <p:sldId id="566" r:id="rId60"/>
    <p:sldId id="567" r:id="rId61"/>
    <p:sldId id="569" r:id="rId62"/>
    <p:sldId id="570" r:id="rId63"/>
    <p:sldId id="571" r:id="rId64"/>
    <p:sldId id="572" r:id="rId65"/>
    <p:sldId id="573" r:id="rId66"/>
    <p:sldId id="574" r:id="rId67"/>
    <p:sldId id="575" r:id="rId68"/>
    <p:sldId id="576" r:id="rId69"/>
    <p:sldId id="577" r:id="rId70"/>
    <p:sldId id="578" r:id="rId71"/>
    <p:sldId id="579" r:id="rId72"/>
    <p:sldId id="580" r:id="rId73"/>
    <p:sldId id="581" r:id="rId74"/>
    <p:sldId id="582" r:id="rId75"/>
    <p:sldId id="583" r:id="rId76"/>
    <p:sldId id="584" r:id="rId77"/>
    <p:sldId id="585" r:id="rId78"/>
    <p:sldId id="586" r:id="rId79"/>
    <p:sldId id="587" r:id="rId80"/>
    <p:sldId id="588" r:id="rId81"/>
    <p:sldId id="589" r:id="rId82"/>
    <p:sldId id="590" r:id="rId83"/>
    <p:sldId id="591" r:id="rId84"/>
    <p:sldId id="592" r:id="rId85"/>
    <p:sldId id="593" r:id="rId86"/>
    <p:sldId id="594" r:id="rId87"/>
    <p:sldId id="595" r:id="rId88"/>
    <p:sldId id="596" r:id="rId89"/>
    <p:sldId id="597" r:id="rId90"/>
    <p:sldId id="598" r:id="rId91"/>
    <p:sldId id="599" r:id="rId92"/>
    <p:sldId id="600" r:id="rId93"/>
    <p:sldId id="601" r:id="rId94"/>
    <p:sldId id="602" r:id="rId95"/>
    <p:sldId id="603" r:id="rId96"/>
    <p:sldId id="604" r:id="rId97"/>
    <p:sldId id="605" r:id="rId98"/>
    <p:sldId id="606" r:id="rId99"/>
    <p:sldId id="607" r:id="rId100"/>
    <p:sldId id="608" r:id="rId101"/>
    <p:sldId id="609" r:id="rId102"/>
    <p:sldId id="610" r:id="rId103"/>
    <p:sldId id="611" r:id="rId104"/>
    <p:sldId id="612" r:id="rId105"/>
    <p:sldId id="613" r:id="rId106"/>
    <p:sldId id="614" r:id="rId107"/>
    <p:sldId id="615" r:id="rId108"/>
    <p:sldId id="618" r:id="rId109"/>
    <p:sldId id="617" r:id="rId110"/>
    <p:sldId id="616" r:id="rId111"/>
    <p:sldId id="619" r:id="rId112"/>
    <p:sldId id="620" r:id="rId113"/>
    <p:sldId id="621" r:id="rId114"/>
    <p:sldId id="622" r:id="rId115"/>
    <p:sldId id="623" r:id="rId116"/>
    <p:sldId id="624" r:id="rId117"/>
    <p:sldId id="626" r:id="rId118"/>
    <p:sldId id="627" r:id="rId119"/>
    <p:sldId id="628" r:id="rId120"/>
    <p:sldId id="629" r:id="rId121"/>
    <p:sldId id="630" r:id="rId122"/>
  </p:sldIdLst>
  <p:sldSz cx="9144000" cy="6858000" type="screen4x3"/>
  <p:notesSz cx="9928225" cy="6797675"/>
  <p:custDataLst>
    <p:tags r:id="rId125"/>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2"/>
    <a:srgbClr val="A7C4FF"/>
    <a:srgbClr val="6699FF"/>
    <a:srgbClr val="F53939"/>
    <a:srgbClr val="BAAD06"/>
    <a:srgbClr val="FFFF99"/>
    <a:srgbClr val="FEFEFC"/>
    <a:srgbClr val="A5C6D9"/>
    <a:srgbClr val="DEA900"/>
    <a:srgbClr val="C1D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5141" autoAdjust="0"/>
  </p:normalViewPr>
  <p:slideViewPr>
    <p:cSldViewPr>
      <p:cViewPr varScale="1">
        <p:scale>
          <a:sx n="82" d="100"/>
          <a:sy n="82" d="100"/>
        </p:scale>
        <p:origin x="984" y="9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notesMaster" Target="notesMasters/notesMaster1.xml"/><Relationship Id="rId128" Type="http://schemas.openxmlformats.org/officeDocument/2006/relationships/theme" Target="theme/theme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handoutMaster" Target="handoutMasters/handoutMaster1.xml"/><Relationship Id="rId129" Type="http://schemas.openxmlformats.org/officeDocument/2006/relationships/tableStyles" Target="tableStyle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tags" Target="tags/tag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01/05/2018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5/1/2018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88260237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100</a:t>
            </a:fld>
            <a:endParaRPr lang="en-GB" dirty="0"/>
          </a:p>
        </p:txBody>
      </p:sp>
    </p:spTree>
    <p:extLst>
      <p:ext uri="{BB962C8B-B14F-4D97-AF65-F5344CB8AC3E}">
        <p14:creationId xmlns:p14="http://schemas.microsoft.com/office/powerpoint/2010/main" val="152826123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101</a:t>
            </a:fld>
            <a:endParaRPr lang="en-GB" dirty="0"/>
          </a:p>
        </p:txBody>
      </p:sp>
    </p:spTree>
    <p:extLst>
      <p:ext uri="{BB962C8B-B14F-4D97-AF65-F5344CB8AC3E}">
        <p14:creationId xmlns:p14="http://schemas.microsoft.com/office/powerpoint/2010/main" val="233367469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102</a:t>
            </a:fld>
            <a:endParaRPr lang="en-GB" dirty="0"/>
          </a:p>
        </p:txBody>
      </p:sp>
    </p:spTree>
    <p:extLst>
      <p:ext uri="{BB962C8B-B14F-4D97-AF65-F5344CB8AC3E}">
        <p14:creationId xmlns:p14="http://schemas.microsoft.com/office/powerpoint/2010/main" val="207579665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103</a:t>
            </a:fld>
            <a:endParaRPr lang="en-GB" dirty="0"/>
          </a:p>
        </p:txBody>
      </p:sp>
    </p:spTree>
    <p:extLst>
      <p:ext uri="{BB962C8B-B14F-4D97-AF65-F5344CB8AC3E}">
        <p14:creationId xmlns:p14="http://schemas.microsoft.com/office/powerpoint/2010/main" val="251102761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104</a:t>
            </a:fld>
            <a:endParaRPr lang="en-GB" dirty="0"/>
          </a:p>
        </p:txBody>
      </p:sp>
    </p:spTree>
    <p:extLst>
      <p:ext uri="{BB962C8B-B14F-4D97-AF65-F5344CB8AC3E}">
        <p14:creationId xmlns:p14="http://schemas.microsoft.com/office/powerpoint/2010/main" val="107382138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105</a:t>
            </a:fld>
            <a:endParaRPr lang="en-GB" dirty="0"/>
          </a:p>
        </p:txBody>
      </p:sp>
    </p:spTree>
    <p:extLst>
      <p:ext uri="{BB962C8B-B14F-4D97-AF65-F5344CB8AC3E}">
        <p14:creationId xmlns:p14="http://schemas.microsoft.com/office/powerpoint/2010/main" val="92387869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106</a:t>
            </a:fld>
            <a:endParaRPr lang="en-GB" dirty="0"/>
          </a:p>
        </p:txBody>
      </p:sp>
    </p:spTree>
    <p:extLst>
      <p:ext uri="{BB962C8B-B14F-4D97-AF65-F5344CB8AC3E}">
        <p14:creationId xmlns:p14="http://schemas.microsoft.com/office/powerpoint/2010/main" val="151394114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107</a:t>
            </a:fld>
            <a:endParaRPr lang="en-GB" dirty="0"/>
          </a:p>
        </p:txBody>
      </p:sp>
    </p:spTree>
    <p:extLst>
      <p:ext uri="{BB962C8B-B14F-4D97-AF65-F5344CB8AC3E}">
        <p14:creationId xmlns:p14="http://schemas.microsoft.com/office/powerpoint/2010/main" val="360752500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108</a:t>
            </a:fld>
            <a:endParaRPr lang="en-GB" dirty="0"/>
          </a:p>
        </p:txBody>
      </p:sp>
    </p:spTree>
    <p:extLst>
      <p:ext uri="{BB962C8B-B14F-4D97-AF65-F5344CB8AC3E}">
        <p14:creationId xmlns:p14="http://schemas.microsoft.com/office/powerpoint/2010/main" val="208508027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109</a:t>
            </a:fld>
            <a:endParaRPr lang="en-GB" dirty="0"/>
          </a:p>
        </p:txBody>
      </p:sp>
    </p:spTree>
    <p:extLst>
      <p:ext uri="{BB962C8B-B14F-4D97-AF65-F5344CB8AC3E}">
        <p14:creationId xmlns:p14="http://schemas.microsoft.com/office/powerpoint/2010/main" val="1170638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91591673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110</a:t>
            </a:fld>
            <a:endParaRPr lang="en-GB" dirty="0"/>
          </a:p>
        </p:txBody>
      </p:sp>
    </p:spTree>
    <p:extLst>
      <p:ext uri="{BB962C8B-B14F-4D97-AF65-F5344CB8AC3E}">
        <p14:creationId xmlns:p14="http://schemas.microsoft.com/office/powerpoint/2010/main" val="68674224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111</a:t>
            </a:fld>
            <a:endParaRPr lang="en-GB" dirty="0"/>
          </a:p>
        </p:txBody>
      </p:sp>
    </p:spTree>
    <p:extLst>
      <p:ext uri="{BB962C8B-B14F-4D97-AF65-F5344CB8AC3E}">
        <p14:creationId xmlns:p14="http://schemas.microsoft.com/office/powerpoint/2010/main" val="123675190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112</a:t>
            </a:fld>
            <a:endParaRPr lang="en-GB" dirty="0"/>
          </a:p>
        </p:txBody>
      </p:sp>
    </p:spTree>
    <p:extLst>
      <p:ext uri="{BB962C8B-B14F-4D97-AF65-F5344CB8AC3E}">
        <p14:creationId xmlns:p14="http://schemas.microsoft.com/office/powerpoint/2010/main" val="24136889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113</a:t>
            </a:fld>
            <a:endParaRPr lang="en-GB" dirty="0"/>
          </a:p>
        </p:txBody>
      </p:sp>
    </p:spTree>
    <p:extLst>
      <p:ext uri="{BB962C8B-B14F-4D97-AF65-F5344CB8AC3E}">
        <p14:creationId xmlns:p14="http://schemas.microsoft.com/office/powerpoint/2010/main" val="228314869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114</a:t>
            </a:fld>
            <a:endParaRPr lang="en-GB" dirty="0"/>
          </a:p>
        </p:txBody>
      </p:sp>
    </p:spTree>
    <p:extLst>
      <p:ext uri="{BB962C8B-B14F-4D97-AF65-F5344CB8AC3E}">
        <p14:creationId xmlns:p14="http://schemas.microsoft.com/office/powerpoint/2010/main" val="124356977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115</a:t>
            </a:fld>
            <a:endParaRPr lang="en-GB" dirty="0"/>
          </a:p>
        </p:txBody>
      </p:sp>
    </p:spTree>
    <p:extLst>
      <p:ext uri="{BB962C8B-B14F-4D97-AF65-F5344CB8AC3E}">
        <p14:creationId xmlns:p14="http://schemas.microsoft.com/office/powerpoint/2010/main" val="313244897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116</a:t>
            </a:fld>
            <a:endParaRPr lang="en-GB" dirty="0"/>
          </a:p>
        </p:txBody>
      </p:sp>
    </p:spTree>
    <p:extLst>
      <p:ext uri="{BB962C8B-B14F-4D97-AF65-F5344CB8AC3E}">
        <p14:creationId xmlns:p14="http://schemas.microsoft.com/office/powerpoint/2010/main" val="391400893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117</a:t>
            </a:fld>
            <a:endParaRPr lang="en-GB" dirty="0"/>
          </a:p>
        </p:txBody>
      </p:sp>
    </p:spTree>
    <p:extLst>
      <p:ext uri="{BB962C8B-B14F-4D97-AF65-F5344CB8AC3E}">
        <p14:creationId xmlns:p14="http://schemas.microsoft.com/office/powerpoint/2010/main" val="80845132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118</a:t>
            </a:fld>
            <a:endParaRPr lang="en-GB" dirty="0"/>
          </a:p>
        </p:txBody>
      </p:sp>
    </p:spTree>
    <p:extLst>
      <p:ext uri="{BB962C8B-B14F-4D97-AF65-F5344CB8AC3E}">
        <p14:creationId xmlns:p14="http://schemas.microsoft.com/office/powerpoint/2010/main" val="361134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4130782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41415114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4030824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8116311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7546555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2778681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801967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744253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43587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5482171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954654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2077286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12072400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4123645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5741357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1771344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3887713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t>Code 7 (Morse code)</a:t>
            </a:r>
          </a:p>
          <a:p>
            <a:pPr>
              <a:spcBef>
                <a:spcPct val="0"/>
              </a:spcBef>
            </a:pPr>
            <a:r>
              <a:rPr lang="en-GB" dirty="0" smtClean="0"/>
              <a:t>the room number has eight factors</a:t>
            </a:r>
          </a:p>
          <a:p>
            <a:pPr>
              <a:spcBef>
                <a:spcPct val="0"/>
              </a:spcBef>
            </a:pPr>
            <a:r>
              <a:rPr lang="en-GB" dirty="0" smtClean="0"/>
              <a:t>Caesar cypher </a:t>
            </a:r>
          </a:p>
          <a:p>
            <a:pPr>
              <a:spcBef>
                <a:spcPct val="0"/>
              </a:spcBef>
            </a:pPr>
            <a:r>
              <a:rPr lang="en-GB" dirty="0" smtClean="0"/>
              <a:t>Code 8 (Morse code with a → j)</a:t>
            </a:r>
          </a:p>
          <a:p>
            <a:pPr>
              <a:spcBef>
                <a:spcPct val="0"/>
              </a:spcBef>
            </a:pPr>
            <a:r>
              <a:rPr lang="en-GB" dirty="0" smtClean="0"/>
              <a:t>but how did he do it perhaps with something that students can sit on</a:t>
            </a:r>
          </a:p>
          <a:p>
            <a:pPr>
              <a:spcBef>
                <a:spcPct val="0"/>
              </a:spcBef>
            </a:pPr>
            <a:r>
              <a:rPr lang="en-GB" dirty="0" err="1" smtClean="0"/>
              <a:t>kdc</a:t>
            </a:r>
            <a:r>
              <a:rPr lang="en-GB" dirty="0" smtClean="0"/>
              <a:t> </a:t>
            </a:r>
            <a:r>
              <a:rPr lang="en-GB" dirty="0" err="1" smtClean="0"/>
              <a:t>qxf</a:t>
            </a:r>
            <a:r>
              <a:rPr lang="en-GB" dirty="0" smtClean="0"/>
              <a:t> </a:t>
            </a:r>
            <a:r>
              <a:rPr lang="en-GB" dirty="0" err="1" smtClean="0"/>
              <a:t>mrm</a:t>
            </a:r>
            <a:r>
              <a:rPr lang="en-GB" dirty="0" smtClean="0"/>
              <a:t> </a:t>
            </a:r>
            <a:r>
              <a:rPr lang="en-GB" dirty="0" err="1" smtClean="0"/>
              <a:t>qn</a:t>
            </a:r>
            <a:r>
              <a:rPr lang="en-GB" dirty="0" smtClean="0"/>
              <a:t> mx </a:t>
            </a:r>
            <a:r>
              <a:rPr lang="en-GB" dirty="0" err="1" smtClean="0"/>
              <a:t>rc</a:t>
            </a:r>
            <a:r>
              <a:rPr lang="en-GB" dirty="0" smtClean="0"/>
              <a:t> </a:t>
            </a:r>
            <a:r>
              <a:rPr lang="en-GB" dirty="0" err="1" smtClean="0"/>
              <a:t>ynaqjyb</a:t>
            </a:r>
            <a:r>
              <a:rPr lang="en-GB" dirty="0" smtClean="0"/>
              <a:t> </a:t>
            </a:r>
            <a:r>
              <a:rPr lang="en-GB" dirty="0" err="1" smtClean="0"/>
              <a:t>frcq</a:t>
            </a:r>
            <a:r>
              <a:rPr lang="en-GB" dirty="0" smtClean="0"/>
              <a:t> </a:t>
            </a:r>
            <a:r>
              <a:rPr lang="en-GB" dirty="0" err="1" smtClean="0"/>
              <a:t>bxvncqrwp</a:t>
            </a:r>
            <a:r>
              <a:rPr lang="en-GB" dirty="0" smtClean="0"/>
              <a:t> </a:t>
            </a:r>
            <a:r>
              <a:rPr lang="en-GB" dirty="0" err="1" smtClean="0"/>
              <a:t>cqjc</a:t>
            </a:r>
            <a:r>
              <a:rPr lang="en-GB" dirty="0" smtClean="0"/>
              <a:t> </a:t>
            </a:r>
            <a:r>
              <a:rPr lang="en-GB" dirty="0" err="1" smtClean="0"/>
              <a:t>bcdmnwcb</a:t>
            </a:r>
            <a:r>
              <a:rPr lang="en-GB" dirty="0" smtClean="0"/>
              <a:t> </a:t>
            </a:r>
            <a:r>
              <a:rPr lang="en-GB" dirty="0" err="1" smtClean="0"/>
              <a:t>ljw</a:t>
            </a:r>
            <a:r>
              <a:rPr lang="en-GB" dirty="0" smtClean="0"/>
              <a:t> </a:t>
            </a:r>
            <a:r>
              <a:rPr lang="en-GB" dirty="0" err="1" smtClean="0"/>
              <a:t>brc</a:t>
            </a:r>
            <a:r>
              <a:rPr lang="en-GB" dirty="0" smtClean="0"/>
              <a:t> </a:t>
            </a:r>
            <a:r>
              <a:rPr lang="en-GB" dirty="0" err="1" smtClean="0"/>
              <a:t>xw</a:t>
            </a:r>
            <a:r>
              <a:rPr lang="en-GB" dirty="0" smtClean="0"/>
              <a:t> </a:t>
            </a:r>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995985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9564814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0226494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6232899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3982535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32827357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2008750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39023279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2487119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31362088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16680965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316801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9962219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540810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42460964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35788865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8292240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4650346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0316739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2332993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281992299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14491546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3819163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8433243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16759186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16881260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11858816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130914585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27244474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235715272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42074195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14582658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177980395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1988486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93962357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18174535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41227679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t>For this part you can get the students to split up</a:t>
            </a:r>
            <a:r>
              <a:rPr lang="en-GB" baseline="0" dirty="0" smtClean="0"/>
              <a:t> into floors with pens and papers and go out and draw a map and pace the size of the rooms and corridors  in order to draw the school plan to scale.</a:t>
            </a: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8521845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231759703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269269848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28780064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339480979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320860577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27796174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30190107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293155362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17182114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289792579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359193147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191562808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250259823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129151397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166074905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149507243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293276477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143034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24747625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338919302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312539822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46441446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368516172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330225179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282528768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85811087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27359570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373688984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89</a:t>
            </a:fld>
            <a:endParaRPr lang="en-GB" dirty="0"/>
          </a:p>
        </p:txBody>
      </p:sp>
    </p:spTree>
    <p:extLst>
      <p:ext uri="{BB962C8B-B14F-4D97-AF65-F5344CB8AC3E}">
        <p14:creationId xmlns:p14="http://schemas.microsoft.com/office/powerpoint/2010/main" val="19056712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7792700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90</a:t>
            </a:fld>
            <a:endParaRPr lang="en-GB" dirty="0"/>
          </a:p>
        </p:txBody>
      </p:sp>
    </p:spTree>
    <p:extLst>
      <p:ext uri="{BB962C8B-B14F-4D97-AF65-F5344CB8AC3E}">
        <p14:creationId xmlns:p14="http://schemas.microsoft.com/office/powerpoint/2010/main" val="31146281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91</a:t>
            </a:fld>
            <a:endParaRPr lang="en-GB" dirty="0"/>
          </a:p>
        </p:txBody>
      </p:sp>
    </p:spTree>
    <p:extLst>
      <p:ext uri="{BB962C8B-B14F-4D97-AF65-F5344CB8AC3E}">
        <p14:creationId xmlns:p14="http://schemas.microsoft.com/office/powerpoint/2010/main" val="349501371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92</a:t>
            </a:fld>
            <a:endParaRPr lang="en-GB" dirty="0"/>
          </a:p>
        </p:txBody>
      </p:sp>
    </p:spTree>
    <p:extLst>
      <p:ext uri="{BB962C8B-B14F-4D97-AF65-F5344CB8AC3E}">
        <p14:creationId xmlns:p14="http://schemas.microsoft.com/office/powerpoint/2010/main" val="166149118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93</a:t>
            </a:fld>
            <a:endParaRPr lang="en-GB" dirty="0"/>
          </a:p>
        </p:txBody>
      </p:sp>
    </p:spTree>
    <p:extLst>
      <p:ext uri="{BB962C8B-B14F-4D97-AF65-F5344CB8AC3E}">
        <p14:creationId xmlns:p14="http://schemas.microsoft.com/office/powerpoint/2010/main" val="367164295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94</a:t>
            </a:fld>
            <a:endParaRPr lang="en-GB" dirty="0"/>
          </a:p>
        </p:txBody>
      </p:sp>
    </p:spTree>
    <p:extLst>
      <p:ext uri="{BB962C8B-B14F-4D97-AF65-F5344CB8AC3E}">
        <p14:creationId xmlns:p14="http://schemas.microsoft.com/office/powerpoint/2010/main" val="121767518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95</a:t>
            </a:fld>
            <a:endParaRPr lang="en-GB" dirty="0"/>
          </a:p>
        </p:txBody>
      </p:sp>
    </p:spTree>
    <p:extLst>
      <p:ext uri="{BB962C8B-B14F-4D97-AF65-F5344CB8AC3E}">
        <p14:creationId xmlns:p14="http://schemas.microsoft.com/office/powerpoint/2010/main" val="3007130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96</a:t>
            </a:fld>
            <a:endParaRPr lang="en-GB" dirty="0"/>
          </a:p>
        </p:txBody>
      </p:sp>
    </p:spTree>
    <p:extLst>
      <p:ext uri="{BB962C8B-B14F-4D97-AF65-F5344CB8AC3E}">
        <p14:creationId xmlns:p14="http://schemas.microsoft.com/office/powerpoint/2010/main" val="128693289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97</a:t>
            </a:fld>
            <a:endParaRPr lang="en-GB" dirty="0"/>
          </a:p>
        </p:txBody>
      </p:sp>
    </p:spTree>
    <p:extLst>
      <p:ext uri="{BB962C8B-B14F-4D97-AF65-F5344CB8AC3E}">
        <p14:creationId xmlns:p14="http://schemas.microsoft.com/office/powerpoint/2010/main" val="357919036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98</a:t>
            </a:fld>
            <a:endParaRPr lang="en-GB" dirty="0"/>
          </a:p>
        </p:txBody>
      </p:sp>
    </p:spTree>
    <p:extLst>
      <p:ext uri="{BB962C8B-B14F-4D97-AF65-F5344CB8AC3E}">
        <p14:creationId xmlns:p14="http://schemas.microsoft.com/office/powerpoint/2010/main" val="412232303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99</a:t>
            </a:fld>
            <a:endParaRPr lang="en-GB" dirty="0"/>
          </a:p>
        </p:txBody>
      </p:sp>
    </p:spTree>
    <p:extLst>
      <p:ext uri="{BB962C8B-B14F-4D97-AF65-F5344CB8AC3E}">
        <p14:creationId xmlns:p14="http://schemas.microsoft.com/office/powerpoint/2010/main" val="2144316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slide" Target="../slides/slide94.xml"/><Relationship Id="rId4" Type="http://schemas.openxmlformats.org/officeDocument/2006/relationships/slide" Target="../slides/slide6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5" y="692696"/>
            <a:ext cx="1464627" cy="357190"/>
          </a:xfrm>
          <a:prstGeom prst="round2SameRect">
            <a:avLst/>
          </a:prstGeom>
          <a:gradFill>
            <a:gsLst>
              <a:gs pos="0">
                <a:schemeClr val="tx2">
                  <a:lumMod val="75000"/>
                </a:schemeClr>
              </a:gs>
              <a:gs pos="58000">
                <a:schemeClr val="tx2">
                  <a:lumMod val="60000"/>
                  <a:lumOff val="40000"/>
                </a:schemeClr>
              </a:gs>
              <a:gs pos="77000">
                <a:schemeClr val="accent1">
                  <a:lumMod val="60000"/>
                  <a:lumOff val="40000"/>
                </a:schemeClr>
              </a:gs>
              <a:gs pos="99000">
                <a:schemeClr val="accent1">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01 – Under the Hood</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691679" y="692696"/>
            <a:ext cx="1867233" cy="357190"/>
          </a:xfrm>
          <a:prstGeom prst="round2SameRect">
            <a:avLst/>
          </a:prstGeom>
          <a:gradFill>
            <a:gsLst>
              <a:gs pos="0">
                <a:schemeClr val="tx2">
                  <a:lumMod val="75000"/>
                </a:schemeClr>
              </a:gs>
              <a:gs pos="58000">
                <a:schemeClr val="tx2">
                  <a:lumMod val="60000"/>
                  <a:lumOff val="40000"/>
                </a:schemeClr>
              </a:gs>
              <a:gs pos="77000">
                <a:schemeClr val="accent1">
                  <a:lumMod val="60000"/>
                  <a:lumOff val="40000"/>
                </a:schemeClr>
              </a:gs>
              <a:gs pos="99000">
                <a:schemeClr val="accent1">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02 – Think</a:t>
            </a:r>
            <a:r>
              <a:rPr lang="en-GB" sz="1200" b="1" baseline="0" dirty="0" smtClean="0">
                <a:latin typeface="Arial" panose="020B0604020202020204" pitchFamily="34" charset="0"/>
                <a:cs typeface="Arial" panose="020B0604020202020204" pitchFamily="34" charset="0"/>
              </a:rPr>
              <a:t> like a Computer Scientist</a:t>
            </a:r>
            <a:endParaRPr lang="en-GB" sz="12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3635896" y="692696"/>
            <a:ext cx="2027444" cy="357190"/>
          </a:xfrm>
          <a:prstGeom prst="round2SameRect">
            <a:avLst/>
          </a:prstGeom>
          <a:gradFill>
            <a:gsLst>
              <a:gs pos="0">
                <a:schemeClr val="tx2">
                  <a:lumMod val="75000"/>
                </a:schemeClr>
              </a:gs>
              <a:gs pos="58000">
                <a:schemeClr val="tx2">
                  <a:lumMod val="60000"/>
                  <a:lumOff val="40000"/>
                </a:schemeClr>
              </a:gs>
              <a:gs pos="77000">
                <a:schemeClr val="accent1">
                  <a:lumMod val="60000"/>
                  <a:lumOff val="40000"/>
                </a:schemeClr>
              </a:gs>
              <a:gs pos="99000">
                <a:schemeClr val="accent1">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03 – Drawing and Manipulating</a:t>
            </a:r>
            <a:r>
              <a:rPr lang="en-GB" sz="1200" b="1" baseline="0" dirty="0" smtClean="0">
                <a:latin typeface="Arial" panose="020B0604020202020204" pitchFamily="34" charset="0"/>
                <a:cs typeface="Arial" panose="020B0604020202020204" pitchFamily="34" charset="0"/>
              </a:rPr>
              <a:t> Shapes</a:t>
            </a:r>
            <a:endParaRPr lang="en-GB" sz="12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5740323" y="692696"/>
            <a:ext cx="1928021" cy="357190"/>
          </a:xfrm>
          <a:prstGeom prst="round2SameRect">
            <a:avLst/>
          </a:prstGeom>
          <a:gradFill>
            <a:gsLst>
              <a:gs pos="0">
                <a:schemeClr val="tx2">
                  <a:lumMod val="75000"/>
                </a:schemeClr>
              </a:gs>
              <a:gs pos="58000">
                <a:schemeClr val="tx2">
                  <a:lumMod val="60000"/>
                  <a:lumOff val="40000"/>
                </a:schemeClr>
              </a:gs>
              <a:gs pos="77000">
                <a:schemeClr val="accent1">
                  <a:lumMod val="60000"/>
                  <a:lumOff val="40000"/>
                </a:schemeClr>
              </a:gs>
              <a:gs pos="99000">
                <a:schemeClr val="accent1">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04 – Creating and Animation</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2">
                <a:lumMod val="75000"/>
              </a:schemeClr>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2" name="Picture 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843706" y="56207"/>
            <a:ext cx="1220203" cy="994535"/>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slide" Target="slide95.xml"/><Relationship Id="rId7" Type="http://schemas.openxmlformats.org/officeDocument/2006/relationships/image" Target="../media/image115.jpeg"/><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image" Target="../media/image114.jpeg"/><Relationship Id="rId5" Type="http://schemas.openxmlformats.org/officeDocument/2006/relationships/image" Target="../media/image113.jpeg"/><Relationship Id="rId4" Type="http://schemas.openxmlformats.org/officeDocument/2006/relationships/hyperlink" Target="https://www.youtube.com/watch?v=Qx3TkFFQayI" TargetMode="Externa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16.gif"/><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microsoft.com/office/2007/relationships/hdphoto" Target="../media/hdphoto2.wdp"/></Relationships>
</file>

<file path=ppt/slides/_rels/slide108.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08.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119.png"/><Relationship Id="rId4" Type="http://schemas.microsoft.com/office/2007/relationships/hdphoto" Target="../media/hdphoto3.wdp"/></Relationships>
</file>

<file path=ppt/slides/_rels/slide109.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10.xml"/><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122.png"/><Relationship Id="rId4" Type="http://schemas.microsoft.com/office/2007/relationships/hdphoto" Target="../media/hdphoto6.wdp"/></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microsoft.com/office/2007/relationships/hdphoto" Target="../media/hdphoto8.wdp"/></Relationships>
</file>

<file path=ppt/slides/_rels/slide11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microsoft.com/office/2007/relationships/hdphoto" Target="../media/hdphoto8.wdp"/></Relationships>
</file>

<file path=ppt/slides/_rels/slide115.xml.rels><?xml version="1.0" encoding="UTF-8" standalone="yes"?>
<Relationships xmlns="http://schemas.openxmlformats.org/package/2006/relationships"><Relationship Id="rId8" Type="http://schemas.microsoft.com/office/2007/relationships/hdphoto" Target="../media/hdphoto11.wdp"/><Relationship Id="rId3" Type="http://schemas.openxmlformats.org/officeDocument/2006/relationships/image" Target="../media/image125.png"/><Relationship Id="rId7" Type="http://schemas.openxmlformats.org/officeDocument/2006/relationships/image" Target="../media/image127.png"/><Relationship Id="rId2" Type="http://schemas.openxmlformats.org/officeDocument/2006/relationships/notesSlide" Target="../notesSlides/notesSlide115.xml"/><Relationship Id="rId1" Type="http://schemas.openxmlformats.org/officeDocument/2006/relationships/slideLayout" Target="../slideLayouts/slideLayout2.xml"/><Relationship Id="rId6" Type="http://schemas.microsoft.com/office/2007/relationships/hdphoto" Target="../media/hdphoto10.wdp"/><Relationship Id="rId5" Type="http://schemas.openxmlformats.org/officeDocument/2006/relationships/image" Target="../media/image126.png"/><Relationship Id="rId4" Type="http://schemas.microsoft.com/office/2007/relationships/hdphoto" Target="../media/hdphoto9.wdp"/></Relationships>
</file>

<file path=ppt/slides/_rels/slide116.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16.xml"/><Relationship Id="rId1" Type="http://schemas.openxmlformats.org/officeDocument/2006/relationships/slideLayout" Target="../slideLayouts/slideLayout2.xml"/><Relationship Id="rId5" Type="http://schemas.microsoft.com/office/2007/relationships/hdphoto" Target="../media/hdphoto12.wdp"/><Relationship Id="rId4" Type="http://schemas.openxmlformats.org/officeDocument/2006/relationships/image" Target="../media/image129.png"/></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gif"/></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2.gif"/></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KS3%20-%20Computing/1.2%20-%20From%20Sand%20to%20Silicon.mp4" TargetMode="External"/><Relationship Id="rId5" Type="http://schemas.openxmlformats.org/officeDocument/2006/relationships/image" Target="../media/image28.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KS3%20-%20Computing/01%20-%20Binary.docx"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KS3%20-%20Computing/1.2%20-%20Image%20Bits%20and%20Bytes.mp4"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KS3%20-%20Computing/01%20-%20Binary%20Into%20Information.doc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hyperlink" Target="KS3%20-%20Computing/2.2%20-%20Cholera%20Activity.docx"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KS3%20-%20Computing/2.2%20-%20Cholera%20Activity%202.docx"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KS3%20-%20Computing/1.1%20-%20Colossus.mp4" TargetMode="External"/><Relationship Id="rId4" Type="http://schemas.openxmlformats.org/officeDocument/2006/relationships/hyperlink" Target="https://www.google.com.eg/url?sa=t&amp;rct=j&amp;q=&amp;esrc=s&amp;source=web&amp;cd=14&amp;cad=rja&amp;uact=8&amp;ved=0ahUKEwiVoJrulebYAhVBDCwKHdoXAEIQFghpMA0&amp;url=https://wiki.kidzsearch.com/wiki/Colossus_computer&amp;usg=AOvVaw1Sm1a2Axt_5Q89EekG8pAE"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hyperlink" Target="KS3%20-%20Computing/Resources/2.1%20-%20Kitanga%20Article.docx"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hyperlink" Target="KS3%20-%20Computing/Resources/2.1%20-%20Kitanga%20Article.docx" TargetMode="External"/><Relationship Id="rId4" Type="http://schemas.openxmlformats.org/officeDocument/2006/relationships/image" Target="../media/image50.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66.jpeg"/><Relationship Id="rId4" Type="http://schemas.openxmlformats.org/officeDocument/2006/relationships/image" Target="../media/image65.jpeg"/></Relationships>
</file>

<file path=ppt/slides/_rels/slide6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hyperlink" Target="KS3%20-%20Computing/2.3%20-%20Fire%20Drill%20Procedure.mp4"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hyperlink" Target="KS3%20-%20Computing/1.1%20-%20Manchester%20Baby.mp4"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72.jpeg"/></Relationships>
</file>

<file path=ppt/slides/_rels/slide7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75.jpeg"/></Relationships>
</file>

<file path=ppt/slides/_rels/slide7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7.gif"/><Relationship Id="rId7" Type="http://schemas.openxmlformats.org/officeDocument/2006/relationships/image" Target="../media/image81.jpeg"/><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jpe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8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90.jpeg"/></Relationships>
</file>

<file path=ppt/slides/_rels/slide8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8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image" Target="../media/image94.jpeg"/></Relationships>
</file>

<file path=ppt/slides/_rels/slide8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image" Target="../media/image97.jpeg"/><Relationship Id="rId4" Type="http://schemas.openxmlformats.org/officeDocument/2006/relationships/image" Target="../media/image96.png"/></Relationships>
</file>

<file path=ppt/slides/_rels/slide8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microsoft.com/office/2007/relationships/hdphoto" Target="../media/hdphoto1.wdp"/></Relationships>
</file>

<file path=ppt/slides/_rels/slide88.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image" Target="../media/image100.jpeg"/></Relationships>
</file>

<file path=ppt/slides/_rels/slide89.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notesSlide" Target="../notesSlides/notesSlide89.xml"/><Relationship Id="rId1" Type="http://schemas.openxmlformats.org/officeDocument/2006/relationships/slideLayout" Target="../slideLayouts/slideLayout2.xml"/><Relationship Id="rId5" Type="http://schemas.openxmlformats.org/officeDocument/2006/relationships/image" Target="../media/image102.jpeg"/><Relationship Id="rId4" Type="http://schemas.openxmlformats.org/officeDocument/2006/relationships/image" Target="../media/image101.jpeg"/></Relationships>
</file>

<file path=ppt/slides/_rels/slide9.xml.rels><?xml version="1.0" encoding="UTF-8" standalone="yes"?>
<Relationships xmlns="http://schemas.openxmlformats.org/package/2006/relationships"><Relationship Id="rId3" Type="http://schemas.openxmlformats.org/officeDocument/2006/relationships/hyperlink" Target="http://www.storyofmathematics.com/mathematicians.html"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90.xml"/><Relationship Id="rId1" Type="http://schemas.openxmlformats.org/officeDocument/2006/relationships/slideLayout" Target="../slideLayouts/slideLayout2.xml"/><Relationship Id="rId5" Type="http://schemas.openxmlformats.org/officeDocument/2006/relationships/image" Target="../media/image105.jpeg"/><Relationship Id="rId4" Type="http://schemas.openxmlformats.org/officeDocument/2006/relationships/image" Target="../media/image104.png"/></Relationships>
</file>

<file path=ppt/slides/_rels/slide9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91.xml"/><Relationship Id="rId1" Type="http://schemas.openxmlformats.org/officeDocument/2006/relationships/slideLayout" Target="../slideLayouts/slideLayout2.xml"/><Relationship Id="rId4" Type="http://schemas.openxmlformats.org/officeDocument/2006/relationships/image" Target="../media/image107.png"/></Relationships>
</file>

<file path=ppt/slides/_rels/slide9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109.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openxmlformats.org/officeDocument/2006/relationships/hyperlink" Target="KS3%20-%20Computing/4.1%20-%20Dance%20Steps.mp4" TargetMode="External"/></Relationships>
</file>

<file path=ppt/slides/_rels/slide96.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hyperlink" Target="KS3%20-%20Computing/4.1%20-%20Dance%20Steps.mp4" TargetMode="External"/></Relationships>
</file>

<file path=ppt/slides/_rels/slide97.xml.rels><?xml version="1.0" encoding="UTF-8" standalone="yes"?>
<Relationships xmlns="http://schemas.openxmlformats.org/package/2006/relationships"><Relationship Id="rId3" Type="http://schemas.openxmlformats.org/officeDocument/2006/relationships/hyperlink" Target="KS3%20-%20Computing/4.1%20-%20Car%20Factory.mp4" TargetMode="External"/><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111.jpeg"/></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826276"/>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Computing for KS3 – Unit 1-4</a:t>
            </a:r>
            <a:endParaRPr lang="en-GB" sz="5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17484" y="116632"/>
            <a:ext cx="891901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2041740" y="315813"/>
            <a:ext cx="6922748" cy="1384995"/>
          </a:xfrm>
          <a:prstGeom prst="rect">
            <a:avLst/>
          </a:prstGeom>
          <a:noFill/>
        </p:spPr>
        <p:txBody>
          <a:bodyPr wrap="square" rtlCol="0">
            <a:spAutoFit/>
          </a:bodyPr>
          <a:lstStyle/>
          <a:p>
            <a:pPr algn="r"/>
            <a:r>
              <a:rPr lang="en-GB" sz="4000" b="1" dirty="0" smtClean="0">
                <a:solidFill>
                  <a:schemeClr val="tx1">
                    <a:lumMod val="50000"/>
                    <a:lumOff val="50000"/>
                  </a:schemeClr>
                </a:solidFill>
              </a:rPr>
              <a:t>KS3 – Computing</a:t>
            </a:r>
            <a:r>
              <a:rPr lang="en-GB" sz="4000" b="1" dirty="0">
                <a:solidFill>
                  <a:schemeClr val="tx1">
                    <a:lumMod val="50000"/>
                    <a:lumOff val="50000"/>
                  </a:schemeClr>
                </a:solidFill>
              </a:rPr>
              <a:t> </a:t>
            </a:r>
            <a:r>
              <a:rPr lang="en-GB" sz="4000" b="1" dirty="0" smtClean="0">
                <a:solidFill>
                  <a:schemeClr val="tx1">
                    <a:lumMod val="50000"/>
                    <a:lumOff val="50000"/>
                  </a:schemeClr>
                </a:solidFill>
              </a:rPr>
              <a:t>- 2018-20</a:t>
            </a:r>
            <a:endParaRPr lang="en-GB" sz="4400" b="1" dirty="0" smtClean="0">
              <a:solidFill>
                <a:schemeClr val="tx1">
                  <a:lumMod val="50000"/>
                  <a:lumOff val="50000"/>
                </a:schemeClr>
              </a:solidFill>
            </a:endParaRPr>
          </a:p>
          <a:p>
            <a:pPr algn="r"/>
            <a:r>
              <a:rPr lang="en-GB" sz="4400" b="1" dirty="0" smtClean="0">
                <a:solidFill>
                  <a:schemeClr val="tx1">
                    <a:lumMod val="50000"/>
                    <a:lumOff val="50000"/>
                  </a:schemeClr>
                </a:solidFill>
              </a:rPr>
              <a:t>Year 07-08</a:t>
            </a:r>
            <a:endParaRPr lang="en-GB" sz="4400" b="1" dirty="0">
              <a:solidFill>
                <a:schemeClr val="tx1">
                  <a:lumMod val="50000"/>
                  <a:lumOff val="50000"/>
                </a:schemeClr>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58826" y="1891865"/>
            <a:ext cx="4677670" cy="332850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88640"/>
            <a:ext cx="1656184" cy="1590627"/>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01 – Under the Hood</a:t>
            </a:r>
            <a:endParaRPr lang="en-GB" b="1" dirty="0" smtClean="0"/>
          </a:p>
        </p:txBody>
      </p:sp>
      <p:sp>
        <p:nvSpPr>
          <p:cNvPr id="34" name="Rectangle 33"/>
          <p:cNvSpPr/>
          <p:nvPr/>
        </p:nvSpPr>
        <p:spPr>
          <a:xfrm>
            <a:off x="179512" y="1124744"/>
            <a:ext cx="8640960" cy="1938992"/>
          </a:xfrm>
          <a:prstGeom prst="rect">
            <a:avLst/>
          </a:prstGeom>
        </p:spPr>
        <p:txBody>
          <a:bodyPr wrap="square">
            <a:spAutoFit/>
          </a:bodyPr>
          <a:lstStyle/>
          <a:p>
            <a:pPr>
              <a:buClr>
                <a:srgbClr val="0070C0"/>
              </a:buClr>
            </a:pPr>
            <a:r>
              <a:rPr lang="en-US" sz="2400" b="1" dirty="0" smtClean="0">
                <a:solidFill>
                  <a:srgbClr val="002060"/>
                </a:solidFill>
              </a:rPr>
              <a:t>What </a:t>
            </a:r>
            <a:r>
              <a:rPr lang="en-US" sz="2400" b="1" dirty="0">
                <a:solidFill>
                  <a:srgbClr val="002060"/>
                </a:solidFill>
              </a:rPr>
              <a:t>is under the hood of a modern computer?</a:t>
            </a:r>
          </a:p>
          <a:p>
            <a:pPr marL="439738" indent="-439738">
              <a:buClr>
                <a:srgbClr val="0070C0"/>
              </a:buClr>
              <a:buFont typeface="Wingdings 3" panose="05040102010807070707" pitchFamily="18" charset="2"/>
              <a:buChar char=""/>
            </a:pPr>
            <a:r>
              <a:rPr lang="en-US" sz="2400" dirty="0"/>
              <a:t>Traditionally we think of computers as the large desktop machines that many of us regularly use at home and at </a:t>
            </a:r>
            <a:r>
              <a:rPr lang="en-US" sz="2400" dirty="0" smtClean="0"/>
              <a:t>school. However</a:t>
            </a:r>
            <a:r>
              <a:rPr lang="en-US" sz="2400" dirty="0"/>
              <a:t>, in recent years computers have become faster and smaller</a:t>
            </a:r>
            <a:r>
              <a:rPr lang="en-US" sz="2400" dirty="0" smtClean="0"/>
              <a:t>.</a:t>
            </a:r>
            <a:endParaRPr lang="en-US" sz="2400" b="1" dirty="0" smtClean="0">
              <a:solidFill>
                <a:srgbClr val="FF0000"/>
              </a:solidFill>
            </a:endParaRPr>
          </a:p>
        </p:txBody>
      </p:sp>
      <p:sp>
        <p:nvSpPr>
          <p:cNvPr id="4" name="Rectangle 3"/>
          <p:cNvSpPr/>
          <p:nvPr/>
        </p:nvSpPr>
        <p:spPr>
          <a:xfrm>
            <a:off x="179512" y="3052117"/>
            <a:ext cx="8708512" cy="1384995"/>
          </a:xfrm>
          <a:prstGeom prst="rect">
            <a:avLst/>
          </a:prstGeom>
          <a:solidFill>
            <a:srgbClr val="A7C4FF"/>
          </a:solidFill>
          <a:ln w="57150">
            <a:solidFill>
              <a:srgbClr val="002060"/>
            </a:solidFill>
          </a:ln>
        </p:spPr>
        <p:txBody>
          <a:bodyPr wrap="square">
            <a:spAutoFit/>
          </a:bodyPr>
          <a:lstStyle/>
          <a:p>
            <a:pPr>
              <a:buClr>
                <a:srgbClr val="C00000"/>
              </a:buClr>
              <a:tabLst>
                <a:tab pos="2420938" algn="l"/>
              </a:tabLst>
            </a:pPr>
            <a:r>
              <a:rPr lang="en-US" sz="2800" b="1" dirty="0" smtClean="0">
                <a:solidFill>
                  <a:srgbClr val="002060"/>
                </a:solidFill>
                <a:latin typeface="Arial" panose="020B0604020202020204" pitchFamily="34" charset="0"/>
                <a:cs typeface="Arial" panose="020B0604020202020204" pitchFamily="34" charset="0"/>
              </a:rPr>
              <a:t>Think-IT</a:t>
            </a:r>
            <a:endParaRPr lang="en-US" sz="280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800" b="1" dirty="0">
                <a:solidFill>
                  <a:srgbClr val="000000"/>
                </a:solidFill>
                <a:latin typeface="Arial" panose="020B0604020202020204" pitchFamily="34" charset="0"/>
                <a:cs typeface="Arial" panose="020B0604020202020204" pitchFamily="34" charset="0"/>
              </a:rPr>
              <a:t>1.1.2</a:t>
            </a:r>
            <a:r>
              <a:rPr lang="en-US" sz="2800" dirty="0">
                <a:solidFill>
                  <a:srgbClr val="000000"/>
                </a:solidFill>
                <a:latin typeface="Arial" panose="020B0604020202020204" pitchFamily="34" charset="0"/>
                <a:cs typeface="Arial" panose="020B0604020202020204" pitchFamily="34" charset="0"/>
              </a:rPr>
              <a:t> </a:t>
            </a:r>
            <a:r>
              <a:rPr lang="en-US" sz="2800" dirty="0" smtClean="0">
                <a:solidFill>
                  <a:srgbClr val="000000"/>
                </a:solidFill>
                <a:latin typeface="Arial" panose="020B0604020202020204" pitchFamily="34" charset="0"/>
                <a:cs typeface="Arial" panose="020B0604020202020204" pitchFamily="34" charset="0"/>
              </a:rPr>
              <a:t>- List </a:t>
            </a:r>
            <a:r>
              <a:rPr lang="en-US" sz="2800" dirty="0">
                <a:solidFill>
                  <a:srgbClr val="000000"/>
                </a:solidFill>
                <a:latin typeface="Arial" panose="020B0604020202020204" pitchFamily="34" charset="0"/>
                <a:cs typeface="Arial" panose="020B0604020202020204" pitchFamily="34" charset="0"/>
              </a:rPr>
              <a:t>all the computing devices you use at home and at school.</a:t>
            </a:r>
            <a:endParaRPr lang="en-GB" sz="2800" b="1" u="sng" dirty="0">
              <a:solidFill>
                <a:srgbClr val="FF0000"/>
              </a:solidFill>
              <a:latin typeface="Arial" panose="020B0604020202020204" pitchFamily="34" charset="0"/>
              <a:cs typeface="Arial" panose="020B0604020202020204" pitchFamily="34" charset="0"/>
            </a:endParaRPr>
          </a:p>
        </p:txBody>
      </p:sp>
      <p:sp>
        <p:nvSpPr>
          <p:cNvPr id="5" name="Oval 4"/>
          <p:cNvSpPr/>
          <p:nvPr/>
        </p:nvSpPr>
        <p:spPr>
          <a:xfrm rot="1078849">
            <a:off x="8574342" y="2947221"/>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pic>
        <p:nvPicPr>
          <p:cNvPr id="8194" name="Picture 2" descr="Image result for computing devic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4556696"/>
            <a:ext cx="3096344" cy="204065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modern white good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419872" y="4556696"/>
            <a:ext cx="2808312" cy="2040656"/>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modern car dashboard"/>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72200" y="4556696"/>
            <a:ext cx="2448272" cy="2040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9201033"/>
      </p:ext>
    </p:extLst>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4000" dirty="0" smtClean="0"/>
              <a:t>4.1 – Algorithms</a:t>
            </a:r>
            <a:endParaRPr lang="en-GB" sz="4000" b="1" dirty="0" smtClean="0"/>
          </a:p>
        </p:txBody>
      </p:sp>
      <p:sp>
        <p:nvSpPr>
          <p:cNvPr id="11" name="Rectangle 10"/>
          <p:cNvSpPr/>
          <p:nvPr/>
        </p:nvSpPr>
        <p:spPr>
          <a:xfrm>
            <a:off x="179512" y="1123449"/>
            <a:ext cx="8712968" cy="5493812"/>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500" b="1" dirty="0" smtClean="0">
                <a:solidFill>
                  <a:srgbClr val="002060"/>
                </a:solidFill>
                <a:latin typeface="Arial" panose="020B0604020202020204" pitchFamily="34" charset="0"/>
                <a:cs typeface="Arial" panose="020B0604020202020204" pitchFamily="34" charset="0"/>
              </a:rPr>
              <a:t>Think-IT</a:t>
            </a:r>
            <a:endParaRPr lang="en-US" sz="2500" b="1" dirty="0">
              <a:solidFill>
                <a:srgbClr val="002060"/>
              </a:solidFill>
              <a:latin typeface="Arial" panose="020B0604020202020204" pitchFamily="34" charset="0"/>
              <a:cs typeface="Arial" panose="020B0604020202020204" pitchFamily="34" charset="0"/>
            </a:endParaRPr>
          </a:p>
          <a:p>
            <a:pPr>
              <a:buClr>
                <a:srgbClr val="C00000"/>
              </a:buClr>
              <a:tabLst>
                <a:tab pos="862013" algn="l"/>
                <a:tab pos="3863975" algn="l"/>
                <a:tab pos="5468938" algn="l"/>
                <a:tab pos="6815138" algn="l"/>
              </a:tabLst>
            </a:pPr>
            <a:r>
              <a:rPr lang="en-US" sz="2500" b="1" dirty="0" smtClean="0">
                <a:solidFill>
                  <a:srgbClr val="000000"/>
                </a:solidFill>
                <a:latin typeface="Arial" panose="020B0604020202020204" pitchFamily="34" charset="0"/>
                <a:cs typeface="Arial" panose="020B0604020202020204" pitchFamily="34" charset="0"/>
              </a:rPr>
              <a:t>4.1.7 	</a:t>
            </a:r>
            <a:r>
              <a:rPr lang="en-US" sz="2500" dirty="0" smtClean="0">
                <a:solidFill>
                  <a:srgbClr val="000000"/>
                </a:solidFill>
                <a:latin typeface="Arial" panose="020B0604020202020204" pitchFamily="34" charset="0"/>
                <a:cs typeface="Arial" panose="020B0604020202020204" pitchFamily="34" charset="0"/>
              </a:rPr>
              <a:t>a</a:t>
            </a:r>
            <a:r>
              <a:rPr lang="en-US" sz="2500" dirty="0">
                <a:solidFill>
                  <a:srgbClr val="000000"/>
                </a:solidFill>
                <a:latin typeface="Arial" panose="020B0604020202020204" pitchFamily="34" charset="0"/>
                <a:cs typeface="Arial" panose="020B0604020202020204" pitchFamily="34" charset="0"/>
              </a:rPr>
              <a:t>) Sort the tasks below into two groups:</a:t>
            </a:r>
          </a:p>
          <a:p>
            <a:pPr marL="1724025" indent="-457200">
              <a:buClr>
                <a:srgbClr val="C00000"/>
              </a:buClr>
              <a:buFont typeface="Arial" panose="020B0604020202020204" pitchFamily="34" charset="0"/>
              <a:buChar char="•"/>
              <a:tabLst>
                <a:tab pos="862013" algn="l"/>
                <a:tab pos="3863975" algn="l"/>
                <a:tab pos="5468938" algn="l"/>
                <a:tab pos="6815138" algn="l"/>
              </a:tabLst>
            </a:pPr>
            <a:r>
              <a:rPr lang="en-US" sz="2500" dirty="0" smtClean="0">
                <a:solidFill>
                  <a:srgbClr val="000000"/>
                </a:solidFill>
                <a:latin typeface="Arial" panose="020B0604020202020204" pitchFamily="34" charset="0"/>
                <a:cs typeface="Arial" panose="020B0604020202020204" pitchFamily="34" charset="0"/>
              </a:rPr>
              <a:t>Tasks </a:t>
            </a:r>
            <a:r>
              <a:rPr lang="en-US" sz="2500" dirty="0">
                <a:solidFill>
                  <a:srgbClr val="000000"/>
                </a:solidFill>
                <a:latin typeface="Arial" panose="020B0604020202020204" pitchFamily="34" charset="0"/>
                <a:cs typeface="Arial" panose="020B0604020202020204" pitchFamily="34" charset="0"/>
              </a:rPr>
              <a:t>best completed by a human</a:t>
            </a:r>
          </a:p>
          <a:p>
            <a:pPr marL="1724025" indent="-457200">
              <a:buClr>
                <a:srgbClr val="C00000"/>
              </a:buClr>
              <a:buFont typeface="Arial" panose="020B0604020202020204" pitchFamily="34" charset="0"/>
              <a:buChar char="•"/>
              <a:tabLst>
                <a:tab pos="862013" algn="l"/>
                <a:tab pos="3863975" algn="l"/>
                <a:tab pos="5468938" algn="l"/>
                <a:tab pos="6815138" algn="l"/>
              </a:tabLst>
            </a:pPr>
            <a:r>
              <a:rPr lang="en-US" sz="2500" dirty="0" smtClean="0">
                <a:solidFill>
                  <a:srgbClr val="000000"/>
                </a:solidFill>
                <a:latin typeface="Arial" panose="020B0604020202020204" pitchFamily="34" charset="0"/>
                <a:cs typeface="Arial" panose="020B0604020202020204" pitchFamily="34" charset="0"/>
              </a:rPr>
              <a:t>Tasks </a:t>
            </a:r>
            <a:r>
              <a:rPr lang="en-US" sz="2500" dirty="0">
                <a:solidFill>
                  <a:srgbClr val="000000"/>
                </a:solidFill>
                <a:latin typeface="Arial" panose="020B0604020202020204" pitchFamily="34" charset="0"/>
                <a:cs typeface="Arial" panose="020B0604020202020204" pitchFamily="34" charset="0"/>
              </a:rPr>
              <a:t>best completed by a computer</a:t>
            </a:r>
          </a:p>
          <a:p>
            <a:pPr>
              <a:buClr>
                <a:srgbClr val="C00000"/>
              </a:buClr>
              <a:tabLst>
                <a:tab pos="862013" algn="l"/>
                <a:tab pos="3863975" algn="l"/>
                <a:tab pos="5468938" algn="l"/>
                <a:tab pos="6815138" algn="l"/>
              </a:tabLst>
            </a:pPr>
            <a:r>
              <a:rPr lang="en-US" sz="2500" dirty="0" smtClean="0">
                <a:solidFill>
                  <a:srgbClr val="000000"/>
                </a:solidFill>
                <a:latin typeface="Arial" panose="020B0604020202020204" pitchFamily="34" charset="0"/>
                <a:cs typeface="Arial" panose="020B0604020202020204" pitchFamily="34" charset="0"/>
              </a:rPr>
              <a:t>	b</a:t>
            </a:r>
            <a:r>
              <a:rPr lang="en-US" sz="2500" dirty="0">
                <a:solidFill>
                  <a:srgbClr val="000000"/>
                </a:solidFill>
                <a:latin typeface="Arial" panose="020B0604020202020204" pitchFamily="34" charset="0"/>
                <a:cs typeface="Arial" panose="020B0604020202020204" pitchFamily="34" charset="0"/>
              </a:rPr>
              <a:t>) </a:t>
            </a:r>
            <a:r>
              <a:rPr lang="en-US" sz="2500" dirty="0" smtClean="0">
                <a:solidFill>
                  <a:srgbClr val="000000"/>
                </a:solidFill>
                <a:latin typeface="Arial" panose="020B0604020202020204" pitchFamily="34" charset="0"/>
                <a:cs typeface="Arial" panose="020B0604020202020204" pitchFamily="34" charset="0"/>
              </a:rPr>
              <a:t>Explain </a:t>
            </a:r>
            <a:r>
              <a:rPr lang="en-US" sz="2500" dirty="0">
                <a:solidFill>
                  <a:srgbClr val="000000"/>
                </a:solidFill>
                <a:latin typeface="Arial" panose="020B0604020202020204" pitchFamily="34" charset="0"/>
                <a:cs typeface="Arial" panose="020B0604020202020204" pitchFamily="34" charset="0"/>
              </a:rPr>
              <a:t>the thinking behind your choices</a:t>
            </a:r>
            <a:r>
              <a:rPr lang="en-US" sz="2500" dirty="0" smtClean="0">
                <a:solidFill>
                  <a:srgbClr val="000000"/>
                </a:solidFill>
                <a:latin typeface="Arial" panose="020B0604020202020204" pitchFamily="34" charset="0"/>
                <a:cs typeface="Arial" panose="020B0604020202020204" pitchFamily="34" charset="0"/>
              </a:rPr>
              <a:t>.</a:t>
            </a:r>
          </a:p>
          <a:p>
            <a:pPr>
              <a:buClr>
                <a:srgbClr val="C00000"/>
              </a:buClr>
              <a:tabLst>
                <a:tab pos="862013" algn="l"/>
                <a:tab pos="3863975" algn="l"/>
                <a:tab pos="5468938" algn="l"/>
                <a:tab pos="6815138" algn="l"/>
              </a:tabLst>
            </a:pPr>
            <a:endParaRPr lang="en-US" sz="2700" dirty="0">
              <a:solidFill>
                <a:srgbClr val="000000"/>
              </a:solidFill>
              <a:latin typeface="Arial" panose="020B0604020202020204" pitchFamily="34" charset="0"/>
              <a:cs typeface="Arial" panose="020B0604020202020204" pitchFamily="34" charset="0"/>
            </a:endParaRPr>
          </a:p>
          <a:p>
            <a:pPr>
              <a:buClr>
                <a:srgbClr val="C00000"/>
              </a:buClr>
              <a:tabLst>
                <a:tab pos="862013" algn="l"/>
                <a:tab pos="3863975" algn="l"/>
                <a:tab pos="5468938" algn="l"/>
                <a:tab pos="6815138" algn="l"/>
              </a:tabLst>
            </a:pPr>
            <a:endParaRPr lang="en-US" sz="2700" dirty="0" smtClean="0">
              <a:solidFill>
                <a:srgbClr val="000000"/>
              </a:solidFill>
              <a:latin typeface="Arial" panose="020B0604020202020204" pitchFamily="34" charset="0"/>
              <a:cs typeface="Arial" panose="020B0604020202020204" pitchFamily="34" charset="0"/>
            </a:endParaRPr>
          </a:p>
          <a:p>
            <a:pPr>
              <a:buClr>
                <a:srgbClr val="C00000"/>
              </a:buClr>
              <a:tabLst>
                <a:tab pos="862013" algn="l"/>
                <a:tab pos="3863975" algn="l"/>
                <a:tab pos="5468938" algn="l"/>
                <a:tab pos="6815138" algn="l"/>
              </a:tabLst>
            </a:pPr>
            <a:endParaRPr lang="en-US" sz="2700" dirty="0">
              <a:solidFill>
                <a:srgbClr val="000000"/>
              </a:solidFill>
              <a:latin typeface="Arial" panose="020B0604020202020204" pitchFamily="34" charset="0"/>
              <a:cs typeface="Arial" panose="020B0604020202020204" pitchFamily="34" charset="0"/>
            </a:endParaRPr>
          </a:p>
          <a:p>
            <a:pPr>
              <a:buClr>
                <a:srgbClr val="C00000"/>
              </a:buClr>
              <a:tabLst>
                <a:tab pos="862013" algn="l"/>
                <a:tab pos="3863975" algn="l"/>
                <a:tab pos="5468938" algn="l"/>
                <a:tab pos="6815138" algn="l"/>
              </a:tabLst>
            </a:pPr>
            <a:endParaRPr lang="en-US" sz="2700" dirty="0" smtClean="0">
              <a:solidFill>
                <a:srgbClr val="000000"/>
              </a:solidFill>
              <a:latin typeface="Arial" panose="020B0604020202020204" pitchFamily="34" charset="0"/>
              <a:cs typeface="Arial" panose="020B0604020202020204" pitchFamily="34" charset="0"/>
            </a:endParaRPr>
          </a:p>
          <a:p>
            <a:pPr>
              <a:buClr>
                <a:srgbClr val="C00000"/>
              </a:buClr>
              <a:tabLst>
                <a:tab pos="862013" algn="l"/>
                <a:tab pos="3863975" algn="l"/>
                <a:tab pos="5468938" algn="l"/>
                <a:tab pos="6815138" algn="l"/>
              </a:tabLst>
            </a:pPr>
            <a:endParaRPr lang="en-US" sz="2700" dirty="0">
              <a:solidFill>
                <a:srgbClr val="000000"/>
              </a:solidFill>
              <a:latin typeface="Arial" panose="020B0604020202020204" pitchFamily="34" charset="0"/>
              <a:cs typeface="Arial" panose="020B0604020202020204" pitchFamily="34" charset="0"/>
            </a:endParaRPr>
          </a:p>
          <a:p>
            <a:pPr>
              <a:buClr>
                <a:srgbClr val="C00000"/>
              </a:buClr>
              <a:tabLst>
                <a:tab pos="862013" algn="l"/>
                <a:tab pos="3863975" algn="l"/>
                <a:tab pos="5468938" algn="l"/>
                <a:tab pos="6815138" algn="l"/>
              </a:tabLst>
            </a:pPr>
            <a:endParaRPr lang="en-US" sz="2700" dirty="0" smtClean="0">
              <a:solidFill>
                <a:srgbClr val="000000"/>
              </a:solidFill>
              <a:latin typeface="Arial" panose="020B0604020202020204" pitchFamily="34" charset="0"/>
              <a:cs typeface="Arial" panose="020B0604020202020204" pitchFamily="34" charset="0"/>
            </a:endParaRPr>
          </a:p>
          <a:p>
            <a:pPr>
              <a:buClr>
                <a:srgbClr val="C00000"/>
              </a:buClr>
              <a:tabLst>
                <a:tab pos="862013" algn="l"/>
                <a:tab pos="3863975" algn="l"/>
                <a:tab pos="5468938" algn="l"/>
                <a:tab pos="6815138" algn="l"/>
              </a:tabLst>
            </a:pPr>
            <a:endParaRPr lang="en-US" sz="2700" dirty="0">
              <a:solidFill>
                <a:srgbClr val="000000"/>
              </a:solidFill>
              <a:latin typeface="Arial" panose="020B0604020202020204" pitchFamily="34" charset="0"/>
              <a:cs typeface="Arial" panose="020B0604020202020204" pitchFamily="34" charset="0"/>
            </a:endParaRPr>
          </a:p>
          <a:p>
            <a:pPr>
              <a:buClr>
                <a:srgbClr val="C00000"/>
              </a:buClr>
              <a:tabLst>
                <a:tab pos="862013" algn="l"/>
                <a:tab pos="3863975" algn="l"/>
                <a:tab pos="5468938" algn="l"/>
                <a:tab pos="6815138" algn="l"/>
              </a:tabLst>
            </a:pPr>
            <a:endParaRPr lang="en-US" sz="2700" dirty="0" smtClean="0">
              <a:solidFill>
                <a:srgbClr val="000000"/>
              </a:solidFill>
              <a:latin typeface="Arial" panose="020B0604020202020204" pitchFamily="34" charset="0"/>
              <a:cs typeface="Arial" panose="020B0604020202020204" pitchFamily="34" charset="0"/>
            </a:endParaRPr>
          </a:p>
        </p:txBody>
      </p:sp>
      <p:sp>
        <p:nvSpPr>
          <p:cNvPr id="12" name="Oval 11"/>
          <p:cNvSpPr/>
          <p:nvPr/>
        </p:nvSpPr>
        <p:spPr>
          <a:xfrm rot="1078849">
            <a:off x="8574342" y="970268"/>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2" name="Rounded Rectangle 1"/>
          <p:cNvSpPr/>
          <p:nvPr/>
        </p:nvSpPr>
        <p:spPr>
          <a:xfrm>
            <a:off x="683568" y="3513620"/>
            <a:ext cx="2513354" cy="635460"/>
          </a:xfrm>
          <a:prstGeom prst="roundRect">
            <a:avLst>
              <a:gd name="adj" fmla="val 50000"/>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noAutofit/>
          </a:bodyPr>
          <a:lstStyle/>
          <a:p>
            <a:pPr algn="ctr"/>
            <a:r>
              <a:rPr lang="en-US" b="1" dirty="0" smtClean="0">
                <a:solidFill>
                  <a:schemeClr val="tx2"/>
                </a:solidFill>
                <a:latin typeface="Arial" panose="020B0604020202020204" pitchFamily="34" charset="0"/>
                <a:cs typeface="Arial" panose="020B0604020202020204" pitchFamily="34" charset="0"/>
              </a:rPr>
              <a:t>Writing a letter to a friend</a:t>
            </a:r>
            <a:endParaRPr lang="en-US" b="1" dirty="0">
              <a:solidFill>
                <a:schemeClr val="tx2"/>
              </a:solidFill>
              <a:latin typeface="Arial" panose="020B0604020202020204" pitchFamily="34" charset="0"/>
              <a:cs typeface="Arial" panose="020B0604020202020204" pitchFamily="34" charset="0"/>
            </a:endParaRPr>
          </a:p>
        </p:txBody>
      </p:sp>
      <p:sp>
        <p:nvSpPr>
          <p:cNvPr id="6" name="Rounded Rectangle 5"/>
          <p:cNvSpPr/>
          <p:nvPr/>
        </p:nvSpPr>
        <p:spPr>
          <a:xfrm>
            <a:off x="3023828" y="4440717"/>
            <a:ext cx="2513354" cy="635460"/>
          </a:xfrm>
          <a:prstGeom prst="roundRect">
            <a:avLst>
              <a:gd name="adj" fmla="val 50000"/>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noAutofit/>
          </a:bodyPr>
          <a:lstStyle/>
          <a:p>
            <a:pPr algn="ctr"/>
            <a:r>
              <a:rPr lang="en-US" sz="2000" b="1" dirty="0" smtClean="0">
                <a:solidFill>
                  <a:schemeClr val="tx2"/>
                </a:solidFill>
                <a:latin typeface="Arial" panose="020B0604020202020204" pitchFamily="34" charset="0"/>
                <a:cs typeface="Arial" panose="020B0604020202020204" pitchFamily="34" charset="0"/>
              </a:rPr>
              <a:t>Changing a Nappy</a:t>
            </a:r>
            <a:endParaRPr lang="en-US" sz="2000" b="1" dirty="0">
              <a:solidFill>
                <a:schemeClr val="tx2"/>
              </a:solidFill>
              <a:latin typeface="Arial" panose="020B0604020202020204" pitchFamily="34" charset="0"/>
              <a:cs typeface="Arial" panose="020B0604020202020204" pitchFamily="34" charset="0"/>
            </a:endParaRPr>
          </a:p>
        </p:txBody>
      </p:sp>
      <p:sp>
        <p:nvSpPr>
          <p:cNvPr id="7" name="Rounded Rectangle 6"/>
          <p:cNvSpPr/>
          <p:nvPr/>
        </p:nvSpPr>
        <p:spPr>
          <a:xfrm>
            <a:off x="6235110" y="3140968"/>
            <a:ext cx="2513354" cy="635460"/>
          </a:xfrm>
          <a:prstGeom prst="roundRect">
            <a:avLst>
              <a:gd name="adj" fmla="val 50000"/>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noAutofit/>
          </a:bodyPr>
          <a:lstStyle/>
          <a:p>
            <a:pPr algn="ctr"/>
            <a:r>
              <a:rPr lang="en-US" sz="2000" b="1" dirty="0" smtClean="0">
                <a:solidFill>
                  <a:schemeClr val="tx2"/>
                </a:solidFill>
                <a:latin typeface="Arial" panose="020B0604020202020204" pitchFamily="34" charset="0"/>
                <a:cs typeface="Arial" panose="020B0604020202020204" pitchFamily="34" charset="0"/>
              </a:rPr>
              <a:t>Managing traffic Lights</a:t>
            </a:r>
            <a:endParaRPr lang="en-US" sz="2000" b="1" dirty="0">
              <a:solidFill>
                <a:schemeClr val="tx2"/>
              </a:solidFill>
              <a:latin typeface="Arial" panose="020B0604020202020204" pitchFamily="34" charset="0"/>
              <a:cs typeface="Arial" panose="020B0604020202020204" pitchFamily="34" charset="0"/>
            </a:endParaRPr>
          </a:p>
        </p:txBody>
      </p:sp>
      <p:sp>
        <p:nvSpPr>
          <p:cNvPr id="9" name="Rounded Rectangle 8"/>
          <p:cNvSpPr/>
          <p:nvPr/>
        </p:nvSpPr>
        <p:spPr>
          <a:xfrm>
            <a:off x="5785852" y="5824229"/>
            <a:ext cx="2513354" cy="635460"/>
          </a:xfrm>
          <a:prstGeom prst="roundRect">
            <a:avLst>
              <a:gd name="adj" fmla="val 50000"/>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noAutofit/>
          </a:bodyPr>
          <a:lstStyle/>
          <a:p>
            <a:pPr algn="ctr"/>
            <a:r>
              <a:rPr lang="en-US" sz="2400" b="1" dirty="0" smtClean="0">
                <a:solidFill>
                  <a:schemeClr val="tx2"/>
                </a:solidFill>
                <a:latin typeface="Arial" panose="020B0604020202020204" pitchFamily="34" charset="0"/>
                <a:cs typeface="Arial" panose="020B0604020202020204" pitchFamily="34" charset="0"/>
              </a:rPr>
              <a:t>Writing a Poem</a:t>
            </a:r>
            <a:endParaRPr lang="en-US" sz="2400" b="1" dirty="0">
              <a:solidFill>
                <a:schemeClr val="tx2"/>
              </a:solidFill>
              <a:latin typeface="Arial" panose="020B0604020202020204" pitchFamily="34" charset="0"/>
              <a:cs typeface="Arial" panose="020B0604020202020204" pitchFamily="34" charset="0"/>
            </a:endParaRPr>
          </a:p>
        </p:txBody>
      </p:sp>
      <p:sp>
        <p:nvSpPr>
          <p:cNvPr id="10" name="Rounded Rectangle 9"/>
          <p:cNvSpPr/>
          <p:nvPr/>
        </p:nvSpPr>
        <p:spPr>
          <a:xfrm>
            <a:off x="3056474" y="5367814"/>
            <a:ext cx="2513354" cy="635460"/>
          </a:xfrm>
          <a:prstGeom prst="roundRect">
            <a:avLst>
              <a:gd name="adj" fmla="val 50000"/>
            </a:avLst>
          </a:prstGeom>
          <a:solidFill>
            <a:schemeClr val="accent5">
              <a:lumMod val="60000"/>
              <a:lumOff val="4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noAutofit/>
          </a:bodyPr>
          <a:lstStyle/>
          <a:p>
            <a:pPr algn="ctr"/>
            <a:r>
              <a:rPr lang="en-US" b="1" dirty="0" smtClean="0">
                <a:solidFill>
                  <a:srgbClr val="002060"/>
                </a:solidFill>
                <a:latin typeface="Arial" panose="020B0604020202020204" pitchFamily="34" charset="0"/>
                <a:cs typeface="Arial" panose="020B0604020202020204" pitchFamily="34" charset="0"/>
              </a:rPr>
              <a:t>Teaching a Primary School class</a:t>
            </a:r>
            <a:endParaRPr lang="en-US" b="1" dirty="0">
              <a:solidFill>
                <a:srgbClr val="002060"/>
              </a:solidFill>
              <a:latin typeface="Arial" panose="020B0604020202020204" pitchFamily="34" charset="0"/>
              <a:cs typeface="Arial" panose="020B0604020202020204" pitchFamily="34" charset="0"/>
            </a:endParaRPr>
          </a:p>
        </p:txBody>
      </p:sp>
      <p:sp>
        <p:nvSpPr>
          <p:cNvPr id="13" name="Rounded Rectangle 12"/>
          <p:cNvSpPr/>
          <p:nvPr/>
        </p:nvSpPr>
        <p:spPr>
          <a:xfrm>
            <a:off x="6235110" y="4965752"/>
            <a:ext cx="2513354" cy="635460"/>
          </a:xfrm>
          <a:prstGeom prst="roundRect">
            <a:avLst>
              <a:gd name="adj" fmla="val 50000"/>
            </a:avLst>
          </a:prstGeom>
          <a:solidFill>
            <a:schemeClr val="accent5">
              <a:lumMod val="60000"/>
              <a:lumOff val="4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noAutofit/>
          </a:bodyPr>
          <a:lstStyle/>
          <a:p>
            <a:pPr algn="ctr"/>
            <a:r>
              <a:rPr lang="en-US" sz="1600" b="1" dirty="0" smtClean="0">
                <a:solidFill>
                  <a:srgbClr val="002060"/>
                </a:solidFill>
                <a:latin typeface="Arial" panose="020B0604020202020204" pitchFamily="34" charset="0"/>
                <a:cs typeface="Arial" panose="020B0604020202020204" pitchFamily="34" charset="0"/>
              </a:rPr>
              <a:t>Monitoring a process in a Chemical Factory</a:t>
            </a:r>
            <a:endParaRPr lang="en-US" sz="1600" b="1" dirty="0">
              <a:solidFill>
                <a:srgbClr val="002060"/>
              </a:solidFill>
              <a:latin typeface="Arial" panose="020B0604020202020204" pitchFamily="34" charset="0"/>
              <a:cs typeface="Arial" panose="020B0604020202020204" pitchFamily="34" charset="0"/>
            </a:endParaRPr>
          </a:p>
        </p:txBody>
      </p:sp>
      <p:sp>
        <p:nvSpPr>
          <p:cNvPr id="14" name="Rounded Rectangle 13"/>
          <p:cNvSpPr/>
          <p:nvPr/>
        </p:nvSpPr>
        <p:spPr>
          <a:xfrm>
            <a:off x="3452413" y="3316905"/>
            <a:ext cx="2513354" cy="635460"/>
          </a:xfrm>
          <a:prstGeom prst="roundRect">
            <a:avLst>
              <a:gd name="adj" fmla="val 50000"/>
            </a:avLst>
          </a:prstGeom>
          <a:solidFill>
            <a:schemeClr val="accent5">
              <a:lumMod val="60000"/>
              <a:lumOff val="4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noAutofit/>
          </a:bodyPr>
          <a:lstStyle/>
          <a:p>
            <a:pPr algn="ctr"/>
            <a:r>
              <a:rPr lang="en-US" sz="2000" b="1" dirty="0" smtClean="0">
                <a:solidFill>
                  <a:srgbClr val="002060"/>
                </a:solidFill>
                <a:latin typeface="Arial" panose="020B0604020202020204" pitchFamily="34" charset="0"/>
                <a:cs typeface="Arial" panose="020B0604020202020204" pitchFamily="34" charset="0"/>
              </a:rPr>
              <a:t>Cooking a Meal</a:t>
            </a:r>
            <a:endParaRPr lang="en-US" sz="2000" b="1" dirty="0">
              <a:solidFill>
                <a:srgbClr val="002060"/>
              </a:solidFill>
              <a:latin typeface="Arial" panose="020B0604020202020204" pitchFamily="34" charset="0"/>
              <a:cs typeface="Arial" panose="020B0604020202020204" pitchFamily="34" charset="0"/>
            </a:endParaRPr>
          </a:p>
        </p:txBody>
      </p:sp>
      <p:sp>
        <p:nvSpPr>
          <p:cNvPr id="15" name="Rounded Rectangle 14"/>
          <p:cNvSpPr/>
          <p:nvPr/>
        </p:nvSpPr>
        <p:spPr>
          <a:xfrm>
            <a:off x="5622089" y="4104928"/>
            <a:ext cx="2513354" cy="635460"/>
          </a:xfrm>
          <a:prstGeom prst="roundRect">
            <a:avLst>
              <a:gd name="adj" fmla="val 50000"/>
            </a:avLst>
          </a:prstGeom>
          <a:solidFill>
            <a:schemeClr val="accent5">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noAutofit/>
          </a:bodyPr>
          <a:lstStyle/>
          <a:p>
            <a:pPr algn="ctr"/>
            <a:r>
              <a:rPr lang="en-US" sz="2400" b="1" dirty="0" smtClean="0">
                <a:solidFill>
                  <a:schemeClr val="accent3">
                    <a:lumMod val="50000"/>
                  </a:schemeClr>
                </a:solidFill>
                <a:latin typeface="Arial" panose="020B0604020202020204" pitchFamily="34" charset="0"/>
                <a:cs typeface="Arial" panose="020B0604020202020204" pitchFamily="34" charset="0"/>
              </a:rPr>
              <a:t>Making Cars</a:t>
            </a:r>
            <a:endParaRPr lang="en-US" sz="2400" b="1" dirty="0">
              <a:solidFill>
                <a:schemeClr val="accent3">
                  <a:lumMod val="50000"/>
                </a:schemeClr>
              </a:solidFill>
              <a:latin typeface="Arial" panose="020B0604020202020204" pitchFamily="34" charset="0"/>
              <a:cs typeface="Arial" panose="020B0604020202020204" pitchFamily="34" charset="0"/>
            </a:endParaRPr>
          </a:p>
        </p:txBody>
      </p:sp>
      <p:sp>
        <p:nvSpPr>
          <p:cNvPr id="16" name="Rounded Rectangle 15"/>
          <p:cNvSpPr/>
          <p:nvPr/>
        </p:nvSpPr>
        <p:spPr>
          <a:xfrm>
            <a:off x="264419" y="4586536"/>
            <a:ext cx="2513354" cy="635460"/>
          </a:xfrm>
          <a:prstGeom prst="roundRect">
            <a:avLst>
              <a:gd name="adj" fmla="val 50000"/>
            </a:avLst>
          </a:prstGeom>
          <a:solidFill>
            <a:schemeClr val="accent5">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noAutofit/>
          </a:bodyPr>
          <a:lstStyle/>
          <a:p>
            <a:pPr algn="ctr"/>
            <a:r>
              <a:rPr lang="en-US" sz="2000" b="1" dirty="0" smtClean="0">
                <a:solidFill>
                  <a:schemeClr val="accent3">
                    <a:lumMod val="50000"/>
                  </a:schemeClr>
                </a:solidFill>
                <a:latin typeface="Arial" panose="020B0604020202020204" pitchFamily="34" charset="0"/>
                <a:cs typeface="Arial" panose="020B0604020202020204" pitchFamily="34" charset="0"/>
              </a:rPr>
              <a:t>Calculating a Route</a:t>
            </a:r>
            <a:endParaRPr lang="en-US" sz="2000" b="1" dirty="0">
              <a:solidFill>
                <a:schemeClr val="accent3">
                  <a:lumMod val="50000"/>
                </a:schemeClr>
              </a:solidFill>
              <a:latin typeface="Arial" panose="020B0604020202020204" pitchFamily="34" charset="0"/>
              <a:cs typeface="Arial" panose="020B0604020202020204" pitchFamily="34" charset="0"/>
            </a:endParaRPr>
          </a:p>
        </p:txBody>
      </p:sp>
      <p:sp>
        <p:nvSpPr>
          <p:cNvPr id="17" name="Rounded Rectangle 16"/>
          <p:cNvSpPr/>
          <p:nvPr/>
        </p:nvSpPr>
        <p:spPr>
          <a:xfrm>
            <a:off x="435108" y="5685544"/>
            <a:ext cx="2513354" cy="635460"/>
          </a:xfrm>
          <a:prstGeom prst="roundRect">
            <a:avLst>
              <a:gd name="adj" fmla="val 50000"/>
            </a:avLst>
          </a:prstGeom>
          <a:solidFill>
            <a:schemeClr val="accent5">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noAutofit/>
          </a:bodyPr>
          <a:lstStyle/>
          <a:p>
            <a:pPr algn="ctr"/>
            <a:r>
              <a:rPr lang="en-US" sz="2000" b="1" dirty="0" smtClean="0">
                <a:solidFill>
                  <a:schemeClr val="accent3">
                    <a:lumMod val="50000"/>
                  </a:schemeClr>
                </a:solidFill>
                <a:latin typeface="Arial" panose="020B0604020202020204" pitchFamily="34" charset="0"/>
                <a:cs typeface="Arial" panose="020B0604020202020204" pitchFamily="34" charset="0"/>
              </a:rPr>
              <a:t>Painting a Picture</a:t>
            </a:r>
            <a:endParaRPr lang="en-US" sz="2000" b="1" dirty="0">
              <a:solidFill>
                <a:schemeClr val="accent3">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1442246"/>
      </p:ext>
    </p:extLst>
  </p:cSld>
  <p:clrMapOvr>
    <a:masterClrMapping/>
  </p:clrMapOvr>
  <p:transition advClick="0"/>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4000" dirty="0" smtClean="0"/>
              <a:t>4.1 – Algorithms</a:t>
            </a:r>
            <a:endParaRPr lang="en-GB" sz="4000" b="1" dirty="0" smtClean="0"/>
          </a:p>
        </p:txBody>
      </p:sp>
      <p:sp>
        <p:nvSpPr>
          <p:cNvPr id="18" name="Rectangle 17"/>
          <p:cNvSpPr/>
          <p:nvPr/>
        </p:nvSpPr>
        <p:spPr>
          <a:xfrm>
            <a:off x="174411" y="1123942"/>
            <a:ext cx="8708512" cy="3046988"/>
          </a:xfrm>
          <a:prstGeom prst="rect">
            <a:avLst/>
          </a:prstGeom>
          <a:solidFill>
            <a:srgbClr val="FFFF99"/>
          </a:solidFill>
          <a:ln w="57150">
            <a:solidFill>
              <a:srgbClr val="BAAD06"/>
            </a:solidFill>
          </a:ln>
        </p:spPr>
        <p:txBody>
          <a:bodyPr wrap="square">
            <a:spAutoFit/>
          </a:bodyPr>
          <a:lstStyle/>
          <a:p>
            <a:pPr>
              <a:buClr>
                <a:srgbClr val="C00000"/>
              </a:buClr>
              <a:tabLst>
                <a:tab pos="2420938" algn="l"/>
              </a:tabLst>
            </a:pPr>
            <a:r>
              <a:rPr lang="en-US" sz="2400" b="1" dirty="0" smtClean="0">
                <a:solidFill>
                  <a:srgbClr val="C00000"/>
                </a:solidFill>
                <a:latin typeface="Arial" panose="020B0604020202020204" pitchFamily="34" charset="0"/>
                <a:cs typeface="Arial" panose="020B0604020202020204" pitchFamily="34" charset="0"/>
              </a:rPr>
              <a:t>Plan-IT</a:t>
            </a:r>
            <a:endParaRPr lang="en-US" sz="2400" b="1" dirty="0">
              <a:solidFill>
                <a:srgbClr val="C00000"/>
              </a:solidFill>
              <a:latin typeface="Arial" panose="020B0604020202020204" pitchFamily="34" charset="0"/>
              <a:cs typeface="Arial" panose="020B0604020202020204" pitchFamily="34" charset="0"/>
            </a:endParaRPr>
          </a:p>
          <a:p>
            <a:pPr marL="352425" indent="-352425">
              <a:buClr>
                <a:srgbClr val="C00000"/>
              </a:buClr>
              <a:buFont typeface="Wingdings" panose="05000000000000000000" pitchFamily="2" charset="2"/>
              <a:buChar char="§"/>
              <a:tabLst>
                <a:tab pos="2420938" algn="l"/>
              </a:tabLst>
            </a:pPr>
            <a:r>
              <a:rPr lang="en-US" sz="2400" b="1" dirty="0">
                <a:solidFill>
                  <a:srgbClr val="000000"/>
                </a:solidFill>
                <a:latin typeface="Arial" panose="020B0604020202020204" pitchFamily="34" charset="0"/>
                <a:cs typeface="Arial" panose="020B0604020202020204" pitchFamily="34" charset="0"/>
              </a:rPr>
              <a:t>4.1.8</a:t>
            </a:r>
            <a:r>
              <a:rPr lang="en-US" sz="2400" dirty="0">
                <a:solidFill>
                  <a:srgbClr val="000000"/>
                </a:solidFill>
                <a:latin typeface="Arial" panose="020B0604020202020204" pitchFamily="34" charset="0"/>
                <a:cs typeface="Arial" panose="020B0604020202020204" pitchFamily="34" charset="0"/>
              </a:rPr>
              <a:t> To complete the challenge you first need to choose a music video that contains a dance routine that you can animate.</a:t>
            </a:r>
          </a:p>
          <a:p>
            <a:pPr marL="352425" indent="-352425">
              <a:buClr>
                <a:srgbClr val="C00000"/>
              </a:buClr>
              <a:buFont typeface="Wingdings" panose="05000000000000000000" pitchFamily="2" charset="2"/>
              <a:buChar char="§"/>
              <a:tabLst>
                <a:tab pos="2420938" algn="l"/>
              </a:tabLst>
            </a:pPr>
            <a:r>
              <a:rPr lang="en-US" sz="2400" dirty="0">
                <a:solidFill>
                  <a:srgbClr val="000000"/>
                </a:solidFill>
                <a:latin typeface="Arial" panose="020B0604020202020204" pitchFamily="34" charset="0"/>
                <a:cs typeface="Arial" panose="020B0604020202020204" pitchFamily="34" charset="0"/>
              </a:rPr>
              <a:t>Once you have done that, record the list of dance moves you are going to recreate, just as you did for </a:t>
            </a:r>
            <a:r>
              <a:rPr lang="en-US" sz="2400" dirty="0">
                <a:solidFill>
                  <a:srgbClr val="000000"/>
                </a:solidFill>
                <a:latin typeface="Arial" panose="020B0604020202020204" pitchFamily="34" charset="0"/>
                <a:cs typeface="Arial" panose="020B0604020202020204" pitchFamily="34" charset="0"/>
                <a:hlinkClick r:id="rId3" action="ppaction://hlinksldjump"/>
              </a:rPr>
              <a:t>4.1.1 </a:t>
            </a:r>
            <a:r>
              <a:rPr lang="en-US" sz="2400" dirty="0" smtClean="0">
                <a:solidFill>
                  <a:srgbClr val="000000"/>
                </a:solidFill>
                <a:latin typeface="Arial" panose="020B0604020202020204" pitchFamily="34" charset="0"/>
                <a:cs typeface="Arial" panose="020B0604020202020204" pitchFamily="34" charset="0"/>
                <a:hlinkClick r:id="rId3" action="ppaction://hlinksldjump"/>
              </a:rPr>
              <a:t>Compute-IT</a:t>
            </a:r>
            <a:r>
              <a:rPr lang="en-US" sz="2400" dirty="0">
                <a:solidFill>
                  <a:srgbClr val="000000"/>
                </a:solidFill>
                <a:latin typeface="Arial" panose="020B0604020202020204" pitchFamily="34" charset="0"/>
                <a:cs typeface="Arial" panose="020B0604020202020204" pitchFamily="34" charset="0"/>
              </a:rPr>
              <a:t>. These will become steps in the algorithm that will form the basis of your animation.</a:t>
            </a:r>
            <a:endParaRPr lang="en-GB" sz="2400" b="1" u="sng" dirty="0">
              <a:solidFill>
                <a:srgbClr val="FF0000"/>
              </a:solidFill>
              <a:latin typeface="Arial" panose="020B0604020202020204" pitchFamily="34" charset="0"/>
              <a:cs typeface="Arial" panose="020B0604020202020204" pitchFamily="34" charset="0"/>
            </a:endParaRPr>
          </a:p>
        </p:txBody>
      </p:sp>
      <p:sp>
        <p:nvSpPr>
          <p:cNvPr id="19" name="Oval 18"/>
          <p:cNvSpPr/>
          <p:nvPr/>
        </p:nvSpPr>
        <p:spPr>
          <a:xfrm rot="2072144">
            <a:off x="8646350" y="970268"/>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pic>
        <p:nvPicPr>
          <p:cNvPr id="4098" name="Picture 2" descr="Image result for music dance and steps">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9512" y="4293096"/>
            <a:ext cx="4174432" cy="234811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music dance and step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28667" y="4293096"/>
            <a:ext cx="2428395" cy="2348118"/>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age result for music dance and step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31785" y="4293096"/>
            <a:ext cx="1742825" cy="2348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6073689"/>
      </p:ext>
    </p:extLst>
  </p:cSld>
  <p:clrMapOvr>
    <a:masterClrMapping/>
  </p:clrMapOvr>
  <p:transition advClick="0"/>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3300" dirty="0" smtClean="0"/>
              <a:t>4.2 – Sequences, Iteration and Procedures</a:t>
            </a:r>
            <a:endParaRPr lang="en-GB" sz="3300" b="1" dirty="0" smtClean="0"/>
          </a:p>
        </p:txBody>
      </p:sp>
      <p:sp>
        <p:nvSpPr>
          <p:cNvPr id="11" name="TextBox 10"/>
          <p:cNvSpPr txBox="1"/>
          <p:nvPr/>
        </p:nvSpPr>
        <p:spPr>
          <a:xfrm>
            <a:off x="183367" y="1124744"/>
            <a:ext cx="8709113" cy="3477875"/>
          </a:xfrm>
          <a:prstGeom prst="rect">
            <a:avLst/>
          </a:prstGeom>
          <a:noFill/>
        </p:spPr>
        <p:txBody>
          <a:bodyPr wrap="square" rtlCol="0">
            <a:spAutoFit/>
          </a:bodyPr>
          <a:lstStyle/>
          <a:p>
            <a:pPr>
              <a:buClr>
                <a:srgbClr val="C00000"/>
              </a:buClr>
              <a:buSzPct val="80000"/>
            </a:pPr>
            <a:r>
              <a:rPr lang="en-US" sz="2200" b="1" dirty="0" smtClean="0">
                <a:solidFill>
                  <a:srgbClr val="C00000"/>
                </a:solidFill>
              </a:rPr>
              <a:t>Using </a:t>
            </a:r>
            <a:r>
              <a:rPr lang="en-US" sz="2200" b="1" dirty="0">
                <a:solidFill>
                  <a:srgbClr val="C00000"/>
                </a:solidFill>
              </a:rPr>
              <a:t>sequences</a:t>
            </a:r>
          </a:p>
          <a:p>
            <a:pPr marL="338138" indent="-338138">
              <a:buClr>
                <a:srgbClr val="C00000"/>
              </a:buClr>
              <a:buSzPct val="80000"/>
              <a:buFont typeface="Arial" panose="020B0604020202020204" pitchFamily="34" charset="0"/>
              <a:buChar char="►"/>
            </a:pPr>
            <a:r>
              <a:rPr lang="en-US" sz="2200" dirty="0"/>
              <a:t>The algorithms you created to draw an abstract shape in Unit 3 used a </a:t>
            </a:r>
            <a:r>
              <a:rPr lang="en-US" sz="2200" b="1" dirty="0">
                <a:solidFill>
                  <a:srgbClr val="FF0000"/>
                </a:solidFill>
              </a:rPr>
              <a:t>sequence</a:t>
            </a:r>
            <a:r>
              <a:rPr lang="en-US" sz="2200" dirty="0">
                <a:solidFill>
                  <a:srgbClr val="FF0000"/>
                </a:solidFill>
              </a:rPr>
              <a:t> </a:t>
            </a:r>
            <a:r>
              <a:rPr lang="en-US" sz="2200" dirty="0"/>
              <a:t>of instructions to describe the </a:t>
            </a:r>
            <a:r>
              <a:rPr lang="en-US" sz="2200" dirty="0" smtClean="0"/>
              <a:t>process. This </a:t>
            </a:r>
            <a:r>
              <a:rPr lang="en-US" sz="2200" dirty="0"/>
              <a:t>is the simplest form of algorithm</a:t>
            </a:r>
            <a:r>
              <a:rPr lang="en-US" sz="2200" dirty="0" smtClean="0"/>
              <a:t>.</a:t>
            </a:r>
          </a:p>
          <a:p>
            <a:pPr marL="338138" indent="-338138">
              <a:buClr>
                <a:srgbClr val="C00000"/>
              </a:buClr>
              <a:buSzPct val="80000"/>
              <a:buFont typeface="Arial" panose="020B0604020202020204" pitchFamily="34" charset="0"/>
              <a:buChar char="►"/>
            </a:pPr>
            <a:r>
              <a:rPr lang="en-US" sz="2200" dirty="0"/>
              <a:t>When you watch a dance video you should be able to </a:t>
            </a:r>
            <a:r>
              <a:rPr lang="en-US" sz="2200" dirty="0" err="1"/>
              <a:t>recognise</a:t>
            </a:r>
            <a:r>
              <a:rPr lang="en-US" sz="2200" dirty="0"/>
              <a:t> patterns, to see that sequences of dance moves </a:t>
            </a:r>
            <a:r>
              <a:rPr lang="en-US" sz="2200" dirty="0" smtClean="0"/>
              <a:t>are repeated </a:t>
            </a:r>
            <a:r>
              <a:rPr lang="en-US" sz="2200" dirty="0"/>
              <a:t>to form the full routine.</a:t>
            </a:r>
          </a:p>
          <a:p>
            <a:pPr marL="338138" indent="-338138">
              <a:buClr>
                <a:srgbClr val="C00000"/>
              </a:buClr>
              <a:buSzPct val="80000"/>
              <a:buFont typeface="Arial" panose="020B0604020202020204" pitchFamily="34" charset="0"/>
              <a:buChar char="►"/>
            </a:pPr>
            <a:r>
              <a:rPr lang="en-US" sz="2200" dirty="0"/>
              <a:t>To make a robot in a factory, or a dancer, repeat a sequence over and over again we use </a:t>
            </a:r>
            <a:r>
              <a:rPr lang="en-US" sz="2200" b="1" dirty="0">
                <a:solidFill>
                  <a:srgbClr val="FF0000"/>
                </a:solidFill>
              </a:rPr>
              <a:t>iteration</a:t>
            </a:r>
            <a:r>
              <a:rPr lang="en-US" sz="2200" dirty="0"/>
              <a:t>, placing the </a:t>
            </a:r>
            <a:r>
              <a:rPr lang="en-US" sz="2200" dirty="0" smtClean="0"/>
              <a:t>sequence inside </a:t>
            </a:r>
            <a:r>
              <a:rPr lang="en-US" sz="2200" dirty="0"/>
              <a:t>a loop that continues until we stop it.</a:t>
            </a:r>
            <a:endParaRPr lang="en-US" sz="2200" dirty="0" smtClean="0"/>
          </a:p>
        </p:txBody>
      </p:sp>
      <p:sp>
        <p:nvSpPr>
          <p:cNvPr id="20" name="Rectangle 19"/>
          <p:cNvSpPr/>
          <p:nvPr/>
        </p:nvSpPr>
        <p:spPr>
          <a:xfrm>
            <a:off x="179512" y="4653136"/>
            <a:ext cx="8708513" cy="1938992"/>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400" b="1" dirty="0" smtClean="0">
                <a:solidFill>
                  <a:srgbClr val="000000"/>
                </a:solidFill>
                <a:latin typeface="Arial" panose="020B0604020202020204" pitchFamily="34" charset="0"/>
                <a:cs typeface="Arial" panose="020B0604020202020204" pitchFamily="34" charset="0"/>
              </a:rPr>
              <a:t>Key </a:t>
            </a:r>
            <a:r>
              <a:rPr lang="en-US" sz="24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400" b="1" dirty="0">
                <a:solidFill>
                  <a:srgbClr val="C00000"/>
                </a:solidFill>
              </a:rPr>
              <a:t>Sequence</a:t>
            </a:r>
            <a:r>
              <a:rPr lang="en-US" sz="2400" dirty="0"/>
              <a:t>: A sequence of instructions is a set of instructions that must be followed one after the other in a specific order</a:t>
            </a:r>
            <a:r>
              <a:rPr lang="en-US" sz="2400" dirty="0" smtClean="0"/>
              <a:t>.</a:t>
            </a:r>
          </a:p>
          <a:p>
            <a:pPr marL="285750" indent="-285750">
              <a:buClr>
                <a:srgbClr val="C00000"/>
              </a:buClr>
              <a:buFont typeface="Wingdings" panose="05000000000000000000" pitchFamily="2" charset="2"/>
              <a:buChar char="§"/>
              <a:tabLst>
                <a:tab pos="2420938" algn="l"/>
              </a:tabLst>
            </a:pPr>
            <a:r>
              <a:rPr lang="en-US" sz="2400" b="1" dirty="0" smtClean="0">
                <a:solidFill>
                  <a:srgbClr val="C00000"/>
                </a:solidFill>
                <a:latin typeface="Arial" panose="020B0604020202020204" pitchFamily="34" charset="0"/>
                <a:cs typeface="Arial" panose="020B0604020202020204" pitchFamily="34" charset="0"/>
              </a:rPr>
              <a:t>Iteration</a:t>
            </a:r>
            <a:r>
              <a:rPr lang="en-US" sz="2400" dirty="0">
                <a:solidFill>
                  <a:srgbClr val="000000"/>
                </a:solidFill>
                <a:latin typeface="Arial" panose="020B0604020202020204" pitchFamily="34" charset="0"/>
                <a:cs typeface="Arial" panose="020B0604020202020204" pitchFamily="34" charset="0"/>
              </a:rPr>
              <a:t>: Using repetition of a process to create a more efficient solution..</a:t>
            </a:r>
            <a:endParaRPr lang="en-GB" sz="2400" u="sng" dirty="0">
              <a:solidFill>
                <a:srgbClr val="FF0000"/>
              </a:solidFill>
              <a:latin typeface="Arial" panose="020B0604020202020204" pitchFamily="34" charset="0"/>
              <a:cs typeface="Arial" panose="020B0604020202020204" pitchFamily="34" charset="0"/>
            </a:endParaRPr>
          </a:p>
        </p:txBody>
      </p:sp>
      <p:sp>
        <p:nvSpPr>
          <p:cNvPr id="21" name="Oval 20"/>
          <p:cNvSpPr/>
          <p:nvPr/>
        </p:nvSpPr>
        <p:spPr>
          <a:xfrm rot="1078849">
            <a:off x="8600851" y="4498660"/>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6082014"/>
      </p:ext>
    </p:extLst>
  </p:cSld>
  <p:clrMapOvr>
    <a:masterClrMapping/>
  </p:clrMapOvr>
  <p:transition advClick="0"/>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3300" dirty="0" smtClean="0"/>
              <a:t>4.2 – Sequences, Iteration and Procedures</a:t>
            </a:r>
            <a:endParaRPr lang="en-GB" sz="3300" b="1" dirty="0" smtClean="0"/>
          </a:p>
        </p:txBody>
      </p:sp>
      <p:sp>
        <p:nvSpPr>
          <p:cNvPr id="11" name="TextBox 10"/>
          <p:cNvSpPr txBox="1"/>
          <p:nvPr/>
        </p:nvSpPr>
        <p:spPr>
          <a:xfrm>
            <a:off x="244139" y="3356992"/>
            <a:ext cx="3967821" cy="2123658"/>
          </a:xfrm>
          <a:prstGeom prst="rect">
            <a:avLst/>
          </a:prstGeom>
          <a:noFill/>
        </p:spPr>
        <p:txBody>
          <a:bodyPr wrap="square" lIns="45720" rIns="45720" rtlCol="0">
            <a:spAutoFit/>
          </a:bodyPr>
          <a:lstStyle/>
          <a:p>
            <a:pPr indent="404813">
              <a:buClr>
                <a:srgbClr val="C00000"/>
              </a:buClr>
              <a:buSzPct val="80000"/>
              <a:buFont typeface="Arial" panose="020B0604020202020204" pitchFamily="34" charset="0"/>
              <a:buChar char="▲"/>
            </a:pPr>
            <a:r>
              <a:rPr lang="en-US" sz="2200" dirty="0" smtClean="0"/>
              <a:t>In Scratch, there is a block called a ‘forever’ loop that will execute the same set of instructions repeatedly until you end the process. This is what it looks like in Scratch 2.0</a:t>
            </a:r>
          </a:p>
        </p:txBody>
      </p:sp>
      <p:pic>
        <p:nvPicPr>
          <p:cNvPr id="8194" name="Picture 2" descr="Image result for forever in scrat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139" y="1124744"/>
            <a:ext cx="3967821" cy="201622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180243" y="5899919"/>
            <a:ext cx="4399869" cy="769441"/>
          </a:xfrm>
          <a:prstGeom prst="rect">
            <a:avLst/>
          </a:prstGeom>
          <a:noFill/>
        </p:spPr>
        <p:txBody>
          <a:bodyPr wrap="square" lIns="45720" rIns="45720" rtlCol="0">
            <a:spAutoFit/>
          </a:bodyPr>
          <a:lstStyle/>
          <a:p>
            <a:pPr indent="404813">
              <a:buClr>
                <a:srgbClr val="C00000"/>
              </a:buClr>
              <a:buSzPct val="80000"/>
              <a:buFont typeface="Arial" panose="020B0604020202020204" pitchFamily="34" charset="0"/>
              <a:buChar char="►"/>
            </a:pPr>
            <a:r>
              <a:rPr lang="en-US" sz="2200" dirty="0" smtClean="0"/>
              <a:t>An iterative flowchart showing a simple sequence of dance steps.</a:t>
            </a:r>
          </a:p>
        </p:txBody>
      </p:sp>
      <p:grpSp>
        <p:nvGrpSpPr>
          <p:cNvPr id="30" name="Group 29"/>
          <p:cNvGrpSpPr/>
          <p:nvPr/>
        </p:nvGrpSpPr>
        <p:grpSpPr>
          <a:xfrm>
            <a:off x="5652120" y="1219399"/>
            <a:ext cx="3168352" cy="5377953"/>
            <a:chOff x="5436096" y="1196752"/>
            <a:chExt cx="3096344" cy="5472608"/>
          </a:xfrm>
          <a:effectLst>
            <a:outerShdw blurRad="50800" dist="38100" dir="2700000" algn="tl" rotWithShape="0">
              <a:prstClr val="black">
                <a:alpha val="40000"/>
              </a:prstClr>
            </a:outerShdw>
          </a:effectLst>
        </p:grpSpPr>
        <p:sp>
          <p:nvSpPr>
            <p:cNvPr id="3" name="Oval 2"/>
            <p:cNvSpPr/>
            <p:nvPr/>
          </p:nvSpPr>
          <p:spPr>
            <a:xfrm>
              <a:off x="5884146" y="1196752"/>
              <a:ext cx="1728192" cy="625425"/>
            </a:xfrm>
            <a:prstGeom prst="ellipse">
              <a:avLst/>
            </a:prstGeom>
            <a:solidFill>
              <a:srgbClr val="92D050"/>
            </a:solidFill>
            <a:ln w="7620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sz="2400" b="1" dirty="0" smtClean="0">
                  <a:latin typeface="Arial" panose="020B0604020202020204" pitchFamily="34" charset="0"/>
                  <a:cs typeface="Arial" panose="020B0604020202020204" pitchFamily="34" charset="0"/>
                </a:rPr>
                <a:t>START</a:t>
              </a:r>
              <a:endParaRPr lang="en-US" sz="2400" b="1" dirty="0">
                <a:latin typeface="Arial" panose="020B0604020202020204" pitchFamily="34" charset="0"/>
                <a:cs typeface="Arial" panose="020B0604020202020204" pitchFamily="34" charset="0"/>
              </a:endParaRPr>
            </a:p>
          </p:txBody>
        </p:sp>
        <p:sp>
          <p:nvSpPr>
            <p:cNvPr id="10" name="Oval 9"/>
            <p:cNvSpPr/>
            <p:nvPr/>
          </p:nvSpPr>
          <p:spPr>
            <a:xfrm>
              <a:off x="5884146" y="6043935"/>
              <a:ext cx="1728192" cy="625425"/>
            </a:xfrm>
            <a:prstGeom prst="ellipse">
              <a:avLst/>
            </a:prstGeom>
            <a:solidFill>
              <a:srgbClr val="FF0000"/>
            </a:solidFill>
            <a:ln w="762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sz="2400" b="1" dirty="0" smtClean="0">
                  <a:latin typeface="Arial" panose="020B0604020202020204" pitchFamily="34" charset="0"/>
                  <a:cs typeface="Arial" panose="020B0604020202020204" pitchFamily="34" charset="0"/>
                </a:rPr>
                <a:t>STOP</a:t>
              </a:r>
              <a:endParaRPr lang="en-US" sz="2400" b="1" dirty="0">
                <a:latin typeface="Arial" panose="020B0604020202020204" pitchFamily="34" charset="0"/>
                <a:cs typeface="Arial" panose="020B0604020202020204" pitchFamily="34" charset="0"/>
              </a:endParaRPr>
            </a:p>
          </p:txBody>
        </p:sp>
        <p:sp>
          <p:nvSpPr>
            <p:cNvPr id="4" name="Diamond 3"/>
            <p:cNvSpPr/>
            <p:nvPr/>
          </p:nvSpPr>
          <p:spPr>
            <a:xfrm>
              <a:off x="5884146" y="5013764"/>
              <a:ext cx="1728192" cy="710254"/>
            </a:xfrm>
            <a:prstGeom prst="diamond">
              <a:avLst/>
            </a:prstGeom>
            <a:solidFill>
              <a:srgbClr val="FF0000"/>
            </a:solidFill>
            <a:ln w="762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2400" b="1" dirty="0" smtClean="0">
                  <a:latin typeface="Arial" panose="020B0604020202020204" pitchFamily="34" charset="0"/>
                  <a:cs typeface="Arial" panose="020B0604020202020204" pitchFamily="34" charset="0"/>
                </a:rPr>
                <a:t>STOP</a:t>
              </a:r>
              <a:endParaRPr lang="en-US" sz="1900" b="1" dirty="0">
                <a:latin typeface="Arial" panose="020B0604020202020204" pitchFamily="34" charset="0"/>
                <a:cs typeface="Arial" panose="020B0604020202020204" pitchFamily="34" charset="0"/>
              </a:endParaRPr>
            </a:p>
          </p:txBody>
        </p:sp>
        <p:sp>
          <p:nvSpPr>
            <p:cNvPr id="5" name="Rectangle 4"/>
            <p:cNvSpPr/>
            <p:nvPr/>
          </p:nvSpPr>
          <p:spPr>
            <a:xfrm>
              <a:off x="5436096" y="2142096"/>
              <a:ext cx="2624292" cy="397998"/>
            </a:xfrm>
            <a:prstGeom prst="rect">
              <a:avLst/>
            </a:prstGeom>
            <a:solidFill>
              <a:schemeClr val="accent5"/>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b="1" dirty="0" smtClean="0"/>
                <a:t>LEFT FOOT FORWARD</a:t>
              </a:r>
              <a:endParaRPr lang="en-US" b="1" dirty="0"/>
            </a:p>
          </p:txBody>
        </p:sp>
        <p:sp>
          <p:nvSpPr>
            <p:cNvPr id="13" name="Rectangle 12"/>
            <p:cNvSpPr/>
            <p:nvPr/>
          </p:nvSpPr>
          <p:spPr>
            <a:xfrm>
              <a:off x="5436096" y="2860013"/>
              <a:ext cx="2624292" cy="397998"/>
            </a:xfrm>
            <a:prstGeom prst="rect">
              <a:avLst/>
            </a:prstGeom>
            <a:solidFill>
              <a:schemeClr val="accent5"/>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b="1" dirty="0" smtClean="0"/>
                <a:t>LEFT FOOT FORWARD</a:t>
              </a:r>
              <a:endParaRPr lang="en-US" b="1" dirty="0"/>
            </a:p>
          </p:txBody>
        </p:sp>
        <p:sp>
          <p:nvSpPr>
            <p:cNvPr id="14" name="Rectangle 13"/>
            <p:cNvSpPr/>
            <p:nvPr/>
          </p:nvSpPr>
          <p:spPr>
            <a:xfrm>
              <a:off x="5436096" y="3577930"/>
              <a:ext cx="2624292" cy="397998"/>
            </a:xfrm>
            <a:prstGeom prst="rect">
              <a:avLst/>
            </a:prstGeom>
            <a:solidFill>
              <a:schemeClr val="accent5"/>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b="1" dirty="0" smtClean="0"/>
                <a:t>LEFT FOOT FORWARD</a:t>
              </a:r>
              <a:endParaRPr lang="en-US" b="1" dirty="0"/>
            </a:p>
          </p:txBody>
        </p:sp>
        <p:sp>
          <p:nvSpPr>
            <p:cNvPr id="15" name="Rectangle 14"/>
            <p:cNvSpPr/>
            <p:nvPr/>
          </p:nvSpPr>
          <p:spPr>
            <a:xfrm>
              <a:off x="5436096" y="4295847"/>
              <a:ext cx="2624292" cy="397998"/>
            </a:xfrm>
            <a:prstGeom prst="rect">
              <a:avLst/>
            </a:prstGeom>
            <a:solidFill>
              <a:schemeClr val="accent5"/>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b="1" dirty="0" smtClean="0"/>
                <a:t>LEFT FOOT FORWARD</a:t>
              </a:r>
              <a:endParaRPr lang="en-US" b="1" dirty="0"/>
            </a:p>
          </p:txBody>
        </p:sp>
        <p:cxnSp>
          <p:nvCxnSpPr>
            <p:cNvPr id="9" name="Straight Arrow Connector 8"/>
            <p:cNvCxnSpPr>
              <a:stCxn id="3" idx="4"/>
              <a:endCxn id="5" idx="0"/>
            </p:cNvCxnSpPr>
            <p:nvPr/>
          </p:nvCxnSpPr>
          <p:spPr>
            <a:xfrm>
              <a:off x="6748242" y="1822177"/>
              <a:ext cx="0" cy="31991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6732269" y="2540094"/>
              <a:ext cx="0" cy="31991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6732269" y="3975928"/>
              <a:ext cx="0" cy="31991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6748242" y="4693845"/>
              <a:ext cx="0" cy="31991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6748242" y="5724016"/>
              <a:ext cx="0" cy="31991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3" idx="6"/>
            </p:cNvCxnSpPr>
            <p:nvPr/>
          </p:nvCxnSpPr>
          <p:spPr>
            <a:xfrm flipH="1" flipV="1">
              <a:off x="7612338" y="1509465"/>
              <a:ext cx="920102" cy="458"/>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532440" y="1509923"/>
              <a:ext cx="0" cy="386329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4" idx="3"/>
            </p:cNvCxnSpPr>
            <p:nvPr/>
          </p:nvCxnSpPr>
          <p:spPr>
            <a:xfrm>
              <a:off x="7612338" y="5368891"/>
              <a:ext cx="920102" cy="432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7731147" y="4962085"/>
              <a:ext cx="515526" cy="430887"/>
            </a:xfrm>
            <a:prstGeom prst="rect">
              <a:avLst/>
            </a:prstGeom>
            <a:noFill/>
          </p:spPr>
          <p:txBody>
            <a:bodyPr wrap="none" lIns="45720" rIns="45720" rtlCol="0">
              <a:spAutoFit/>
            </a:bodyPr>
            <a:lstStyle/>
            <a:p>
              <a:pPr>
                <a:buClr>
                  <a:srgbClr val="C00000"/>
                </a:buClr>
                <a:buSzPct val="80000"/>
              </a:pPr>
              <a:r>
                <a:rPr lang="en-US" sz="2200" dirty="0" smtClean="0"/>
                <a:t>NO</a:t>
              </a:r>
            </a:p>
          </p:txBody>
        </p:sp>
        <p:sp>
          <p:nvSpPr>
            <p:cNvPr id="31" name="TextBox 30"/>
            <p:cNvSpPr txBox="1"/>
            <p:nvPr/>
          </p:nvSpPr>
          <p:spPr>
            <a:xfrm>
              <a:off x="6934553" y="5613048"/>
              <a:ext cx="654988" cy="430887"/>
            </a:xfrm>
            <a:prstGeom prst="rect">
              <a:avLst/>
            </a:prstGeom>
            <a:noFill/>
          </p:spPr>
          <p:txBody>
            <a:bodyPr wrap="none" lIns="45720" rIns="45720" rtlCol="0">
              <a:spAutoFit/>
            </a:bodyPr>
            <a:lstStyle/>
            <a:p>
              <a:pPr>
                <a:buClr>
                  <a:srgbClr val="C00000"/>
                </a:buClr>
                <a:buSzPct val="80000"/>
              </a:pPr>
              <a:r>
                <a:rPr lang="en-US" sz="2200" dirty="0" smtClean="0"/>
                <a:t>YES</a:t>
              </a:r>
            </a:p>
          </p:txBody>
        </p:sp>
      </p:grpSp>
    </p:spTree>
    <p:extLst>
      <p:ext uri="{BB962C8B-B14F-4D97-AF65-F5344CB8AC3E}">
        <p14:creationId xmlns:p14="http://schemas.microsoft.com/office/powerpoint/2010/main" val="3339793257"/>
      </p:ext>
    </p:extLst>
  </p:cSld>
  <p:clrMapOvr>
    <a:masterClrMapping/>
  </p:clrMapOvr>
  <p:transition advClick="0"/>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3300" dirty="0" smtClean="0"/>
              <a:t>4.2 – Sequences, Iteration and Procedures</a:t>
            </a:r>
            <a:endParaRPr lang="en-GB" sz="3300" b="1" dirty="0" smtClean="0"/>
          </a:p>
        </p:txBody>
      </p:sp>
      <p:sp>
        <p:nvSpPr>
          <p:cNvPr id="26" name="Rectangle 25"/>
          <p:cNvSpPr/>
          <p:nvPr/>
        </p:nvSpPr>
        <p:spPr>
          <a:xfrm>
            <a:off x="179512" y="1124744"/>
            <a:ext cx="8708512" cy="5629233"/>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570" b="1" dirty="0" smtClean="0">
                <a:solidFill>
                  <a:srgbClr val="002060"/>
                </a:solidFill>
                <a:latin typeface="Arial" panose="020B0604020202020204" pitchFamily="34" charset="0"/>
                <a:cs typeface="Arial" panose="020B0604020202020204" pitchFamily="34" charset="0"/>
              </a:rPr>
              <a:t>Compute-IT</a:t>
            </a:r>
            <a:endParaRPr lang="en-US" sz="2570" b="1" dirty="0">
              <a:solidFill>
                <a:srgbClr val="002060"/>
              </a:solidFill>
              <a:latin typeface="Arial" panose="020B0604020202020204" pitchFamily="34" charset="0"/>
              <a:cs typeface="Arial" panose="020B0604020202020204" pitchFamily="34" charset="0"/>
            </a:endParaRPr>
          </a:p>
          <a:p>
            <a:pPr marL="809625" indent="-809625">
              <a:buClr>
                <a:srgbClr val="C00000"/>
              </a:buClr>
              <a:tabLst>
                <a:tab pos="809625" algn="l"/>
                <a:tab pos="1266825" algn="l"/>
              </a:tabLst>
            </a:pPr>
            <a:r>
              <a:rPr lang="en-US" sz="2570" dirty="0">
                <a:solidFill>
                  <a:srgbClr val="000000"/>
                </a:solidFill>
                <a:latin typeface="Arial" panose="020B0604020202020204" pitchFamily="34" charset="0"/>
                <a:cs typeface="Arial" panose="020B0604020202020204" pitchFamily="34" charset="0"/>
              </a:rPr>
              <a:t>4.2.1 </a:t>
            </a:r>
            <a:r>
              <a:rPr lang="en-US" sz="2570" dirty="0" smtClean="0">
                <a:solidFill>
                  <a:srgbClr val="002060"/>
                </a:solidFill>
                <a:latin typeface="Arial" panose="020B0604020202020204" pitchFamily="34" charset="0"/>
                <a:cs typeface="Arial" panose="020B0604020202020204" pitchFamily="34" charset="0"/>
              </a:rPr>
              <a:t>a</a:t>
            </a:r>
            <a:r>
              <a:rPr lang="en-US" sz="2570" dirty="0">
                <a:solidFill>
                  <a:srgbClr val="002060"/>
                </a:solidFill>
                <a:latin typeface="Arial" panose="020B0604020202020204" pitchFamily="34" charset="0"/>
                <a:cs typeface="Arial" panose="020B0604020202020204" pitchFamily="34" charset="0"/>
              </a:rPr>
              <a:t>) </a:t>
            </a:r>
            <a:r>
              <a:rPr lang="en-US" sz="2570" dirty="0" smtClean="0">
                <a:solidFill>
                  <a:srgbClr val="002060"/>
                </a:solidFill>
                <a:latin typeface="Arial" panose="020B0604020202020204" pitchFamily="34" charset="0"/>
                <a:cs typeface="Arial" panose="020B0604020202020204" pitchFamily="34" charset="0"/>
              </a:rPr>
              <a:t>	</a:t>
            </a:r>
            <a:r>
              <a:rPr lang="en-US" sz="2570" dirty="0" smtClean="0">
                <a:solidFill>
                  <a:srgbClr val="000000"/>
                </a:solidFill>
                <a:latin typeface="Arial" panose="020B0604020202020204" pitchFamily="34" charset="0"/>
                <a:cs typeface="Arial" panose="020B0604020202020204" pitchFamily="34" charset="0"/>
              </a:rPr>
              <a:t>Using </a:t>
            </a:r>
            <a:r>
              <a:rPr lang="en-US" sz="2570" dirty="0">
                <a:solidFill>
                  <a:srgbClr val="000000"/>
                </a:solidFill>
                <a:latin typeface="Arial" panose="020B0604020202020204" pitchFamily="34" charset="0"/>
                <a:cs typeface="Arial" panose="020B0604020202020204" pitchFamily="34" charset="0"/>
              </a:rPr>
              <a:t>a graphical programming language and the </a:t>
            </a:r>
            <a:r>
              <a:rPr lang="en-US" sz="2570" dirty="0" smtClean="0">
                <a:solidFill>
                  <a:srgbClr val="000000"/>
                </a:solidFill>
                <a:latin typeface="Arial" panose="020B0604020202020204" pitchFamily="34" charset="0"/>
                <a:cs typeface="Arial" panose="020B0604020202020204" pitchFamily="34" charset="0"/>
              </a:rPr>
              <a:t>	sequence </a:t>
            </a:r>
            <a:r>
              <a:rPr lang="en-US" sz="2570" dirty="0">
                <a:solidFill>
                  <a:srgbClr val="000000"/>
                </a:solidFill>
                <a:latin typeface="Arial" panose="020B0604020202020204" pitchFamily="34" charset="0"/>
                <a:cs typeface="Arial" panose="020B0604020202020204" pitchFamily="34" charset="0"/>
              </a:rPr>
              <a:t>of dance moves you created for </a:t>
            </a:r>
            <a:r>
              <a:rPr lang="en-US" sz="2570" dirty="0">
                <a:solidFill>
                  <a:srgbClr val="000000"/>
                </a:solidFill>
                <a:latin typeface="Arial" panose="020B0604020202020204" pitchFamily="34" charset="0"/>
                <a:cs typeface="Arial" panose="020B0604020202020204" pitchFamily="34" charset="0"/>
                <a:hlinkClick r:id="rId3" action="ppaction://hlinksldjump"/>
              </a:rPr>
              <a:t>4.1.8 </a:t>
            </a:r>
            <a:r>
              <a:rPr lang="en-US" sz="2570" dirty="0" smtClean="0">
                <a:solidFill>
                  <a:srgbClr val="000000"/>
                </a:solidFill>
                <a:latin typeface="Arial" panose="020B0604020202020204" pitchFamily="34" charset="0"/>
                <a:cs typeface="Arial" panose="020B0604020202020204" pitchFamily="34" charset="0"/>
              </a:rPr>
              <a:t>	</a:t>
            </a:r>
            <a:r>
              <a:rPr lang="en-US" sz="2570" dirty="0" smtClean="0">
                <a:solidFill>
                  <a:srgbClr val="000000"/>
                </a:solidFill>
                <a:latin typeface="Arial" panose="020B0604020202020204" pitchFamily="34" charset="0"/>
                <a:cs typeface="Arial" panose="020B0604020202020204" pitchFamily="34" charset="0"/>
                <a:hlinkClick r:id="rId3" action="ppaction://hlinksldjump"/>
              </a:rPr>
              <a:t>Plan-IT</a:t>
            </a:r>
            <a:r>
              <a:rPr lang="en-US" sz="2570" dirty="0">
                <a:solidFill>
                  <a:srgbClr val="000000"/>
                </a:solidFill>
                <a:latin typeface="Arial" panose="020B0604020202020204" pitchFamily="34" charset="0"/>
                <a:cs typeface="Arial" panose="020B0604020202020204" pitchFamily="34" charset="0"/>
              </a:rPr>
              <a:t>, </a:t>
            </a:r>
            <a:r>
              <a:rPr lang="en-US" sz="2570" dirty="0" smtClean="0">
                <a:solidFill>
                  <a:srgbClr val="000000"/>
                </a:solidFill>
                <a:latin typeface="Arial" panose="020B0604020202020204" pitchFamily="34" charset="0"/>
                <a:cs typeface="Arial" panose="020B0604020202020204" pitchFamily="34" charset="0"/>
              </a:rPr>
              <a:t>program a </a:t>
            </a:r>
            <a:r>
              <a:rPr lang="en-US" sz="2570" dirty="0">
                <a:solidFill>
                  <a:srgbClr val="000000"/>
                </a:solidFill>
                <a:latin typeface="Arial" panose="020B0604020202020204" pitchFamily="34" charset="0"/>
                <a:cs typeface="Arial" panose="020B0604020202020204" pitchFamily="34" charset="0"/>
              </a:rPr>
              <a:t>dance sequence where the </a:t>
            </a:r>
            <a:r>
              <a:rPr lang="en-US" sz="2570" dirty="0" smtClean="0">
                <a:solidFill>
                  <a:srgbClr val="000000"/>
                </a:solidFill>
                <a:latin typeface="Arial" panose="020B0604020202020204" pitchFamily="34" charset="0"/>
                <a:cs typeface="Arial" panose="020B0604020202020204" pitchFamily="34" charset="0"/>
              </a:rPr>
              <a:t>	sprite </a:t>
            </a:r>
            <a:r>
              <a:rPr lang="en-US" sz="2570" dirty="0">
                <a:solidFill>
                  <a:srgbClr val="000000"/>
                </a:solidFill>
                <a:latin typeface="Arial" panose="020B0604020202020204" pitchFamily="34" charset="0"/>
                <a:cs typeface="Arial" panose="020B0604020202020204" pitchFamily="34" charset="0"/>
              </a:rPr>
              <a:t>returns to the start position at the end of the </a:t>
            </a:r>
            <a:r>
              <a:rPr lang="en-US" sz="2570" dirty="0" smtClean="0">
                <a:solidFill>
                  <a:srgbClr val="000000"/>
                </a:solidFill>
                <a:latin typeface="Arial" panose="020B0604020202020204" pitchFamily="34" charset="0"/>
                <a:cs typeface="Arial" panose="020B0604020202020204" pitchFamily="34" charset="0"/>
              </a:rPr>
              <a:t>	sequence</a:t>
            </a:r>
            <a:r>
              <a:rPr lang="en-US" sz="2570" dirty="0">
                <a:solidFill>
                  <a:srgbClr val="000000"/>
                </a:solidFill>
                <a:latin typeface="Arial" panose="020B0604020202020204" pitchFamily="34" charset="0"/>
                <a:cs typeface="Arial" panose="020B0604020202020204" pitchFamily="34" charset="0"/>
              </a:rPr>
              <a:t>.</a:t>
            </a:r>
          </a:p>
          <a:p>
            <a:pPr marL="1266825" indent="-457200">
              <a:buClr>
                <a:srgbClr val="002060"/>
              </a:buClr>
              <a:buFont typeface="+mj-lt"/>
              <a:buAutoNum type="alphaLcParenR" startAt="2"/>
              <a:tabLst>
                <a:tab pos="2420938" algn="l"/>
              </a:tabLst>
            </a:pPr>
            <a:r>
              <a:rPr lang="en-US" sz="2570" dirty="0" smtClean="0">
                <a:solidFill>
                  <a:srgbClr val="000000"/>
                </a:solidFill>
                <a:latin typeface="Arial" panose="020B0604020202020204" pitchFamily="34" charset="0"/>
                <a:cs typeface="Arial" panose="020B0604020202020204" pitchFamily="34" charset="0"/>
              </a:rPr>
              <a:t>Think </a:t>
            </a:r>
            <a:r>
              <a:rPr lang="en-US" sz="2570" dirty="0">
                <a:solidFill>
                  <a:srgbClr val="000000"/>
                </a:solidFill>
                <a:latin typeface="Arial" panose="020B0604020202020204" pitchFamily="34" charset="0"/>
                <a:cs typeface="Arial" panose="020B0604020202020204" pitchFamily="34" charset="0"/>
              </a:rPr>
              <a:t>back to what you have learned already in this unit about timing. Add ‘wait’ commands to control the speed</a:t>
            </a:r>
          </a:p>
          <a:p>
            <a:pPr marL="1266825" indent="-457200">
              <a:buClr>
                <a:srgbClr val="002060"/>
              </a:buClr>
              <a:buFont typeface="+mj-lt"/>
              <a:buAutoNum type="alphaLcParenR" startAt="2"/>
              <a:tabLst>
                <a:tab pos="2420938" algn="l"/>
              </a:tabLst>
            </a:pPr>
            <a:r>
              <a:rPr lang="en-US" sz="2570" dirty="0">
                <a:solidFill>
                  <a:srgbClr val="000000"/>
                </a:solidFill>
                <a:latin typeface="Arial" panose="020B0604020202020204" pitchFamily="34" charset="0"/>
                <a:cs typeface="Arial" panose="020B0604020202020204" pitchFamily="34" charset="0"/>
              </a:rPr>
              <a:t>of the movements and adjust the wait values to produce a realistic dance sequence.</a:t>
            </a:r>
          </a:p>
          <a:p>
            <a:pPr marL="1266825" indent="-457200">
              <a:buClr>
                <a:srgbClr val="002060"/>
              </a:buClr>
              <a:buFont typeface="+mj-lt"/>
              <a:buAutoNum type="alphaLcParenR" startAt="2"/>
              <a:tabLst>
                <a:tab pos="2420938" algn="l"/>
              </a:tabLst>
            </a:pPr>
            <a:r>
              <a:rPr lang="en-US" sz="2570" dirty="0" smtClean="0">
                <a:solidFill>
                  <a:srgbClr val="000000"/>
                </a:solidFill>
                <a:latin typeface="Arial" panose="020B0604020202020204" pitchFamily="34" charset="0"/>
                <a:cs typeface="Arial" panose="020B0604020202020204" pitchFamily="34" charset="0"/>
              </a:rPr>
              <a:t>Put </a:t>
            </a:r>
            <a:r>
              <a:rPr lang="en-US" sz="2570" dirty="0">
                <a:solidFill>
                  <a:srgbClr val="000000"/>
                </a:solidFill>
                <a:latin typeface="Arial" panose="020B0604020202020204" pitchFamily="34" charset="0"/>
                <a:cs typeface="Arial" panose="020B0604020202020204" pitchFamily="34" charset="0"/>
              </a:rPr>
              <a:t>this sequence inside a ‘forever’ loop.</a:t>
            </a:r>
          </a:p>
          <a:p>
            <a:pPr marL="1266825" indent="-457200">
              <a:buClr>
                <a:srgbClr val="002060"/>
              </a:buClr>
              <a:buFont typeface="+mj-lt"/>
              <a:buAutoNum type="alphaLcParenR" startAt="2"/>
              <a:tabLst>
                <a:tab pos="2420938" algn="l"/>
              </a:tabLst>
            </a:pPr>
            <a:r>
              <a:rPr lang="en-US" sz="2570" dirty="0" smtClean="0">
                <a:solidFill>
                  <a:srgbClr val="000000"/>
                </a:solidFill>
                <a:latin typeface="Arial" panose="020B0604020202020204" pitchFamily="34" charset="0"/>
                <a:cs typeface="Arial" panose="020B0604020202020204" pitchFamily="34" charset="0"/>
              </a:rPr>
              <a:t>Search </a:t>
            </a:r>
            <a:r>
              <a:rPr lang="en-US" sz="2570" dirty="0">
                <a:solidFill>
                  <a:srgbClr val="000000"/>
                </a:solidFill>
                <a:latin typeface="Arial" panose="020B0604020202020204" pitchFamily="34" charset="0"/>
                <a:cs typeface="Arial" panose="020B0604020202020204" pitchFamily="34" charset="0"/>
              </a:rPr>
              <a:t>for some suitable music to accompany your dance routine and add this to your program.</a:t>
            </a:r>
            <a:endParaRPr lang="en-US" sz="2570" dirty="0" smtClean="0">
              <a:solidFill>
                <a:srgbClr val="000000"/>
              </a:solidFill>
              <a:latin typeface="Arial" panose="020B0604020202020204" pitchFamily="34" charset="0"/>
              <a:cs typeface="Arial" panose="020B0604020202020204" pitchFamily="34" charset="0"/>
            </a:endParaRPr>
          </a:p>
        </p:txBody>
      </p:sp>
      <p:sp>
        <p:nvSpPr>
          <p:cNvPr id="28" name="Oval 27"/>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0241252"/>
      </p:ext>
    </p:extLst>
  </p:cSld>
  <p:clrMapOvr>
    <a:masterClrMapping/>
  </p:clrMapOvr>
  <p:transition advClick="0"/>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3300" dirty="0" smtClean="0"/>
              <a:t>4.2 – Sequences, Iteration and Procedures</a:t>
            </a:r>
            <a:endParaRPr lang="en-GB" sz="3300" b="1" dirty="0" smtClean="0"/>
          </a:p>
        </p:txBody>
      </p:sp>
      <p:sp>
        <p:nvSpPr>
          <p:cNvPr id="7" name="TextBox 6"/>
          <p:cNvSpPr txBox="1"/>
          <p:nvPr/>
        </p:nvSpPr>
        <p:spPr>
          <a:xfrm>
            <a:off x="179512" y="1124744"/>
            <a:ext cx="8640960" cy="5632311"/>
          </a:xfrm>
          <a:prstGeom prst="rect">
            <a:avLst/>
          </a:prstGeom>
          <a:noFill/>
        </p:spPr>
        <p:txBody>
          <a:bodyPr wrap="square" lIns="45720" rIns="45720" rtlCol="0">
            <a:spAutoFit/>
          </a:bodyPr>
          <a:lstStyle/>
          <a:p>
            <a:pPr>
              <a:buClr>
                <a:srgbClr val="C00000"/>
              </a:buClr>
              <a:buSzPct val="80000"/>
            </a:pPr>
            <a:r>
              <a:rPr lang="en-US" sz="2400" b="1" dirty="0">
                <a:solidFill>
                  <a:srgbClr val="C00000"/>
                </a:solidFill>
              </a:rPr>
              <a:t>Procedures and functions</a:t>
            </a:r>
          </a:p>
          <a:p>
            <a:pPr marL="404813" indent="-404813">
              <a:buClr>
                <a:srgbClr val="C00000"/>
              </a:buClr>
              <a:buSzPct val="80000"/>
              <a:buFont typeface="Arial" panose="020B0604020202020204" pitchFamily="34" charset="0"/>
              <a:buChar char="►"/>
            </a:pPr>
            <a:r>
              <a:rPr lang="en-US" sz="2400" b="1" dirty="0">
                <a:solidFill>
                  <a:schemeClr val="accent1"/>
                </a:solidFill>
              </a:rPr>
              <a:t>Procedures</a:t>
            </a:r>
            <a:r>
              <a:rPr lang="en-US" sz="2400" dirty="0"/>
              <a:t> and </a:t>
            </a:r>
            <a:r>
              <a:rPr lang="en-US" sz="2400" b="1" dirty="0">
                <a:solidFill>
                  <a:schemeClr val="accent1"/>
                </a:solidFill>
              </a:rPr>
              <a:t>functions</a:t>
            </a:r>
            <a:r>
              <a:rPr lang="en-US" sz="2400" dirty="0"/>
              <a:t> are a way of abstracting a sequence of instructions, so that you can call on it to </a:t>
            </a:r>
            <a:r>
              <a:rPr lang="en-US" sz="2400" dirty="0" smtClean="0"/>
              <a:t>execute whenever </a:t>
            </a:r>
            <a:r>
              <a:rPr lang="en-US" sz="2400" dirty="0"/>
              <a:t>you need it to without having to repeat the whole sequence each time</a:t>
            </a:r>
            <a:r>
              <a:rPr lang="en-US" sz="2400" dirty="0" smtClean="0"/>
              <a:t>.</a:t>
            </a:r>
          </a:p>
          <a:p>
            <a:pPr marL="404813" indent="-404813">
              <a:buClr>
                <a:srgbClr val="C00000"/>
              </a:buClr>
              <a:buSzPct val="80000"/>
              <a:buFont typeface="Arial" panose="020B0604020202020204" pitchFamily="34" charset="0"/>
              <a:buChar char="►"/>
            </a:pPr>
            <a:r>
              <a:rPr lang="en-US" sz="2400" dirty="0"/>
              <a:t>If you ask someone to make a cheese sandwich you are </a:t>
            </a:r>
            <a:r>
              <a:rPr lang="en-US" sz="2400" dirty="0" smtClean="0"/>
              <a:t>using abstraction </a:t>
            </a:r>
            <a:r>
              <a:rPr lang="en-US" sz="2400" dirty="0"/>
              <a:t>because you don’t provide him or her with </a:t>
            </a:r>
            <a:r>
              <a:rPr lang="en-US" sz="2400" dirty="0" smtClean="0"/>
              <a:t>the full </a:t>
            </a:r>
            <a:r>
              <a:rPr lang="en-US" sz="2400" dirty="0"/>
              <a:t>list of instructions. You assume they already know that they have to lay out two slices of bread, butter them, slice </a:t>
            </a:r>
            <a:r>
              <a:rPr lang="en-US" sz="2400" dirty="0" smtClean="0"/>
              <a:t>the cheese </a:t>
            </a:r>
            <a:r>
              <a:rPr lang="en-US" sz="2400" dirty="0"/>
              <a:t>and lay it on one piece of the bread, and then place the second slice of bread on top.</a:t>
            </a:r>
          </a:p>
          <a:p>
            <a:pPr marL="404813" indent="-404813">
              <a:buClr>
                <a:srgbClr val="C00000"/>
              </a:buClr>
              <a:buSzPct val="80000"/>
              <a:buFont typeface="Arial" panose="020B0604020202020204" pitchFamily="34" charset="0"/>
              <a:buChar char="►"/>
            </a:pPr>
            <a:r>
              <a:rPr lang="en-US" sz="2400" dirty="0"/>
              <a:t>In a similar way, if each dance sequence is defined as a procedure, you can call on the sequence of instructions in </a:t>
            </a:r>
            <a:r>
              <a:rPr lang="en-US" sz="2400" dirty="0" smtClean="0"/>
              <a:t>that procedure </a:t>
            </a:r>
            <a:r>
              <a:rPr lang="en-US" sz="2400" dirty="0"/>
              <a:t>each time you want to repeat it. This process is called </a:t>
            </a:r>
            <a:r>
              <a:rPr lang="en-US" sz="2400" b="1" dirty="0">
                <a:solidFill>
                  <a:schemeClr val="accent1"/>
                </a:solidFill>
              </a:rPr>
              <a:t>procedural abstraction</a:t>
            </a:r>
            <a:r>
              <a:rPr lang="en-US" sz="2400" dirty="0"/>
              <a:t>.</a:t>
            </a:r>
            <a:endParaRPr lang="en-US" sz="2400" dirty="0" smtClean="0"/>
          </a:p>
        </p:txBody>
      </p:sp>
    </p:spTree>
    <p:extLst>
      <p:ext uri="{BB962C8B-B14F-4D97-AF65-F5344CB8AC3E}">
        <p14:creationId xmlns:p14="http://schemas.microsoft.com/office/powerpoint/2010/main" val="3661040119"/>
      </p:ext>
    </p:extLst>
  </p:cSld>
  <p:clrMapOvr>
    <a:masterClrMapping/>
  </p:clrMapOvr>
  <p:transition advClick="0"/>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3300" dirty="0" smtClean="0"/>
              <a:t>4.2 – Sequences, Iteration and Procedures</a:t>
            </a:r>
            <a:endParaRPr lang="en-GB" sz="3300" b="1" dirty="0" smtClean="0"/>
          </a:p>
        </p:txBody>
      </p:sp>
      <p:sp>
        <p:nvSpPr>
          <p:cNvPr id="26" name="Rectangle 25"/>
          <p:cNvSpPr/>
          <p:nvPr/>
        </p:nvSpPr>
        <p:spPr>
          <a:xfrm>
            <a:off x="179512" y="1124744"/>
            <a:ext cx="8708513" cy="5526410"/>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780" b="1" dirty="0" smtClean="0">
                <a:solidFill>
                  <a:srgbClr val="000000"/>
                </a:solidFill>
                <a:latin typeface="Arial" panose="020B0604020202020204" pitchFamily="34" charset="0"/>
                <a:cs typeface="Arial" panose="020B0604020202020204" pitchFamily="34" charset="0"/>
              </a:rPr>
              <a:t>Key </a:t>
            </a:r>
            <a:r>
              <a:rPr lang="en-US" sz="27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780" b="1" dirty="0">
                <a:solidFill>
                  <a:srgbClr val="C00000"/>
                </a:solidFill>
                <a:latin typeface="Arial" panose="020B0604020202020204" pitchFamily="34" charset="0"/>
                <a:cs typeface="Arial" panose="020B0604020202020204" pitchFamily="34" charset="0"/>
              </a:rPr>
              <a:t>Procedural abstraction: </a:t>
            </a:r>
            <a:r>
              <a:rPr lang="en-US" sz="2780" dirty="0">
                <a:solidFill>
                  <a:srgbClr val="000000"/>
                </a:solidFill>
                <a:latin typeface="Arial" panose="020B0604020202020204" pitchFamily="34" charset="0"/>
                <a:cs typeface="Arial" panose="020B0604020202020204" pitchFamily="34" charset="0"/>
              </a:rPr>
              <a:t>Hiding the detail of a process in a named procedure or function.</a:t>
            </a:r>
          </a:p>
          <a:p>
            <a:pPr marL="285750" indent="-285750">
              <a:buClr>
                <a:srgbClr val="C00000"/>
              </a:buClr>
              <a:buFont typeface="Wingdings" panose="05000000000000000000" pitchFamily="2" charset="2"/>
              <a:buChar char="§"/>
              <a:tabLst>
                <a:tab pos="2420938" algn="l"/>
              </a:tabLst>
            </a:pPr>
            <a:r>
              <a:rPr lang="en-US" sz="2780" b="1" dirty="0" smtClean="0">
                <a:solidFill>
                  <a:srgbClr val="C00000"/>
                </a:solidFill>
                <a:latin typeface="Arial" panose="020B0604020202020204" pitchFamily="34" charset="0"/>
                <a:cs typeface="Arial" panose="020B0604020202020204" pitchFamily="34" charset="0"/>
              </a:rPr>
              <a:t>Procedure</a:t>
            </a:r>
            <a:r>
              <a:rPr lang="en-US" sz="2780" dirty="0">
                <a:solidFill>
                  <a:srgbClr val="000000"/>
                </a:solidFill>
                <a:latin typeface="Arial" panose="020B0604020202020204" pitchFamily="34" charset="0"/>
                <a:cs typeface="Arial" panose="020B0604020202020204" pitchFamily="34" charset="0"/>
              </a:rPr>
              <a:t>: A procedure is a sequence of program instructions that have been abstracted and can be used over and </a:t>
            </a:r>
            <a:r>
              <a:rPr lang="en-US" sz="2780" dirty="0" smtClean="0">
                <a:solidFill>
                  <a:srgbClr val="000000"/>
                </a:solidFill>
                <a:latin typeface="Arial" panose="020B0604020202020204" pitchFamily="34" charset="0"/>
                <a:cs typeface="Arial" panose="020B0604020202020204" pitchFamily="34" charset="0"/>
              </a:rPr>
              <a:t>over again</a:t>
            </a:r>
            <a:r>
              <a:rPr lang="en-US" sz="2780" dirty="0">
                <a:solidFill>
                  <a:srgbClr val="000000"/>
                </a:solidFill>
                <a:latin typeface="Arial" panose="020B0604020202020204" pitchFamily="34" charset="0"/>
                <a:cs typeface="Arial" panose="020B0604020202020204" pitchFamily="34" charset="0"/>
              </a:rPr>
              <a:t>. It can accept input from other parts of the program.</a:t>
            </a:r>
          </a:p>
          <a:p>
            <a:pPr marL="285750" indent="-285750">
              <a:buClr>
                <a:srgbClr val="C00000"/>
              </a:buClr>
              <a:buFont typeface="Wingdings" panose="05000000000000000000" pitchFamily="2" charset="2"/>
              <a:buChar char="§"/>
              <a:tabLst>
                <a:tab pos="2420938" algn="l"/>
              </a:tabLst>
            </a:pPr>
            <a:r>
              <a:rPr lang="en-US" sz="2780" b="1" dirty="0">
                <a:solidFill>
                  <a:srgbClr val="C00000"/>
                </a:solidFill>
                <a:latin typeface="Arial" panose="020B0604020202020204" pitchFamily="34" charset="0"/>
                <a:cs typeface="Arial" panose="020B0604020202020204" pitchFamily="34" charset="0"/>
              </a:rPr>
              <a:t>Function</a:t>
            </a:r>
            <a:r>
              <a:rPr lang="en-US" sz="2780" dirty="0">
                <a:solidFill>
                  <a:srgbClr val="000000"/>
                </a:solidFill>
                <a:latin typeface="Arial" panose="020B0604020202020204" pitchFamily="34" charset="0"/>
                <a:cs typeface="Arial" panose="020B0604020202020204" pitchFamily="34" charset="0"/>
              </a:rPr>
              <a:t>: Like a procedure, a function is a sequence of program instructions that have been abstracted and can be </a:t>
            </a:r>
            <a:r>
              <a:rPr lang="en-US" sz="2780" dirty="0" smtClean="0">
                <a:solidFill>
                  <a:srgbClr val="000000"/>
                </a:solidFill>
                <a:latin typeface="Arial" panose="020B0604020202020204" pitchFamily="34" charset="0"/>
                <a:cs typeface="Arial" panose="020B0604020202020204" pitchFamily="34" charset="0"/>
              </a:rPr>
              <a:t>used over </a:t>
            </a:r>
            <a:r>
              <a:rPr lang="en-US" sz="2780" dirty="0">
                <a:solidFill>
                  <a:srgbClr val="000000"/>
                </a:solidFill>
                <a:latin typeface="Arial" panose="020B0604020202020204" pitchFamily="34" charset="0"/>
                <a:cs typeface="Arial" panose="020B0604020202020204" pitchFamily="34" charset="0"/>
              </a:rPr>
              <a:t>and over again. Again, like a procedure, it can accept input from other parts of the program, but it can also </a:t>
            </a:r>
            <a:r>
              <a:rPr lang="en-US" sz="2780" dirty="0" smtClean="0">
                <a:solidFill>
                  <a:srgbClr val="000000"/>
                </a:solidFill>
                <a:latin typeface="Arial" panose="020B0604020202020204" pitchFamily="34" charset="0"/>
                <a:cs typeface="Arial" panose="020B0604020202020204" pitchFamily="34" charset="0"/>
              </a:rPr>
              <a:t>return information </a:t>
            </a:r>
            <a:r>
              <a:rPr lang="en-US" sz="2780" dirty="0">
                <a:solidFill>
                  <a:srgbClr val="000000"/>
                </a:solidFill>
                <a:latin typeface="Arial" panose="020B0604020202020204" pitchFamily="34" charset="0"/>
                <a:cs typeface="Arial" panose="020B0604020202020204" pitchFamily="34" charset="0"/>
              </a:rPr>
              <a:t>back to other parts of the program.</a:t>
            </a:r>
            <a:endParaRPr lang="en-GB" sz="2780" u="sng" dirty="0">
              <a:solidFill>
                <a:srgbClr val="FF0000"/>
              </a:solidFill>
              <a:latin typeface="Arial" panose="020B0604020202020204" pitchFamily="34" charset="0"/>
              <a:cs typeface="Arial" panose="020B0604020202020204" pitchFamily="34" charset="0"/>
            </a:endParaRPr>
          </a:p>
        </p:txBody>
      </p:sp>
      <p:sp>
        <p:nvSpPr>
          <p:cNvPr id="5" name="Oval 4"/>
          <p:cNvSpPr/>
          <p:nvPr/>
        </p:nvSpPr>
        <p:spPr>
          <a:xfrm rot="1913913">
            <a:off x="8600851" y="953064"/>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803941"/>
      </p:ext>
    </p:extLst>
  </p:cSld>
  <p:clrMapOvr>
    <a:masterClrMapping/>
  </p:clrMapOvr>
  <p:transition advClick="0"/>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3300" dirty="0" smtClean="0"/>
              <a:t>4.2 – Sequences, Iteration and Procedures</a:t>
            </a:r>
            <a:endParaRPr lang="en-GB" sz="3300" b="1" dirty="0" smtClean="0"/>
          </a:p>
        </p:txBody>
      </p:sp>
      <p:sp>
        <p:nvSpPr>
          <p:cNvPr id="7" name="TextBox 6"/>
          <p:cNvSpPr txBox="1"/>
          <p:nvPr/>
        </p:nvSpPr>
        <p:spPr>
          <a:xfrm>
            <a:off x="179512" y="1124744"/>
            <a:ext cx="4392488" cy="5632311"/>
          </a:xfrm>
          <a:prstGeom prst="rect">
            <a:avLst/>
          </a:prstGeom>
          <a:noFill/>
        </p:spPr>
        <p:txBody>
          <a:bodyPr wrap="square" lIns="45720" rIns="45720" rtlCol="0">
            <a:spAutoFit/>
          </a:bodyPr>
          <a:lstStyle/>
          <a:p>
            <a:pPr>
              <a:buClr>
                <a:srgbClr val="C00000"/>
              </a:buClr>
              <a:buSzPct val="80000"/>
            </a:pPr>
            <a:r>
              <a:rPr lang="en-US" sz="2000" b="1" dirty="0">
                <a:solidFill>
                  <a:srgbClr val="C00000"/>
                </a:solidFill>
              </a:rPr>
              <a:t>Procedures and functions</a:t>
            </a:r>
          </a:p>
          <a:p>
            <a:pPr marL="404813" indent="-404813">
              <a:buClr>
                <a:srgbClr val="C00000"/>
              </a:buClr>
              <a:buSzPct val="80000"/>
              <a:buFont typeface="Arial" panose="020B0604020202020204" pitchFamily="34" charset="0"/>
              <a:buChar char="►"/>
            </a:pPr>
            <a:r>
              <a:rPr lang="en-US" sz="2000" dirty="0"/>
              <a:t>Procedures and functions are therefore sections of code that can be used over and over again. Both can accept input </a:t>
            </a:r>
            <a:r>
              <a:rPr lang="en-US" sz="2000" dirty="0" smtClean="0"/>
              <a:t>from other </a:t>
            </a:r>
            <a:r>
              <a:rPr lang="en-US" sz="2000" dirty="0"/>
              <a:t>parts of the program, but a function can also return information back to other parts of the program. One way to </a:t>
            </a:r>
            <a:r>
              <a:rPr lang="en-US" sz="2000" dirty="0" smtClean="0"/>
              <a:t>explain this </a:t>
            </a:r>
            <a:r>
              <a:rPr lang="en-US" sz="2000" dirty="0"/>
              <a:t>is by looking at an example in Scratch.</a:t>
            </a:r>
          </a:p>
          <a:p>
            <a:pPr marL="404813" indent="-404813">
              <a:buClr>
                <a:srgbClr val="C00000"/>
              </a:buClr>
              <a:buSzPct val="80000"/>
              <a:buFont typeface="Arial" panose="020B0604020202020204" pitchFamily="34" charset="0"/>
              <a:buChar char="►"/>
            </a:pPr>
            <a:r>
              <a:rPr lang="en-US" sz="2000" dirty="0"/>
              <a:t>Both these programs produce the same result, but the code in the block under the green flag in the second screenshot </a:t>
            </a:r>
            <a:r>
              <a:rPr lang="en-US" sz="2000" dirty="0" smtClean="0"/>
              <a:t>calls for </a:t>
            </a:r>
            <a:r>
              <a:rPr lang="en-US" sz="2000" dirty="0"/>
              <a:t>input from two procedures, one called ‘drum’ and one called ‘direction’. Using procedures reduces the amount of </a:t>
            </a:r>
            <a:r>
              <a:rPr lang="en-US" sz="2000" dirty="0" smtClean="0"/>
              <a:t>code needed</a:t>
            </a:r>
            <a:r>
              <a:rPr lang="en-US" sz="2000" dirty="0"/>
              <a:t>.</a:t>
            </a:r>
            <a:endParaRPr lang="en-US" sz="2000" dirty="0" smtClean="0"/>
          </a:p>
        </p:txBody>
      </p:sp>
      <p:pic>
        <p:nvPicPr>
          <p:cNvPr id="2" name="Picture 1"/>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7000"/>
                    </a14:imgEffect>
                  </a14:imgLayer>
                </a14:imgProps>
              </a:ext>
              <a:ext uri="{28A0092B-C50C-407E-A947-70E740481C1C}">
                <a14:useLocalDpi xmlns:a14="http://schemas.microsoft.com/office/drawing/2010/main" val="0"/>
              </a:ext>
            </a:extLst>
          </a:blip>
          <a:srcRect l="30630" t="16531" r="32290" b="7672"/>
          <a:stretch/>
        </p:blipFill>
        <p:spPr>
          <a:xfrm>
            <a:off x="4572000" y="1123854"/>
            <a:ext cx="4320481" cy="5401489"/>
          </a:xfrm>
          <a:prstGeom prst="rect">
            <a:avLst/>
          </a:prstGeom>
        </p:spPr>
      </p:pic>
    </p:spTree>
    <p:extLst>
      <p:ext uri="{BB962C8B-B14F-4D97-AF65-F5344CB8AC3E}">
        <p14:creationId xmlns:p14="http://schemas.microsoft.com/office/powerpoint/2010/main" val="340701186"/>
      </p:ext>
    </p:extLst>
  </p:cSld>
  <p:clrMapOvr>
    <a:masterClrMapping/>
  </p:clrMapOvr>
  <p:transition advClick="0"/>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3300" dirty="0" smtClean="0"/>
              <a:t>4.2 – Sequences, Iteration and Procedures</a:t>
            </a:r>
            <a:endParaRPr lang="en-GB" sz="3300" b="1" dirty="0" smtClean="0"/>
          </a:p>
        </p:txBody>
      </p:sp>
      <p:sp>
        <p:nvSpPr>
          <p:cNvPr id="7" name="TextBox 6"/>
          <p:cNvSpPr txBox="1"/>
          <p:nvPr/>
        </p:nvSpPr>
        <p:spPr>
          <a:xfrm>
            <a:off x="179512" y="1124744"/>
            <a:ext cx="4896544" cy="5355312"/>
          </a:xfrm>
          <a:prstGeom prst="rect">
            <a:avLst/>
          </a:prstGeom>
          <a:noFill/>
        </p:spPr>
        <p:txBody>
          <a:bodyPr wrap="square" lIns="45720" rIns="45720" rtlCol="0">
            <a:spAutoFit/>
          </a:bodyPr>
          <a:lstStyle/>
          <a:p>
            <a:pPr>
              <a:buClr>
                <a:srgbClr val="C00000"/>
              </a:buClr>
              <a:buSzPct val="80000"/>
            </a:pPr>
            <a:r>
              <a:rPr lang="en-US" b="1" dirty="0">
                <a:solidFill>
                  <a:srgbClr val="C00000"/>
                </a:solidFill>
              </a:rPr>
              <a:t>Procedures and functions</a:t>
            </a:r>
          </a:p>
          <a:p>
            <a:pPr marL="404813" indent="-404813">
              <a:buClr>
                <a:srgbClr val="C00000"/>
              </a:buClr>
              <a:buSzPct val="80000"/>
              <a:buFont typeface="Arial" panose="020B0604020202020204" pitchFamily="34" charset="0"/>
              <a:buChar char="►"/>
            </a:pPr>
            <a:r>
              <a:rPr lang="en-US" dirty="0" smtClean="0"/>
              <a:t>The </a:t>
            </a:r>
            <a:r>
              <a:rPr lang="en-US" dirty="0"/>
              <a:t>code in the block under the green flag in the second screenshot </a:t>
            </a:r>
            <a:r>
              <a:rPr lang="en-US" dirty="0" smtClean="0"/>
              <a:t>calls for </a:t>
            </a:r>
            <a:r>
              <a:rPr lang="en-US" dirty="0"/>
              <a:t>input from two procedures, one called ‘drum’ and one called ‘direction’. Using procedures reduces the amount of </a:t>
            </a:r>
            <a:r>
              <a:rPr lang="en-US" dirty="0" smtClean="0"/>
              <a:t>code needed.</a:t>
            </a:r>
          </a:p>
          <a:p>
            <a:pPr marL="404813" indent="-404813">
              <a:buClr>
                <a:srgbClr val="C00000"/>
              </a:buClr>
              <a:buSzPct val="80000"/>
              <a:buFont typeface="Arial" panose="020B0604020202020204" pitchFamily="34" charset="0"/>
              <a:buChar char="►"/>
            </a:pPr>
            <a:r>
              <a:rPr lang="en-US" dirty="0"/>
              <a:t>You can pass data into a procedure from other parts of the program, and this data can be different every time you use </a:t>
            </a:r>
            <a:r>
              <a:rPr lang="en-US" dirty="0" smtClean="0"/>
              <a:t>the procedure</a:t>
            </a:r>
            <a:r>
              <a:rPr lang="en-US" dirty="0"/>
              <a:t>. </a:t>
            </a:r>
            <a:endParaRPr lang="en-US" dirty="0" smtClean="0"/>
          </a:p>
          <a:p>
            <a:pPr marL="404813" indent="-404813">
              <a:buClr>
                <a:srgbClr val="C00000"/>
              </a:buClr>
              <a:buSzPct val="80000"/>
              <a:buFont typeface="Arial" panose="020B0604020202020204" pitchFamily="34" charset="0"/>
              <a:buChar char="►"/>
            </a:pPr>
            <a:r>
              <a:rPr lang="en-US" dirty="0" smtClean="0"/>
              <a:t>For </a:t>
            </a:r>
            <a:r>
              <a:rPr lang="en-US" dirty="0"/>
              <a:t>example, the first ‘drum’ in this program has a 1 next to it. This 1 is passed into the drum type variable </a:t>
            </a:r>
            <a:r>
              <a:rPr lang="en-US" dirty="0" smtClean="0"/>
              <a:t>in the </a:t>
            </a:r>
            <a:r>
              <a:rPr lang="en-US" dirty="0"/>
              <a:t>procedure so that when the program comes to play the drum it looks to see what number has been passed to it and </a:t>
            </a:r>
            <a:r>
              <a:rPr lang="en-US" dirty="0" smtClean="0"/>
              <a:t>plays drum </a:t>
            </a:r>
            <a:r>
              <a:rPr lang="en-US" dirty="0"/>
              <a:t>1. The second time it comes to play the drum it looks to see what number has been passed to it and plays drum 2, </a:t>
            </a:r>
            <a:r>
              <a:rPr lang="en-US" dirty="0" smtClean="0"/>
              <a:t>and so </a:t>
            </a:r>
            <a:r>
              <a:rPr lang="en-US" dirty="0"/>
              <a:t>on.</a:t>
            </a:r>
            <a:endParaRPr lang="en-US" dirty="0" smtClean="0"/>
          </a:p>
        </p:txBody>
      </p:sp>
      <p:pic>
        <p:nvPicPr>
          <p:cNvPr id="3" name="Picture 2"/>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33000"/>
                    </a14:imgEffect>
                  </a14:imgLayer>
                </a14:imgProps>
              </a:ext>
              <a:ext uri="{28A0092B-C50C-407E-A947-70E740481C1C}">
                <a14:useLocalDpi xmlns:a14="http://schemas.microsoft.com/office/drawing/2010/main" val="0"/>
              </a:ext>
            </a:extLst>
          </a:blip>
          <a:srcRect l="24542" t="32281" r="25649" b="14563"/>
          <a:stretch/>
        </p:blipFill>
        <p:spPr>
          <a:xfrm>
            <a:off x="5076056" y="1124745"/>
            <a:ext cx="3816424" cy="2289854"/>
          </a:xfrm>
          <a:prstGeom prst="rect">
            <a:avLst/>
          </a:prstGeom>
        </p:spPr>
      </p:pic>
      <p:pic>
        <p:nvPicPr>
          <p:cNvPr id="4" name="Picture 3"/>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33000"/>
                    </a14:imgEffect>
                  </a14:imgLayer>
                </a14:imgProps>
              </a:ext>
              <a:ext uri="{28A0092B-C50C-407E-A947-70E740481C1C}">
                <a14:useLocalDpi xmlns:a14="http://schemas.microsoft.com/office/drawing/2010/main" val="0"/>
              </a:ext>
            </a:extLst>
          </a:blip>
          <a:srcRect/>
          <a:stretch/>
        </p:blipFill>
        <p:spPr>
          <a:xfrm>
            <a:off x="5076056" y="4005064"/>
            <a:ext cx="3788822" cy="1928854"/>
          </a:xfrm>
          <a:prstGeom prst="rect">
            <a:avLst/>
          </a:prstGeom>
        </p:spPr>
      </p:pic>
    </p:spTree>
    <p:extLst>
      <p:ext uri="{BB962C8B-B14F-4D97-AF65-F5344CB8AC3E}">
        <p14:creationId xmlns:p14="http://schemas.microsoft.com/office/powerpoint/2010/main" val="1335234168"/>
      </p:ext>
    </p:extLst>
  </p:cSld>
  <p:clrMapOvr>
    <a:masterClrMapping/>
  </p:clrMapOvr>
  <p:transition advClick="0"/>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3300" dirty="0" smtClean="0"/>
              <a:t>4.2 – Sequences, Iteration and Procedures</a:t>
            </a:r>
            <a:endParaRPr lang="en-GB" sz="3300" b="1" dirty="0" smtClean="0"/>
          </a:p>
        </p:txBody>
      </p:sp>
      <p:sp>
        <p:nvSpPr>
          <p:cNvPr id="7" name="TextBox 6"/>
          <p:cNvSpPr txBox="1"/>
          <p:nvPr/>
        </p:nvSpPr>
        <p:spPr>
          <a:xfrm>
            <a:off x="179512" y="1124744"/>
            <a:ext cx="8784976" cy="3046988"/>
          </a:xfrm>
          <a:prstGeom prst="rect">
            <a:avLst/>
          </a:prstGeom>
          <a:noFill/>
        </p:spPr>
        <p:txBody>
          <a:bodyPr wrap="square" lIns="45720" rIns="45720" rtlCol="0">
            <a:spAutoFit/>
          </a:bodyPr>
          <a:lstStyle/>
          <a:p>
            <a:pPr>
              <a:buClr>
                <a:srgbClr val="C00000"/>
              </a:buClr>
              <a:buSzPct val="80000"/>
            </a:pPr>
            <a:r>
              <a:rPr lang="en-US" sz="3200" b="1" dirty="0">
                <a:solidFill>
                  <a:srgbClr val="C00000"/>
                </a:solidFill>
              </a:rPr>
              <a:t>Procedures and functions</a:t>
            </a:r>
          </a:p>
          <a:p>
            <a:pPr marL="404813" indent="-404813">
              <a:buClr>
                <a:srgbClr val="C00000"/>
              </a:buClr>
              <a:buSzPct val="80000"/>
              <a:buFont typeface="Arial" panose="020B0604020202020204" pitchFamily="34" charset="0"/>
              <a:buChar char="►"/>
            </a:pPr>
            <a:r>
              <a:rPr lang="en-US" sz="3200" dirty="0"/>
              <a:t>Direction is a simpler procedure, which doesn’t have any data passed to it from other parts of the program. It uses </a:t>
            </a:r>
            <a:r>
              <a:rPr lang="en-US" sz="3200" dirty="0" smtClean="0"/>
              <a:t>the random </a:t>
            </a:r>
            <a:r>
              <a:rPr lang="en-US" sz="3200" dirty="0"/>
              <a:t>command three times to change the direction of the sprite and its position on the screen.</a:t>
            </a:r>
            <a:endParaRPr lang="en-US" sz="3200" dirty="0" smtClean="0"/>
          </a:p>
        </p:txBody>
      </p:sp>
      <p:pic>
        <p:nvPicPr>
          <p:cNvPr id="2" name="Picture 1"/>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33000"/>
                    </a14:imgEffect>
                  </a14:imgLayer>
                </a14:imgProps>
              </a:ext>
              <a:ext uri="{28A0092B-C50C-407E-A947-70E740481C1C}">
                <a14:useLocalDpi xmlns:a14="http://schemas.microsoft.com/office/drawing/2010/main" val="0"/>
              </a:ext>
            </a:extLst>
          </a:blip>
          <a:srcRect/>
          <a:stretch/>
        </p:blipFill>
        <p:spPr>
          <a:xfrm>
            <a:off x="251520" y="4437112"/>
            <a:ext cx="8640960" cy="2160240"/>
          </a:xfrm>
          <a:prstGeom prst="rect">
            <a:avLst/>
          </a:prstGeom>
        </p:spPr>
      </p:pic>
    </p:spTree>
    <p:extLst>
      <p:ext uri="{BB962C8B-B14F-4D97-AF65-F5344CB8AC3E}">
        <p14:creationId xmlns:p14="http://schemas.microsoft.com/office/powerpoint/2010/main" val="3136439796"/>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01 – Under the Hood</a:t>
            </a:r>
            <a:endParaRPr lang="en-GB" b="1" dirty="0" smtClean="0"/>
          </a:p>
        </p:txBody>
      </p:sp>
      <p:sp>
        <p:nvSpPr>
          <p:cNvPr id="4" name="Rectangle 3"/>
          <p:cNvSpPr/>
          <p:nvPr/>
        </p:nvSpPr>
        <p:spPr>
          <a:xfrm>
            <a:off x="179512" y="1147172"/>
            <a:ext cx="8708512" cy="1631216"/>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000" b="1" dirty="0" smtClean="0">
                <a:solidFill>
                  <a:srgbClr val="002060"/>
                </a:solidFill>
                <a:latin typeface="Arial" panose="020B0604020202020204" pitchFamily="34" charset="0"/>
                <a:cs typeface="Arial" panose="020B0604020202020204" pitchFamily="34" charset="0"/>
              </a:rPr>
              <a:t>Compute-IT</a:t>
            </a:r>
            <a:endParaRPr lang="en-US" sz="200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000" b="1" dirty="0" smtClean="0">
                <a:solidFill>
                  <a:srgbClr val="000000"/>
                </a:solidFill>
                <a:latin typeface="Arial" panose="020B0604020202020204" pitchFamily="34" charset="0"/>
                <a:cs typeface="Arial" panose="020B0604020202020204" pitchFamily="34" charset="0"/>
              </a:rPr>
              <a:t>1.1.3 a)</a:t>
            </a:r>
            <a:r>
              <a:rPr lang="en-US" sz="2000" dirty="0" smtClean="0">
                <a:solidFill>
                  <a:srgbClr val="000000"/>
                </a:solidFill>
                <a:latin typeface="Arial" panose="020B0604020202020204" pitchFamily="34" charset="0"/>
                <a:cs typeface="Arial" panose="020B0604020202020204" pitchFamily="34" charset="0"/>
              </a:rPr>
              <a:t> - </a:t>
            </a:r>
            <a:r>
              <a:rPr lang="en-US" sz="2000" dirty="0">
                <a:solidFill>
                  <a:srgbClr val="000000"/>
                </a:solidFill>
                <a:latin typeface="Arial" panose="020B0604020202020204" pitchFamily="34" charset="0"/>
                <a:cs typeface="Arial" panose="020B0604020202020204" pitchFamily="34" charset="0"/>
              </a:rPr>
              <a:t>Find an old computer to take apart. Make sure the machine is unplugged before you open the case and </a:t>
            </a:r>
            <a:r>
              <a:rPr lang="en-US" sz="2000" dirty="0" smtClean="0">
                <a:solidFill>
                  <a:srgbClr val="000000"/>
                </a:solidFill>
                <a:latin typeface="Arial" panose="020B0604020202020204" pitchFamily="34" charset="0"/>
                <a:cs typeface="Arial" panose="020B0604020202020204" pitchFamily="34" charset="0"/>
              </a:rPr>
              <a:t>then examine </a:t>
            </a:r>
            <a:r>
              <a:rPr lang="en-US" sz="2000" dirty="0">
                <a:solidFill>
                  <a:srgbClr val="000000"/>
                </a:solidFill>
                <a:latin typeface="Arial" panose="020B0604020202020204" pitchFamily="34" charset="0"/>
                <a:cs typeface="Arial" panose="020B0604020202020204" pitchFamily="34" charset="0"/>
              </a:rPr>
              <a:t>all the component parts in turn. As you remove each part from the case, find out its function. Beware </a:t>
            </a:r>
            <a:r>
              <a:rPr lang="en-US" sz="2000" dirty="0" smtClean="0">
                <a:solidFill>
                  <a:srgbClr val="000000"/>
                </a:solidFill>
                <a:latin typeface="Arial" panose="020B0604020202020204" pitchFamily="34" charset="0"/>
                <a:cs typeface="Arial" panose="020B0604020202020204" pitchFamily="34" charset="0"/>
              </a:rPr>
              <a:t>of sharp </a:t>
            </a:r>
            <a:r>
              <a:rPr lang="en-US" sz="2000" dirty="0">
                <a:solidFill>
                  <a:srgbClr val="000000"/>
                </a:solidFill>
                <a:latin typeface="Arial" panose="020B0604020202020204" pitchFamily="34" charset="0"/>
                <a:cs typeface="Arial" panose="020B0604020202020204" pitchFamily="34" charset="0"/>
              </a:rPr>
              <a:t>edges!</a:t>
            </a:r>
            <a:endParaRPr lang="en-GB" sz="2000" b="1" u="sng" dirty="0">
              <a:solidFill>
                <a:srgbClr val="FF0000"/>
              </a:solidFill>
              <a:latin typeface="Arial" panose="020B0604020202020204" pitchFamily="34" charset="0"/>
              <a:cs typeface="Arial" panose="020B0604020202020204" pitchFamily="34" charset="0"/>
            </a:endParaRPr>
          </a:p>
        </p:txBody>
      </p:sp>
      <p:sp>
        <p:nvSpPr>
          <p:cNvPr id="5" name="Oval 4"/>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1412" t="16383" r="8264" b="6580"/>
          <a:stretch/>
        </p:blipFill>
        <p:spPr>
          <a:xfrm>
            <a:off x="179512" y="2887963"/>
            <a:ext cx="6984776" cy="3781397"/>
          </a:xfrm>
          <a:prstGeom prst="rect">
            <a:avLst/>
          </a:prstGeom>
        </p:spPr>
      </p:pic>
      <p:sp>
        <p:nvSpPr>
          <p:cNvPr id="10" name="TextBox 9"/>
          <p:cNvSpPr txBox="1"/>
          <p:nvPr/>
        </p:nvSpPr>
        <p:spPr>
          <a:xfrm>
            <a:off x="7020272" y="3933056"/>
            <a:ext cx="1867752" cy="1938992"/>
          </a:xfrm>
          <a:prstGeom prst="rect">
            <a:avLst/>
          </a:prstGeom>
          <a:noFill/>
        </p:spPr>
        <p:txBody>
          <a:bodyPr wrap="square" rtlCol="0">
            <a:spAutoFit/>
          </a:bodyPr>
          <a:lstStyle/>
          <a:p>
            <a:pPr indent="355600">
              <a:buClr>
                <a:srgbClr val="C00000"/>
              </a:buClr>
              <a:buSzPct val="80000"/>
              <a:buFont typeface="Arial" panose="020B0604020202020204" pitchFamily="34" charset="0"/>
              <a:buChar char="◄"/>
            </a:pPr>
            <a:r>
              <a:rPr lang="en-GB" sz="2400" dirty="0" smtClean="0"/>
              <a:t>An The main components of a computer</a:t>
            </a:r>
            <a:endParaRPr lang="en-GB" sz="2400" dirty="0"/>
          </a:p>
        </p:txBody>
      </p:sp>
    </p:spTree>
    <p:extLst>
      <p:ext uri="{BB962C8B-B14F-4D97-AF65-F5344CB8AC3E}">
        <p14:creationId xmlns:p14="http://schemas.microsoft.com/office/powerpoint/2010/main" val="1623978541"/>
      </p:ext>
    </p:extLst>
  </p:cSld>
  <p:clrMapOvr>
    <a:masterClrMapping/>
  </p:clrMapOvr>
  <p:transition advClick="0"/>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2800" dirty="0" smtClean="0"/>
              <a:t>4.2 – Sequences, Iteration and Procedures</a:t>
            </a:r>
            <a:endParaRPr lang="en-GB" sz="2800" b="1" dirty="0" smtClean="0"/>
          </a:p>
        </p:txBody>
      </p:sp>
      <p:sp>
        <p:nvSpPr>
          <p:cNvPr id="7" name="TextBox 6"/>
          <p:cNvSpPr txBox="1"/>
          <p:nvPr/>
        </p:nvSpPr>
        <p:spPr>
          <a:xfrm>
            <a:off x="179512" y="1124744"/>
            <a:ext cx="5904656" cy="461665"/>
          </a:xfrm>
          <a:prstGeom prst="rect">
            <a:avLst/>
          </a:prstGeom>
          <a:noFill/>
        </p:spPr>
        <p:txBody>
          <a:bodyPr wrap="square" lIns="45720" rIns="45720" rtlCol="0">
            <a:spAutoFit/>
          </a:bodyPr>
          <a:lstStyle/>
          <a:p>
            <a:pPr>
              <a:buClr>
                <a:srgbClr val="C00000"/>
              </a:buClr>
              <a:buSzPct val="80000"/>
            </a:pPr>
            <a:r>
              <a:rPr lang="en-US" sz="2400" b="1" dirty="0">
                <a:solidFill>
                  <a:srgbClr val="C00000"/>
                </a:solidFill>
              </a:rPr>
              <a:t>Procedures and </a:t>
            </a:r>
            <a:r>
              <a:rPr lang="en-US" sz="2400" b="1" dirty="0" smtClean="0">
                <a:solidFill>
                  <a:srgbClr val="C00000"/>
                </a:solidFill>
              </a:rPr>
              <a:t>functions</a:t>
            </a:r>
            <a:endParaRPr lang="en-US" sz="2400" b="1" dirty="0">
              <a:solidFill>
                <a:srgbClr val="C00000"/>
              </a:solidFill>
            </a:endParaRPr>
          </a:p>
        </p:txBody>
      </p:sp>
      <p:sp>
        <p:nvSpPr>
          <p:cNvPr id="3" name="Rectangle 2"/>
          <p:cNvSpPr/>
          <p:nvPr/>
        </p:nvSpPr>
        <p:spPr>
          <a:xfrm>
            <a:off x="179512" y="4361036"/>
            <a:ext cx="3672408" cy="2308324"/>
          </a:xfrm>
          <a:prstGeom prst="rect">
            <a:avLst/>
          </a:prstGeom>
        </p:spPr>
        <p:txBody>
          <a:bodyPr wrap="square">
            <a:spAutoFit/>
          </a:bodyPr>
          <a:lstStyle/>
          <a:p>
            <a:pPr indent="404813">
              <a:buClr>
                <a:srgbClr val="C00000"/>
              </a:buClr>
              <a:buSzPct val="80000"/>
              <a:buFont typeface="Arial" panose="020B0604020202020204" pitchFamily="34" charset="0"/>
              <a:buChar char="▲"/>
            </a:pPr>
            <a:r>
              <a:rPr lang="en-US" dirty="0"/>
              <a:t>In this example, programmed in Scratch 2.0, the breakdancing sequence of a dance routine is saved as a procedure called ‘breakdance’ in the first screenshot. It has a ‘forever’ loop so the sequence will repeat forever.</a:t>
            </a:r>
          </a:p>
        </p:txBody>
      </p:sp>
      <p:pic>
        <p:nvPicPr>
          <p:cNvPr id="4" name="Picture 3"/>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33000"/>
                    </a14:imgEffect>
                  </a14:imgLayer>
                </a14:imgProps>
              </a:ext>
              <a:ext uri="{28A0092B-C50C-407E-A947-70E740481C1C}">
                <a14:useLocalDpi xmlns:a14="http://schemas.microsoft.com/office/drawing/2010/main" val="0"/>
              </a:ext>
            </a:extLst>
          </a:blip>
          <a:srcRect/>
          <a:stretch/>
        </p:blipFill>
        <p:spPr>
          <a:xfrm>
            <a:off x="179512" y="1556793"/>
            <a:ext cx="3384376" cy="2808312"/>
          </a:xfrm>
          <a:prstGeom prst="rect">
            <a:avLst/>
          </a:prstGeom>
        </p:spPr>
      </p:pic>
      <p:sp>
        <p:nvSpPr>
          <p:cNvPr id="9" name="Rectangle 8"/>
          <p:cNvSpPr/>
          <p:nvPr/>
        </p:nvSpPr>
        <p:spPr>
          <a:xfrm>
            <a:off x="3995936" y="4361036"/>
            <a:ext cx="4896544" cy="2308324"/>
          </a:xfrm>
          <a:prstGeom prst="rect">
            <a:avLst/>
          </a:prstGeom>
        </p:spPr>
        <p:txBody>
          <a:bodyPr wrap="square">
            <a:spAutoFit/>
          </a:bodyPr>
          <a:lstStyle/>
          <a:p>
            <a:pPr indent="404813">
              <a:buClr>
                <a:srgbClr val="C00000"/>
              </a:buClr>
              <a:buSzPct val="80000"/>
              <a:buFont typeface="Arial" panose="020B0604020202020204" pitchFamily="34" charset="0"/>
              <a:buChar char="▲"/>
            </a:pPr>
            <a:r>
              <a:rPr lang="en-US" dirty="0"/>
              <a:t>In </a:t>
            </a:r>
            <a:r>
              <a:rPr lang="en-US" dirty="0" smtClean="0"/>
              <a:t>the second screenshot you can see how the ‘breakdance’ procedure and a second procedure called ‘</a:t>
            </a:r>
            <a:r>
              <a:rPr lang="en-US" dirty="0" err="1" smtClean="0"/>
              <a:t>dancebreak</a:t>
            </a:r>
            <a:r>
              <a:rPr lang="en-US" dirty="0" smtClean="0"/>
              <a:t>’ are called on by the main program to execute in sequence. The ‘forever’ loop has been removed so you can control how many times the sequences are executed: ‘breakdance’ runs five times and then ‘</a:t>
            </a:r>
            <a:r>
              <a:rPr lang="en-US" dirty="0" err="1" smtClean="0"/>
              <a:t>dancebreak</a:t>
            </a:r>
            <a:r>
              <a:rPr lang="en-US" dirty="0" smtClean="0"/>
              <a:t>’ runs twice.</a:t>
            </a:r>
            <a:endParaRPr lang="en-US" dirty="0"/>
          </a:p>
        </p:txBody>
      </p:sp>
      <p:pic>
        <p:nvPicPr>
          <p:cNvPr id="5" name="Picture 4"/>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33000"/>
                    </a14:imgEffect>
                  </a14:imgLayer>
                </a14:imgProps>
              </a:ext>
              <a:ext uri="{28A0092B-C50C-407E-A947-70E740481C1C}">
                <a14:useLocalDpi xmlns:a14="http://schemas.microsoft.com/office/drawing/2010/main" val="0"/>
              </a:ext>
            </a:extLst>
          </a:blip>
          <a:srcRect l="23989" t="27360" r="38378" b="9641"/>
          <a:stretch/>
        </p:blipFill>
        <p:spPr>
          <a:xfrm>
            <a:off x="4283968" y="1124744"/>
            <a:ext cx="4608512" cy="3236292"/>
          </a:xfrm>
          <a:prstGeom prst="rect">
            <a:avLst/>
          </a:prstGeom>
        </p:spPr>
      </p:pic>
    </p:spTree>
    <p:extLst>
      <p:ext uri="{BB962C8B-B14F-4D97-AF65-F5344CB8AC3E}">
        <p14:creationId xmlns:p14="http://schemas.microsoft.com/office/powerpoint/2010/main" val="1247255799"/>
      </p:ext>
    </p:extLst>
  </p:cSld>
  <p:clrMapOvr>
    <a:masterClrMapping/>
  </p:clrMapOvr>
  <p:transition advClick="0"/>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2800" dirty="0" smtClean="0"/>
              <a:t>4.2 – Sequences, Iteration and Procedures</a:t>
            </a:r>
            <a:endParaRPr lang="en-GB" sz="2800" b="1" dirty="0" smtClean="0"/>
          </a:p>
        </p:txBody>
      </p:sp>
      <p:sp>
        <p:nvSpPr>
          <p:cNvPr id="10" name="Rectangle 9"/>
          <p:cNvSpPr/>
          <p:nvPr/>
        </p:nvSpPr>
        <p:spPr>
          <a:xfrm>
            <a:off x="179512" y="2662497"/>
            <a:ext cx="8708512" cy="1446550"/>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200" b="1" dirty="0" smtClean="0">
                <a:solidFill>
                  <a:srgbClr val="002060"/>
                </a:solidFill>
                <a:latin typeface="Arial" panose="020B0604020202020204" pitchFamily="34" charset="0"/>
                <a:cs typeface="Arial" panose="020B0604020202020204" pitchFamily="34" charset="0"/>
              </a:rPr>
              <a:t>Compute-IT</a:t>
            </a:r>
            <a:endParaRPr lang="en-US" sz="2200" b="1" dirty="0">
              <a:solidFill>
                <a:srgbClr val="002060"/>
              </a:solidFill>
              <a:latin typeface="Arial" panose="020B0604020202020204" pitchFamily="34" charset="0"/>
              <a:cs typeface="Arial" panose="020B0604020202020204" pitchFamily="34" charset="0"/>
            </a:endParaRPr>
          </a:p>
          <a:p>
            <a:pPr marL="862013" indent="-862013">
              <a:buClr>
                <a:srgbClr val="C00000"/>
              </a:buClr>
              <a:tabLst>
                <a:tab pos="2420938" algn="l"/>
              </a:tabLst>
            </a:pPr>
            <a:r>
              <a:rPr lang="en-US" sz="2200" b="1" dirty="0">
                <a:solidFill>
                  <a:srgbClr val="002060"/>
                </a:solidFill>
                <a:latin typeface="Arial" panose="020B0604020202020204" pitchFamily="34" charset="0"/>
                <a:cs typeface="Arial" panose="020B0604020202020204" pitchFamily="34" charset="0"/>
              </a:rPr>
              <a:t>4.2.3 </a:t>
            </a:r>
            <a:r>
              <a:rPr lang="en-US" sz="2200" dirty="0" smtClean="0">
                <a:solidFill>
                  <a:srgbClr val="000000"/>
                </a:solidFill>
                <a:latin typeface="Arial" panose="020B0604020202020204" pitchFamily="34" charset="0"/>
                <a:cs typeface="Arial" panose="020B0604020202020204" pitchFamily="34" charset="0"/>
              </a:rPr>
              <a:t>	Using the flow diagram you created for 4.2.2 Plan-IT and the example of a breakdancing program shown above, use sprite costumes to create</a:t>
            </a:r>
            <a:endParaRPr lang="en-GB" sz="220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813554">
            <a:off x="8574342" y="2580029"/>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12" name="Rectangle 11"/>
          <p:cNvSpPr/>
          <p:nvPr/>
        </p:nvSpPr>
        <p:spPr>
          <a:xfrm>
            <a:off x="179512" y="1123942"/>
            <a:ext cx="8708512" cy="1446550"/>
          </a:xfrm>
          <a:prstGeom prst="rect">
            <a:avLst/>
          </a:prstGeom>
          <a:solidFill>
            <a:srgbClr val="FFFF99"/>
          </a:solidFill>
          <a:ln w="57150">
            <a:solidFill>
              <a:srgbClr val="BAAD06"/>
            </a:solidFill>
          </a:ln>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Plan-IT</a:t>
            </a:r>
            <a:endParaRPr lang="en-US" sz="2200" b="1" dirty="0">
              <a:solidFill>
                <a:srgbClr val="C00000"/>
              </a:solidFill>
              <a:latin typeface="Arial" panose="020B0604020202020204" pitchFamily="34" charset="0"/>
              <a:cs typeface="Arial" panose="020B0604020202020204" pitchFamily="34" charset="0"/>
            </a:endParaRPr>
          </a:p>
          <a:p>
            <a:pPr marL="862013" indent="-862013">
              <a:buClr>
                <a:srgbClr val="C00000"/>
              </a:buClr>
              <a:tabLst>
                <a:tab pos="2420938" algn="l"/>
              </a:tabLst>
            </a:pPr>
            <a:r>
              <a:rPr lang="en-US" sz="2200" b="1" dirty="0">
                <a:solidFill>
                  <a:srgbClr val="C00000"/>
                </a:solidFill>
                <a:latin typeface="Arial" panose="020B0604020202020204" pitchFamily="34" charset="0"/>
                <a:cs typeface="Arial" panose="020B0604020202020204" pitchFamily="34" charset="0"/>
              </a:rPr>
              <a:t>4.2.2</a:t>
            </a: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	Model </a:t>
            </a:r>
            <a:r>
              <a:rPr lang="en-US" sz="2200" dirty="0">
                <a:solidFill>
                  <a:srgbClr val="000000"/>
                </a:solidFill>
                <a:latin typeface="Arial" panose="020B0604020202020204" pitchFamily="34" charset="0"/>
                <a:cs typeface="Arial" panose="020B0604020202020204" pitchFamily="34" charset="0"/>
              </a:rPr>
              <a:t>the dance routine you are planning to animate by drawing a flow diagram that identifies and refers to one </a:t>
            </a:r>
            <a:r>
              <a:rPr lang="en-US" sz="2200" dirty="0" smtClean="0">
                <a:solidFill>
                  <a:srgbClr val="000000"/>
                </a:solidFill>
                <a:latin typeface="Arial" panose="020B0604020202020204" pitchFamily="34" charset="0"/>
                <a:cs typeface="Arial" panose="020B0604020202020204" pitchFamily="34" charset="0"/>
              </a:rPr>
              <a:t>or more </a:t>
            </a:r>
            <a:r>
              <a:rPr lang="en-US" sz="2200" dirty="0">
                <a:solidFill>
                  <a:srgbClr val="000000"/>
                </a:solidFill>
                <a:latin typeface="Arial" panose="020B0604020202020204" pitchFamily="34" charset="0"/>
                <a:cs typeface="Arial" panose="020B0604020202020204" pitchFamily="34" charset="0"/>
              </a:rPr>
              <a:t>procedures for each dance sequence in the routine.</a:t>
            </a:r>
            <a:endParaRPr lang="en-GB" sz="2200" b="1" u="sng" dirty="0">
              <a:solidFill>
                <a:srgbClr val="FF0000"/>
              </a:solidFill>
              <a:latin typeface="Arial" panose="020B0604020202020204" pitchFamily="34" charset="0"/>
              <a:cs typeface="Arial" panose="020B0604020202020204" pitchFamily="34" charset="0"/>
            </a:endParaRPr>
          </a:p>
        </p:txBody>
      </p:sp>
      <p:sp>
        <p:nvSpPr>
          <p:cNvPr id="13" name="Oval 12"/>
          <p:cNvSpPr/>
          <p:nvPr/>
        </p:nvSpPr>
        <p:spPr>
          <a:xfrm rot="1936028">
            <a:off x="8651451" y="970268"/>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
        <p:nvSpPr>
          <p:cNvPr id="14" name="Rectangle 13"/>
          <p:cNvSpPr/>
          <p:nvPr/>
        </p:nvSpPr>
        <p:spPr>
          <a:xfrm>
            <a:off x="179512" y="4207147"/>
            <a:ext cx="8708512" cy="2462213"/>
          </a:xfrm>
          <a:prstGeom prst="rect">
            <a:avLst/>
          </a:prstGeom>
          <a:solidFill>
            <a:srgbClr val="FFFF99"/>
          </a:solidFill>
          <a:ln w="57150">
            <a:solidFill>
              <a:srgbClr val="BAAD06"/>
            </a:solidFill>
          </a:ln>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Plan-IT</a:t>
            </a:r>
            <a:endParaRPr lang="en-US" sz="2200" b="1" dirty="0">
              <a:solidFill>
                <a:srgbClr val="C00000"/>
              </a:solidFill>
              <a:latin typeface="Arial" panose="020B0604020202020204" pitchFamily="34" charset="0"/>
              <a:cs typeface="Arial" panose="020B0604020202020204" pitchFamily="34" charset="0"/>
            </a:endParaRPr>
          </a:p>
          <a:p>
            <a:pPr marL="862013" indent="-862013">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4.2.4</a:t>
            </a:r>
            <a:r>
              <a:rPr lang="en-US" sz="2200" dirty="0" smtClean="0">
                <a:solidFill>
                  <a:srgbClr val="000000"/>
                </a:solidFill>
                <a:latin typeface="Arial" panose="020B0604020202020204" pitchFamily="34" charset="0"/>
                <a:cs typeface="Arial" panose="020B0604020202020204" pitchFamily="34" charset="0"/>
              </a:rPr>
              <a:t> </a:t>
            </a:r>
            <a:r>
              <a:rPr lang="en-US" sz="2200" dirty="0">
                <a:solidFill>
                  <a:srgbClr val="000000"/>
                </a:solidFill>
                <a:latin typeface="Arial" panose="020B0604020202020204" pitchFamily="34" charset="0"/>
                <a:cs typeface="Arial" panose="020B0604020202020204" pitchFamily="34" charset="0"/>
              </a:rPr>
              <a:t>	Using the list of dance moves you wrote down from your chosen video, you and a partner can create the </a:t>
            </a:r>
            <a:r>
              <a:rPr lang="en-US" sz="2200" dirty="0" smtClean="0">
                <a:solidFill>
                  <a:srgbClr val="000000"/>
                </a:solidFill>
                <a:latin typeface="Arial" panose="020B0604020202020204" pitchFamily="34" charset="0"/>
                <a:cs typeface="Arial" panose="020B0604020202020204" pitchFamily="34" charset="0"/>
              </a:rPr>
              <a:t>necessary sprite </a:t>
            </a:r>
            <a:r>
              <a:rPr lang="en-US" sz="2200" dirty="0">
                <a:solidFill>
                  <a:srgbClr val="000000"/>
                </a:solidFill>
                <a:latin typeface="Arial" panose="020B0604020202020204" pitchFamily="34" charset="0"/>
                <a:cs typeface="Arial" panose="020B0604020202020204" pitchFamily="34" charset="0"/>
              </a:rPr>
              <a:t>costumes by taking images of yourself performing each of the dance moves and importing them into </a:t>
            </a:r>
            <a:r>
              <a:rPr lang="en-US" sz="2200" dirty="0" smtClean="0">
                <a:solidFill>
                  <a:srgbClr val="000000"/>
                </a:solidFill>
                <a:latin typeface="Arial" panose="020B0604020202020204" pitchFamily="34" charset="0"/>
                <a:cs typeface="Arial" panose="020B0604020202020204" pitchFamily="34" charset="0"/>
              </a:rPr>
              <a:t>your graphical </a:t>
            </a:r>
            <a:r>
              <a:rPr lang="en-US" sz="2200" dirty="0">
                <a:solidFill>
                  <a:srgbClr val="000000"/>
                </a:solidFill>
                <a:latin typeface="Arial" panose="020B0604020202020204" pitchFamily="34" charset="0"/>
                <a:cs typeface="Arial" panose="020B0604020202020204" pitchFamily="34" charset="0"/>
              </a:rPr>
              <a:t>programming language. Or you could find suitable images or sprites to represent the dance moves..</a:t>
            </a:r>
            <a:endParaRPr lang="en-GB" sz="2200" b="1" u="sng" dirty="0">
              <a:solidFill>
                <a:srgbClr val="FF0000"/>
              </a:solidFill>
              <a:latin typeface="Arial" panose="020B0604020202020204" pitchFamily="34" charset="0"/>
              <a:cs typeface="Arial" panose="020B0604020202020204" pitchFamily="34" charset="0"/>
            </a:endParaRPr>
          </a:p>
        </p:txBody>
      </p:sp>
      <p:sp>
        <p:nvSpPr>
          <p:cNvPr id="15" name="Oval 14"/>
          <p:cNvSpPr/>
          <p:nvPr/>
        </p:nvSpPr>
        <p:spPr>
          <a:xfrm rot="1936028">
            <a:off x="8651451" y="4053473"/>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8548942"/>
      </p:ext>
    </p:extLst>
  </p:cSld>
  <p:clrMapOvr>
    <a:masterClrMapping/>
  </p:clrMapOvr>
  <p:transition advClick="0"/>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4000" dirty="0" smtClean="0"/>
              <a:t>4.3 – Selection</a:t>
            </a:r>
            <a:endParaRPr lang="en-GB" sz="4000" b="1" dirty="0" smtClean="0"/>
          </a:p>
        </p:txBody>
      </p:sp>
      <p:sp>
        <p:nvSpPr>
          <p:cNvPr id="7" name="TextBox 6"/>
          <p:cNvSpPr txBox="1"/>
          <p:nvPr/>
        </p:nvSpPr>
        <p:spPr>
          <a:xfrm>
            <a:off x="179512" y="1124744"/>
            <a:ext cx="8784976" cy="4154984"/>
          </a:xfrm>
          <a:prstGeom prst="rect">
            <a:avLst/>
          </a:prstGeom>
          <a:noFill/>
        </p:spPr>
        <p:txBody>
          <a:bodyPr wrap="square" lIns="45720" rIns="45720" rtlCol="0">
            <a:spAutoFit/>
          </a:bodyPr>
          <a:lstStyle/>
          <a:p>
            <a:pPr>
              <a:buClr>
                <a:srgbClr val="C00000"/>
              </a:buClr>
              <a:buSzPct val="80000"/>
            </a:pPr>
            <a:r>
              <a:rPr lang="en-US" sz="2200" b="1" dirty="0" smtClean="0">
                <a:solidFill>
                  <a:srgbClr val="C00000"/>
                </a:solidFill>
              </a:rPr>
              <a:t>Using Selection</a:t>
            </a:r>
          </a:p>
          <a:p>
            <a:pPr marL="404813" indent="-404813">
              <a:buClr>
                <a:srgbClr val="C00000"/>
              </a:buClr>
              <a:buSzPct val="80000"/>
              <a:buFont typeface="Arial" panose="020B0604020202020204" pitchFamily="34" charset="0"/>
              <a:buChar char="►"/>
            </a:pPr>
            <a:r>
              <a:rPr lang="en-US" sz="2200" dirty="0" smtClean="0"/>
              <a:t>Before </a:t>
            </a:r>
            <a:r>
              <a:rPr lang="en-US" sz="2200" dirty="0"/>
              <a:t>you leave for school each morning, you might look out of the window to see if it is raining so you can </a:t>
            </a:r>
            <a:r>
              <a:rPr lang="en-US" sz="2200" dirty="0" smtClean="0"/>
              <a:t>decide whether </a:t>
            </a:r>
            <a:r>
              <a:rPr lang="en-US" sz="2200" dirty="0"/>
              <a:t>you need to take an umbrella with you. If it is not raining, you will not take an umbrella, but if it is raining, you </a:t>
            </a:r>
            <a:r>
              <a:rPr lang="en-US" sz="2200" dirty="0" smtClean="0"/>
              <a:t>will take </a:t>
            </a:r>
            <a:r>
              <a:rPr lang="en-US" sz="2200" dirty="0"/>
              <a:t>an umbrella. You select your course of action – taking or not taking your umbrella – based on the </a:t>
            </a:r>
            <a:r>
              <a:rPr lang="en-US" sz="2200" dirty="0" smtClean="0"/>
              <a:t/>
            </a:r>
            <a:br>
              <a:rPr lang="en-US" sz="2200" dirty="0" smtClean="0"/>
            </a:br>
            <a:r>
              <a:rPr lang="en-US" sz="2200" dirty="0" smtClean="0"/>
              <a:t>weather </a:t>
            </a:r>
            <a:r>
              <a:rPr lang="en-US" sz="2200" dirty="0"/>
              <a:t>conditions</a:t>
            </a:r>
            <a:r>
              <a:rPr lang="en-US" sz="2200" dirty="0" smtClean="0"/>
              <a:t>.</a:t>
            </a:r>
          </a:p>
          <a:p>
            <a:pPr marL="404813" indent="-404813">
              <a:buClr>
                <a:srgbClr val="C00000"/>
              </a:buClr>
              <a:buSzPct val="80000"/>
              <a:buFont typeface="Arial" panose="020B0604020202020204" pitchFamily="34" charset="0"/>
              <a:buChar char="►"/>
            </a:pPr>
            <a:r>
              <a:rPr lang="en-US" sz="2200" dirty="0"/>
              <a:t>Computer programs use </a:t>
            </a:r>
            <a:r>
              <a:rPr lang="en-US" sz="2200" b="1" dirty="0">
                <a:solidFill>
                  <a:schemeClr val="accent1"/>
                </a:solidFill>
              </a:rPr>
              <a:t>selection</a:t>
            </a:r>
            <a:r>
              <a:rPr lang="en-US" sz="2200" dirty="0">
                <a:solidFill>
                  <a:schemeClr val="accent1"/>
                </a:solidFill>
              </a:rPr>
              <a:t> </a:t>
            </a:r>
            <a:r>
              <a:rPr lang="en-US" sz="2200" dirty="0" smtClean="0">
                <a:solidFill>
                  <a:schemeClr val="accent1"/>
                </a:solidFill>
              </a:rPr>
              <a:t/>
            </a:r>
            <a:br>
              <a:rPr lang="en-US" sz="2200" dirty="0" smtClean="0">
                <a:solidFill>
                  <a:schemeClr val="accent1"/>
                </a:solidFill>
              </a:rPr>
            </a:br>
            <a:r>
              <a:rPr lang="en-US" sz="2200" dirty="0" smtClean="0"/>
              <a:t>in </a:t>
            </a:r>
            <a:r>
              <a:rPr lang="en-US" sz="2200" dirty="0"/>
              <a:t>a similar way, to provide possible </a:t>
            </a:r>
            <a:r>
              <a:rPr lang="en-US" sz="2200" dirty="0" smtClean="0"/>
              <a:t/>
            </a:r>
            <a:br>
              <a:rPr lang="en-US" sz="2200" dirty="0" smtClean="0"/>
            </a:br>
            <a:r>
              <a:rPr lang="en-US" sz="2200" dirty="0" smtClean="0"/>
              <a:t>courses </a:t>
            </a:r>
            <a:r>
              <a:rPr lang="en-US" sz="2200" dirty="0"/>
              <a:t>of action that will be selected </a:t>
            </a:r>
            <a:r>
              <a:rPr lang="en-US" sz="2200" dirty="0" smtClean="0"/>
              <a:t/>
            </a:r>
            <a:br>
              <a:rPr lang="en-US" sz="2200" dirty="0" smtClean="0"/>
            </a:br>
            <a:r>
              <a:rPr lang="en-US" sz="2200" dirty="0" smtClean="0"/>
              <a:t>as </a:t>
            </a:r>
            <a:r>
              <a:rPr lang="en-US" sz="2200" dirty="0"/>
              <a:t>a </a:t>
            </a:r>
            <a:r>
              <a:rPr lang="en-US" sz="2200" dirty="0" smtClean="0"/>
              <a:t>result of </a:t>
            </a:r>
            <a:r>
              <a:rPr lang="en-US" sz="2200" dirty="0"/>
              <a:t>certain conditions being met.</a:t>
            </a:r>
            <a:endParaRPr lang="en-US" sz="2200" dirty="0" smtClean="0"/>
          </a:p>
        </p:txBody>
      </p:sp>
      <p:sp>
        <p:nvSpPr>
          <p:cNvPr id="5" name="Rectangle 4"/>
          <p:cNvSpPr/>
          <p:nvPr/>
        </p:nvSpPr>
        <p:spPr>
          <a:xfrm>
            <a:off x="179512" y="5445224"/>
            <a:ext cx="8708513" cy="1144929"/>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smtClean="0">
                <a:solidFill>
                  <a:srgbClr val="C00000"/>
                </a:solidFill>
                <a:latin typeface="Arial" panose="020B0604020202020204" pitchFamily="34" charset="0"/>
                <a:cs typeface="Arial" panose="020B0604020202020204" pitchFamily="34" charset="0"/>
              </a:rPr>
              <a:t>Selection</a:t>
            </a:r>
            <a:r>
              <a:rPr lang="en-US" sz="2280" b="1" dirty="0">
                <a:solidFill>
                  <a:srgbClr val="C00000"/>
                </a:solidFill>
                <a:latin typeface="Arial" panose="020B0604020202020204" pitchFamily="34" charset="0"/>
                <a:cs typeface="Arial" panose="020B0604020202020204" pitchFamily="34" charset="0"/>
              </a:rPr>
              <a:t>:</a:t>
            </a:r>
            <a:r>
              <a:rPr lang="en-US" sz="2280" dirty="0">
                <a:solidFill>
                  <a:srgbClr val="000000"/>
                </a:solidFill>
                <a:latin typeface="Arial" panose="020B0604020202020204" pitchFamily="34" charset="0"/>
                <a:cs typeface="Arial" panose="020B0604020202020204" pitchFamily="34" charset="0"/>
              </a:rPr>
              <a:t> The choice of which route to take through a computer program.</a:t>
            </a:r>
            <a:endParaRPr lang="en-GB" sz="2280" u="sng" dirty="0">
              <a:solidFill>
                <a:srgbClr val="FF0000"/>
              </a:solidFill>
              <a:latin typeface="Arial" panose="020B0604020202020204" pitchFamily="34" charset="0"/>
              <a:cs typeface="Arial" panose="020B0604020202020204" pitchFamily="34" charset="0"/>
            </a:endParaRPr>
          </a:p>
        </p:txBody>
      </p:sp>
      <p:sp>
        <p:nvSpPr>
          <p:cNvPr id="6" name="Oval 5"/>
          <p:cNvSpPr/>
          <p:nvPr/>
        </p:nvSpPr>
        <p:spPr>
          <a:xfrm rot="1896333">
            <a:off x="8600851" y="5290748"/>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10242" name="Picture 2" descr="Image result for umbrell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3284984"/>
            <a:ext cx="2952328" cy="1845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945199"/>
      </p:ext>
    </p:extLst>
  </p:cSld>
  <p:clrMapOvr>
    <a:masterClrMapping/>
  </p:clrMapOvr>
  <p:transition advClick="0"/>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4000" dirty="0" smtClean="0"/>
              <a:t>4.3 – Selection</a:t>
            </a:r>
            <a:endParaRPr lang="en-GB" sz="4000" b="1" dirty="0" smtClean="0"/>
          </a:p>
        </p:txBody>
      </p:sp>
      <p:sp>
        <p:nvSpPr>
          <p:cNvPr id="7" name="TextBox 6"/>
          <p:cNvSpPr txBox="1"/>
          <p:nvPr/>
        </p:nvSpPr>
        <p:spPr>
          <a:xfrm>
            <a:off x="179512" y="1124744"/>
            <a:ext cx="8784976" cy="2862322"/>
          </a:xfrm>
          <a:prstGeom prst="rect">
            <a:avLst/>
          </a:prstGeom>
          <a:noFill/>
        </p:spPr>
        <p:txBody>
          <a:bodyPr wrap="square" lIns="45720" rIns="45720" rtlCol="0">
            <a:spAutoFit/>
          </a:bodyPr>
          <a:lstStyle/>
          <a:p>
            <a:pPr marL="404813" indent="-404813">
              <a:buClr>
                <a:srgbClr val="C00000"/>
              </a:buClr>
              <a:buSzPct val="80000"/>
              <a:buFont typeface="Arial" panose="020B0604020202020204" pitchFamily="34" charset="0"/>
              <a:buChar char="►"/>
            </a:pPr>
            <a:r>
              <a:rPr lang="en-US" sz="2000" dirty="0"/>
              <a:t>An ‘if’ statement is used to introduce selection into a program. Using a ‘forever’ block in a graphical </a:t>
            </a:r>
            <a:r>
              <a:rPr lang="en-US" sz="2000" dirty="0" smtClean="0"/>
              <a:t>programming language </a:t>
            </a:r>
            <a:r>
              <a:rPr lang="en-US" sz="2000" dirty="0"/>
              <a:t>means that the program will check forever to see if the conditions have been met and will act accordingly.</a:t>
            </a:r>
          </a:p>
          <a:p>
            <a:pPr marL="404813" indent="-404813">
              <a:buClr>
                <a:srgbClr val="C00000"/>
              </a:buClr>
              <a:buSzPct val="80000"/>
              <a:buFont typeface="Arial" panose="020B0604020202020204" pitchFamily="34" charset="0"/>
              <a:buChar char="►"/>
            </a:pPr>
            <a:r>
              <a:rPr lang="en-US" sz="2000" dirty="0"/>
              <a:t>When you watch a dance video you can see that sequences of dance moves are repeated to form the full routine, </a:t>
            </a:r>
            <a:r>
              <a:rPr lang="en-US" sz="2000" dirty="0" smtClean="0"/>
              <a:t>and selection </a:t>
            </a:r>
            <a:r>
              <a:rPr lang="en-US" sz="2000" dirty="0"/>
              <a:t>is used to decide which sequences are repeated when and in what order. A program that recreates a </a:t>
            </a:r>
            <a:r>
              <a:rPr lang="en-US" sz="2000" dirty="0" smtClean="0"/>
              <a:t>realistic dance </a:t>
            </a:r>
            <a:r>
              <a:rPr lang="en-US" sz="2000" dirty="0"/>
              <a:t>routine will include a number of different sequences that are repeated according to a selected pattern.</a:t>
            </a:r>
            <a:endParaRPr lang="en-US" sz="2000" dirty="0" smtClean="0"/>
          </a:p>
        </p:txBody>
      </p:sp>
      <p:pic>
        <p:nvPicPr>
          <p:cNvPr id="2" name="Picture 1"/>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33000"/>
                    </a14:imgEffect>
                  </a14:imgLayer>
                </a14:imgProps>
              </a:ext>
              <a:ext uri="{28A0092B-C50C-407E-A947-70E740481C1C}">
                <a14:useLocalDpi xmlns:a14="http://schemas.microsoft.com/office/drawing/2010/main" val="0"/>
              </a:ext>
            </a:extLst>
          </a:blip>
          <a:srcRect l="13836" t="31499" r="14771" b="14360"/>
          <a:stretch/>
        </p:blipFill>
        <p:spPr>
          <a:xfrm>
            <a:off x="3110062" y="4077072"/>
            <a:ext cx="5760986" cy="2520280"/>
          </a:xfrm>
          <a:prstGeom prst="rect">
            <a:avLst/>
          </a:prstGeom>
        </p:spPr>
      </p:pic>
      <p:sp>
        <p:nvSpPr>
          <p:cNvPr id="9" name="Rectangle 8"/>
          <p:cNvSpPr/>
          <p:nvPr/>
        </p:nvSpPr>
        <p:spPr>
          <a:xfrm>
            <a:off x="179512" y="4077072"/>
            <a:ext cx="3024336" cy="2554545"/>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000" dirty="0" smtClean="0"/>
              <a:t>This screenshot shows how to program an ‘if then else’ statement in Scratch 2.0. If it is raining, then show umbrella, else hide the umbrella.</a:t>
            </a:r>
            <a:endParaRPr lang="en-US" sz="2000" dirty="0"/>
          </a:p>
        </p:txBody>
      </p:sp>
    </p:spTree>
    <p:extLst>
      <p:ext uri="{BB962C8B-B14F-4D97-AF65-F5344CB8AC3E}">
        <p14:creationId xmlns:p14="http://schemas.microsoft.com/office/powerpoint/2010/main" val="329028603"/>
      </p:ext>
    </p:extLst>
  </p:cSld>
  <p:clrMapOvr>
    <a:masterClrMapping/>
  </p:clrMapOvr>
  <p:transition advClick="0"/>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4000" dirty="0" smtClean="0"/>
              <a:t>4.3 – Selection – ‘If then else’</a:t>
            </a:r>
            <a:endParaRPr lang="en-GB" sz="4000" b="1" dirty="0" smtClean="0"/>
          </a:p>
        </p:txBody>
      </p:sp>
      <p:sp>
        <p:nvSpPr>
          <p:cNvPr id="7" name="TextBox 6"/>
          <p:cNvSpPr txBox="1"/>
          <p:nvPr/>
        </p:nvSpPr>
        <p:spPr>
          <a:xfrm>
            <a:off x="179512" y="1124744"/>
            <a:ext cx="8784976" cy="2246769"/>
          </a:xfrm>
          <a:prstGeom prst="rect">
            <a:avLst/>
          </a:prstGeom>
          <a:noFill/>
        </p:spPr>
        <p:txBody>
          <a:bodyPr wrap="square" lIns="45720" rIns="45720" rtlCol="0">
            <a:spAutoFit/>
          </a:bodyPr>
          <a:lstStyle/>
          <a:p>
            <a:pPr>
              <a:buClr>
                <a:srgbClr val="C00000"/>
              </a:buClr>
              <a:buSzPct val="80000"/>
            </a:pPr>
            <a:r>
              <a:rPr lang="en-US" sz="2000" b="1" dirty="0">
                <a:solidFill>
                  <a:srgbClr val="C00000"/>
                </a:solidFill>
              </a:rPr>
              <a:t>Introducing ‘if then else’ statements</a:t>
            </a:r>
          </a:p>
          <a:p>
            <a:pPr marL="404813" indent="-404813">
              <a:buClr>
                <a:srgbClr val="C00000"/>
              </a:buClr>
              <a:buSzPct val="80000"/>
              <a:buFont typeface="Arial" panose="020B0604020202020204" pitchFamily="34" charset="0"/>
              <a:buChar char="►"/>
            </a:pPr>
            <a:r>
              <a:rPr lang="en-US" sz="2000" dirty="0"/>
              <a:t>A type of selection you can use to create your dance routine is called an ‘if then else’ statement. An ‘if then else’ </a:t>
            </a:r>
            <a:r>
              <a:rPr lang="en-US" sz="2000" dirty="0" smtClean="0"/>
              <a:t>statement can </a:t>
            </a:r>
            <a:r>
              <a:rPr lang="en-US" sz="2000" dirty="0"/>
              <a:t>be used when you want one procedure to run if one condition is fulfilled, and another procedure to run if it is not. </a:t>
            </a:r>
            <a:endParaRPr lang="en-US" sz="2000" dirty="0" smtClean="0"/>
          </a:p>
          <a:p>
            <a:pPr marL="404813" indent="-404813">
              <a:buClr>
                <a:srgbClr val="C00000"/>
              </a:buClr>
              <a:buSzPct val="80000"/>
              <a:buFont typeface="Arial" panose="020B0604020202020204" pitchFamily="34" charset="0"/>
              <a:buChar char="►"/>
            </a:pPr>
            <a:r>
              <a:rPr lang="en-US" sz="2000" dirty="0" smtClean="0"/>
              <a:t>E.g., </a:t>
            </a:r>
            <a:r>
              <a:rPr lang="en-US" sz="2000" dirty="0"/>
              <a:t>if the chorus is playing in the song run the chorus dance sequence, otherwise (else) run the verse dance sequence.</a:t>
            </a:r>
            <a:endParaRPr lang="en-US" sz="2000" dirty="0" smtClean="0"/>
          </a:p>
        </p:txBody>
      </p:sp>
      <p:pic>
        <p:nvPicPr>
          <p:cNvPr id="6" name="Picture 5"/>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33000"/>
                    </a14:imgEffect>
                  </a14:imgLayer>
                </a14:imgProps>
              </a:ext>
              <a:ext uri="{28A0092B-C50C-407E-A947-70E740481C1C}">
                <a14:useLocalDpi xmlns:a14="http://schemas.microsoft.com/office/drawing/2010/main" val="0"/>
              </a:ext>
            </a:extLst>
          </a:blip>
          <a:srcRect l="13836" t="31499" r="14771" b="14360"/>
          <a:stretch/>
        </p:blipFill>
        <p:spPr>
          <a:xfrm>
            <a:off x="231061" y="3486245"/>
            <a:ext cx="4169199" cy="1823915"/>
          </a:xfrm>
          <a:prstGeom prst="rect">
            <a:avLst/>
          </a:prstGeom>
        </p:spPr>
      </p:pic>
      <p:grpSp>
        <p:nvGrpSpPr>
          <p:cNvPr id="10" name="Group 9"/>
          <p:cNvGrpSpPr/>
          <p:nvPr/>
        </p:nvGrpSpPr>
        <p:grpSpPr>
          <a:xfrm>
            <a:off x="4860032" y="3540736"/>
            <a:ext cx="3888432" cy="2768584"/>
            <a:chOff x="4557762" y="3252704"/>
            <a:chExt cx="4262710" cy="3344648"/>
          </a:xfrm>
        </p:grpSpPr>
        <p:sp>
          <p:nvSpPr>
            <p:cNvPr id="11" name="Oval 10"/>
            <p:cNvSpPr/>
            <p:nvPr/>
          </p:nvSpPr>
          <p:spPr>
            <a:xfrm>
              <a:off x="7037850" y="3252704"/>
              <a:ext cx="1768383" cy="614608"/>
            </a:xfrm>
            <a:prstGeom prst="ellipse">
              <a:avLst/>
            </a:prstGeom>
            <a:solidFill>
              <a:srgbClr val="92D050"/>
            </a:solidFill>
            <a:ln w="76200">
              <a:solidFill>
                <a:schemeClr val="accent3">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lnSpcReduction="10000"/>
            </a:bodyPr>
            <a:lstStyle/>
            <a:p>
              <a:pPr algn="ctr"/>
              <a:r>
                <a:rPr lang="en-US" sz="2400" b="1" dirty="0" smtClean="0">
                  <a:latin typeface="Arial" panose="020B0604020202020204" pitchFamily="34" charset="0"/>
                  <a:cs typeface="Arial" panose="020B0604020202020204" pitchFamily="34" charset="0"/>
                </a:rPr>
                <a:t>START</a:t>
              </a:r>
              <a:endParaRPr lang="en-US" sz="2400" b="1" dirty="0">
                <a:latin typeface="Arial" panose="020B0604020202020204" pitchFamily="34" charset="0"/>
                <a:cs typeface="Arial" panose="020B0604020202020204" pitchFamily="34" charset="0"/>
              </a:endParaRPr>
            </a:p>
          </p:txBody>
        </p:sp>
        <p:sp>
          <p:nvSpPr>
            <p:cNvPr id="12" name="Diamond 11"/>
            <p:cNvSpPr/>
            <p:nvPr/>
          </p:nvSpPr>
          <p:spPr>
            <a:xfrm>
              <a:off x="7037850" y="4181697"/>
              <a:ext cx="1768383" cy="1208600"/>
            </a:xfrm>
            <a:prstGeom prst="diamond">
              <a:avLst/>
            </a:prstGeom>
            <a:solidFill>
              <a:srgbClr val="6699FF"/>
            </a:solidFill>
            <a:ln w="76200">
              <a:solidFill>
                <a:srgbClr val="A7C4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sz="1600" b="1" dirty="0" smtClean="0">
                  <a:latin typeface="Arial" panose="020B0604020202020204" pitchFamily="34" charset="0"/>
                  <a:cs typeface="Arial" panose="020B0604020202020204" pitchFamily="34" charset="0"/>
                </a:rPr>
                <a:t>IS IT RAINING?</a:t>
              </a:r>
              <a:endParaRPr lang="en-US" sz="1400" b="1" dirty="0">
                <a:latin typeface="Arial" panose="020B0604020202020204" pitchFamily="34" charset="0"/>
                <a:cs typeface="Arial" panose="020B0604020202020204" pitchFamily="34" charset="0"/>
              </a:endParaRPr>
            </a:p>
          </p:txBody>
        </p:sp>
        <p:sp>
          <p:nvSpPr>
            <p:cNvPr id="13" name="Rectangle 12"/>
            <p:cNvSpPr/>
            <p:nvPr/>
          </p:nvSpPr>
          <p:spPr>
            <a:xfrm>
              <a:off x="6934025" y="5677295"/>
              <a:ext cx="1886447" cy="920057"/>
            </a:xfrm>
            <a:prstGeom prst="rect">
              <a:avLst/>
            </a:prstGeom>
            <a:solidFill>
              <a:srgbClr val="B21212"/>
            </a:solidFill>
            <a:ln w="76200">
              <a:solidFill>
                <a:schemeClr val="accent5">
                  <a:lumMod val="20000"/>
                  <a:lumOff val="8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sz="2400" b="1" dirty="0" smtClean="0"/>
                <a:t>TAKE UMBRELLA</a:t>
              </a:r>
              <a:endParaRPr lang="en-US" sz="2400" b="1" dirty="0"/>
            </a:p>
          </p:txBody>
        </p:sp>
        <p:cxnSp>
          <p:nvCxnSpPr>
            <p:cNvPr id="14" name="Straight Arrow Connector 13"/>
            <p:cNvCxnSpPr/>
            <p:nvPr/>
          </p:nvCxnSpPr>
          <p:spPr>
            <a:xfrm>
              <a:off x="7922041" y="3878129"/>
              <a:ext cx="0" cy="314386"/>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922041" y="5401114"/>
              <a:ext cx="0" cy="314386"/>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endCxn id="18" idx="0"/>
            </p:cNvCxnSpPr>
            <p:nvPr/>
          </p:nvCxnSpPr>
          <p:spPr>
            <a:xfrm>
              <a:off x="5625442" y="4823378"/>
              <a:ext cx="0" cy="853916"/>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a:endCxn id="12" idx="1"/>
            </p:cNvCxnSpPr>
            <p:nvPr/>
          </p:nvCxnSpPr>
          <p:spPr>
            <a:xfrm>
              <a:off x="5625442" y="4785997"/>
              <a:ext cx="1412408" cy="0"/>
            </a:xfrm>
            <a:prstGeom prst="line">
              <a:avLst/>
            </a:prstGeom>
            <a:ln w="5715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4557762" y="5677294"/>
              <a:ext cx="2135360" cy="920057"/>
            </a:xfrm>
            <a:prstGeom prst="rect">
              <a:avLst/>
            </a:prstGeom>
            <a:solidFill>
              <a:srgbClr val="B21212"/>
            </a:solidFill>
            <a:ln w="76200">
              <a:solidFill>
                <a:schemeClr val="accent5">
                  <a:lumMod val="20000"/>
                  <a:lumOff val="8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sz="2400" b="1" dirty="0" smtClean="0"/>
                <a:t>DON’T TAKE UMBRELLA</a:t>
              </a:r>
              <a:endParaRPr lang="en-US" sz="2400" b="1" dirty="0"/>
            </a:p>
          </p:txBody>
        </p:sp>
        <p:sp>
          <p:nvSpPr>
            <p:cNvPr id="19" name="TextBox 18"/>
            <p:cNvSpPr txBox="1"/>
            <p:nvPr/>
          </p:nvSpPr>
          <p:spPr>
            <a:xfrm>
              <a:off x="5700669" y="5085184"/>
              <a:ext cx="515526" cy="430887"/>
            </a:xfrm>
            <a:prstGeom prst="rect">
              <a:avLst/>
            </a:prstGeom>
            <a:noFill/>
            <a:effectLst>
              <a:outerShdw blurRad="50800" dist="38100" dir="2700000" algn="tl" rotWithShape="0">
                <a:prstClr val="black">
                  <a:alpha val="40000"/>
                </a:prstClr>
              </a:outerShdw>
            </a:effectLst>
          </p:spPr>
          <p:txBody>
            <a:bodyPr wrap="none" lIns="45720" rIns="45720" rtlCol="0">
              <a:spAutoFit/>
            </a:bodyPr>
            <a:lstStyle/>
            <a:p>
              <a:pPr>
                <a:buClr>
                  <a:srgbClr val="C00000"/>
                </a:buClr>
                <a:buSzPct val="80000"/>
              </a:pPr>
              <a:r>
                <a:rPr lang="en-US" sz="2200" b="1" dirty="0" smtClean="0"/>
                <a:t>NO</a:t>
              </a:r>
            </a:p>
          </p:txBody>
        </p:sp>
        <p:sp>
          <p:nvSpPr>
            <p:cNvPr id="20" name="TextBox 19"/>
            <p:cNvSpPr txBox="1"/>
            <p:nvPr/>
          </p:nvSpPr>
          <p:spPr>
            <a:xfrm>
              <a:off x="8148941" y="5237584"/>
              <a:ext cx="654988" cy="430887"/>
            </a:xfrm>
            <a:prstGeom prst="rect">
              <a:avLst/>
            </a:prstGeom>
            <a:noFill/>
            <a:effectLst>
              <a:outerShdw blurRad="50800" dist="38100" dir="2700000" algn="tl" rotWithShape="0">
                <a:prstClr val="black">
                  <a:alpha val="40000"/>
                </a:prstClr>
              </a:outerShdw>
            </a:effectLst>
          </p:spPr>
          <p:txBody>
            <a:bodyPr wrap="none" lIns="45720" rIns="45720" rtlCol="0">
              <a:spAutoFit/>
            </a:bodyPr>
            <a:lstStyle/>
            <a:p>
              <a:pPr>
                <a:buClr>
                  <a:srgbClr val="C00000"/>
                </a:buClr>
                <a:buSzPct val="80000"/>
              </a:pPr>
              <a:r>
                <a:rPr lang="en-US" sz="2200" b="1" dirty="0" smtClean="0"/>
                <a:t>YES</a:t>
              </a:r>
            </a:p>
          </p:txBody>
        </p:sp>
      </p:grpSp>
      <p:sp>
        <p:nvSpPr>
          <p:cNvPr id="21" name="Rectangle 20"/>
          <p:cNvSpPr/>
          <p:nvPr/>
        </p:nvSpPr>
        <p:spPr>
          <a:xfrm>
            <a:off x="170089" y="5412338"/>
            <a:ext cx="4482967" cy="1200329"/>
          </a:xfrm>
          <a:prstGeom prst="rect">
            <a:avLst/>
          </a:prstGeom>
        </p:spPr>
        <p:txBody>
          <a:bodyPr wrap="square">
            <a:spAutoFit/>
          </a:bodyPr>
          <a:lstStyle/>
          <a:p>
            <a:pPr indent="457200">
              <a:buClr>
                <a:srgbClr val="C00000"/>
              </a:buClr>
              <a:buSzPct val="80000"/>
              <a:buFont typeface="Arial" panose="020B0604020202020204" pitchFamily="34" charset="0"/>
              <a:buChar char="▲"/>
            </a:pPr>
            <a:r>
              <a:rPr lang="en-US" dirty="0" smtClean="0"/>
              <a:t>This screenshot shows how to program an ‘if then else’ statement in Scratch 2.0. If it is raining, then show umbrella, else hide the umbrella.</a:t>
            </a:r>
            <a:endParaRPr lang="en-US" dirty="0"/>
          </a:p>
        </p:txBody>
      </p:sp>
    </p:spTree>
    <p:extLst>
      <p:ext uri="{BB962C8B-B14F-4D97-AF65-F5344CB8AC3E}">
        <p14:creationId xmlns:p14="http://schemas.microsoft.com/office/powerpoint/2010/main" val="109834076"/>
      </p:ext>
    </p:extLst>
  </p:cSld>
  <p:clrMapOvr>
    <a:masterClrMapping/>
  </p:clrMapOvr>
  <p:transition advClick="0"/>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4000" dirty="0" smtClean="0"/>
              <a:t>4.3 – Selection – Using Variables</a:t>
            </a:r>
            <a:endParaRPr lang="en-GB" sz="4000" b="1" dirty="0" smtClean="0"/>
          </a:p>
        </p:txBody>
      </p:sp>
      <p:sp>
        <p:nvSpPr>
          <p:cNvPr id="7" name="TextBox 6"/>
          <p:cNvSpPr txBox="1"/>
          <p:nvPr/>
        </p:nvSpPr>
        <p:spPr>
          <a:xfrm>
            <a:off x="179512" y="1124744"/>
            <a:ext cx="8784976" cy="5632311"/>
          </a:xfrm>
          <a:prstGeom prst="rect">
            <a:avLst/>
          </a:prstGeom>
          <a:noFill/>
        </p:spPr>
        <p:txBody>
          <a:bodyPr wrap="square" lIns="45720" rIns="45720" rtlCol="0">
            <a:spAutoFit/>
          </a:bodyPr>
          <a:lstStyle/>
          <a:p>
            <a:pPr>
              <a:buClr>
                <a:srgbClr val="C00000"/>
              </a:buClr>
              <a:buSzPct val="80000"/>
            </a:pPr>
            <a:r>
              <a:rPr lang="en-US" sz="2000" b="1" dirty="0" smtClean="0">
                <a:solidFill>
                  <a:srgbClr val="C00000"/>
                </a:solidFill>
              </a:rPr>
              <a:t>Using Variables</a:t>
            </a:r>
            <a:endParaRPr lang="en-US" sz="2000" b="1" dirty="0">
              <a:solidFill>
                <a:srgbClr val="C00000"/>
              </a:solidFill>
            </a:endParaRPr>
          </a:p>
          <a:p>
            <a:pPr marL="404813" indent="-404813">
              <a:buClr>
                <a:srgbClr val="C00000"/>
              </a:buClr>
              <a:buSzPct val="80000"/>
              <a:buFont typeface="Arial" panose="020B0604020202020204" pitchFamily="34" charset="0"/>
              <a:buChar char="►"/>
            </a:pPr>
            <a:r>
              <a:rPr lang="en-US" sz="2000" dirty="0"/>
              <a:t>In this example, programmed in Scratch 2.0, you can see how the ‘breakdance’ procedure and a second procedure </a:t>
            </a:r>
            <a:r>
              <a:rPr lang="en-US" sz="2000" dirty="0" smtClean="0"/>
              <a:t>called ‘</a:t>
            </a:r>
            <a:r>
              <a:rPr lang="en-US" sz="2000" dirty="0" err="1" smtClean="0"/>
              <a:t>dancebreak</a:t>
            </a:r>
            <a:r>
              <a:rPr lang="en-US" sz="2000" dirty="0"/>
              <a:t>’ are called on by the main program to execute in sequence</a:t>
            </a:r>
            <a:r>
              <a:rPr lang="en-US" sz="2000" dirty="0" smtClean="0"/>
              <a:t>.</a:t>
            </a:r>
          </a:p>
          <a:p>
            <a:pPr marL="404813" indent="-404813">
              <a:buClr>
                <a:srgbClr val="C00000"/>
              </a:buClr>
              <a:buSzPct val="80000"/>
              <a:buFont typeface="Arial" panose="020B0604020202020204" pitchFamily="34" charset="0"/>
              <a:buChar char="►"/>
            </a:pPr>
            <a:endParaRPr lang="en-US" sz="2000" dirty="0"/>
          </a:p>
          <a:p>
            <a:pPr marL="404813" indent="-404813">
              <a:buClr>
                <a:srgbClr val="C00000"/>
              </a:buClr>
              <a:buSzPct val="80000"/>
              <a:buFont typeface="Arial" panose="020B0604020202020204" pitchFamily="34" charset="0"/>
              <a:buChar char="►"/>
            </a:pPr>
            <a:endParaRPr lang="en-US" sz="2000" dirty="0" smtClean="0"/>
          </a:p>
          <a:p>
            <a:pPr marL="404813" indent="-404813">
              <a:buClr>
                <a:srgbClr val="C00000"/>
              </a:buClr>
              <a:buSzPct val="80000"/>
              <a:buFont typeface="Arial" panose="020B0604020202020204" pitchFamily="34" charset="0"/>
              <a:buChar char="►"/>
            </a:pPr>
            <a:endParaRPr lang="en-US" sz="2000" dirty="0"/>
          </a:p>
          <a:p>
            <a:pPr marL="404813" indent="-404813">
              <a:buClr>
                <a:srgbClr val="C00000"/>
              </a:buClr>
              <a:buSzPct val="80000"/>
              <a:buFont typeface="Arial" panose="020B0604020202020204" pitchFamily="34" charset="0"/>
              <a:buChar char="►"/>
            </a:pPr>
            <a:endParaRPr lang="en-US" sz="2000" dirty="0" smtClean="0"/>
          </a:p>
          <a:p>
            <a:pPr marL="404813" indent="-404813">
              <a:buClr>
                <a:srgbClr val="C00000"/>
              </a:buClr>
              <a:buSzPct val="80000"/>
              <a:buFont typeface="Arial" panose="020B0604020202020204" pitchFamily="34" charset="0"/>
              <a:buChar char="►"/>
            </a:pPr>
            <a:endParaRPr lang="en-US" sz="2000" dirty="0"/>
          </a:p>
          <a:p>
            <a:pPr marL="404813" indent="-404813">
              <a:buClr>
                <a:srgbClr val="C00000"/>
              </a:buClr>
              <a:buSzPct val="80000"/>
              <a:buFont typeface="Arial" panose="020B0604020202020204" pitchFamily="34" charset="0"/>
              <a:buChar char="►"/>
            </a:pPr>
            <a:endParaRPr lang="en-US" sz="2000" dirty="0" smtClean="0"/>
          </a:p>
          <a:p>
            <a:pPr marL="404813" indent="-404813">
              <a:buClr>
                <a:srgbClr val="C00000"/>
              </a:buClr>
              <a:buSzPct val="80000"/>
              <a:buFont typeface="Arial" panose="020B0604020202020204" pitchFamily="34" charset="0"/>
              <a:buChar char="►"/>
            </a:pPr>
            <a:endParaRPr lang="en-US" sz="2000" dirty="0"/>
          </a:p>
          <a:p>
            <a:pPr marL="404813" indent="-404813">
              <a:buClr>
                <a:srgbClr val="C00000"/>
              </a:buClr>
              <a:buSzPct val="80000"/>
              <a:buFont typeface="Arial" panose="020B0604020202020204" pitchFamily="34" charset="0"/>
              <a:buChar char="►"/>
            </a:pPr>
            <a:endParaRPr lang="en-US" sz="2000" dirty="0" smtClean="0"/>
          </a:p>
          <a:p>
            <a:pPr>
              <a:buClr>
                <a:srgbClr val="C00000"/>
              </a:buClr>
              <a:buSzPct val="80000"/>
            </a:pPr>
            <a:endParaRPr lang="en-US" sz="2000" dirty="0" smtClean="0"/>
          </a:p>
          <a:p>
            <a:pPr marL="404813" indent="-404813">
              <a:buClr>
                <a:srgbClr val="C00000"/>
              </a:buClr>
              <a:buSzPct val="80000"/>
              <a:buFont typeface="Arial" panose="020B0604020202020204" pitchFamily="34" charset="0"/>
              <a:buChar char="►"/>
            </a:pPr>
            <a:endParaRPr lang="en-US" sz="2000" dirty="0"/>
          </a:p>
          <a:p>
            <a:pPr marL="404813" indent="-404813">
              <a:buClr>
                <a:srgbClr val="C00000"/>
              </a:buClr>
              <a:buSzPct val="80000"/>
              <a:buFont typeface="Arial" panose="020B0604020202020204" pitchFamily="34" charset="0"/>
              <a:buChar char="►"/>
            </a:pPr>
            <a:r>
              <a:rPr lang="en-US" sz="2000" dirty="0"/>
              <a:t>The two dance sequences are repeated a fixed number of times. If you want to reuse these sequences in other dance </a:t>
            </a:r>
            <a:r>
              <a:rPr lang="en-US" sz="2000" dirty="0" smtClean="0"/>
              <a:t>routines where </a:t>
            </a:r>
            <a:r>
              <a:rPr lang="en-US" sz="2000" dirty="0"/>
              <a:t>they are repeated a different number of times, you can replace the fixed repetition with a variable.</a:t>
            </a:r>
            <a:endParaRPr lang="en-US" sz="2000" dirty="0" smtClean="0"/>
          </a:p>
        </p:txBody>
      </p:sp>
      <p:pic>
        <p:nvPicPr>
          <p:cNvPr id="2" name="Picture 1"/>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33000"/>
                    </a14:imgEffect>
                  </a14:imgLayer>
                </a14:imgProps>
              </a:ext>
              <a:ext uri="{28A0092B-C50C-407E-A947-70E740481C1C}">
                <a14:useLocalDpi xmlns:a14="http://schemas.microsoft.com/office/drawing/2010/main" val="0"/>
              </a:ext>
            </a:extLst>
          </a:blip>
          <a:srcRect l="36164" t="33266" r="37271" b="22438"/>
          <a:stretch/>
        </p:blipFill>
        <p:spPr>
          <a:xfrm>
            <a:off x="179513" y="2492897"/>
            <a:ext cx="3045524" cy="2855178"/>
          </a:xfrm>
          <a:prstGeom prst="rect">
            <a:avLst/>
          </a:prstGeom>
        </p:spPr>
      </p:pic>
      <p:pic>
        <p:nvPicPr>
          <p:cNvPr id="3" name="Picture 2"/>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33000"/>
                    </a14:imgEffect>
                  </a14:imgLayer>
                </a14:imgProps>
              </a:ext>
              <a:ext uri="{28A0092B-C50C-407E-A947-70E740481C1C}">
                <a14:useLocalDpi xmlns:a14="http://schemas.microsoft.com/office/drawing/2010/main" val="0"/>
              </a:ext>
            </a:extLst>
          </a:blip>
          <a:srcRect/>
          <a:stretch/>
        </p:blipFill>
        <p:spPr>
          <a:xfrm>
            <a:off x="3488673" y="2492896"/>
            <a:ext cx="2083511" cy="2855179"/>
          </a:xfrm>
          <a:prstGeom prst="rect">
            <a:avLst/>
          </a:prstGeom>
        </p:spPr>
      </p:pic>
      <p:pic>
        <p:nvPicPr>
          <p:cNvPr id="4" name="Picture 3"/>
          <p:cNvPicPr>
            <a:picLocks noChangeAspect="1"/>
          </p:cNvPicPr>
          <p:nvPr/>
        </p:nvPicPr>
        <p:blipFill rotWithShape="1">
          <a:blip r:embed="rId7" cstate="print">
            <a:extLst>
              <a:ext uri="{BEBA8EAE-BF5A-486C-A8C5-ECC9F3942E4B}">
                <a14:imgProps xmlns:a14="http://schemas.microsoft.com/office/drawing/2010/main">
                  <a14:imgLayer r:embed="rId8">
                    <a14:imgEffect>
                      <a14:sharpenSoften amount="33000"/>
                    </a14:imgEffect>
                  </a14:imgLayer>
                </a14:imgProps>
              </a:ext>
              <a:ext uri="{28A0092B-C50C-407E-A947-70E740481C1C}">
                <a14:useLocalDpi xmlns:a14="http://schemas.microsoft.com/office/drawing/2010/main" val="0"/>
              </a:ext>
            </a:extLst>
          </a:blip>
          <a:srcRect/>
          <a:stretch/>
        </p:blipFill>
        <p:spPr>
          <a:xfrm>
            <a:off x="5774947" y="2492897"/>
            <a:ext cx="3045525" cy="2855179"/>
          </a:xfrm>
          <a:prstGeom prst="rect">
            <a:avLst/>
          </a:prstGeom>
        </p:spPr>
      </p:pic>
    </p:spTree>
    <p:extLst>
      <p:ext uri="{BB962C8B-B14F-4D97-AF65-F5344CB8AC3E}">
        <p14:creationId xmlns:p14="http://schemas.microsoft.com/office/powerpoint/2010/main" val="4225143348"/>
      </p:ext>
    </p:extLst>
  </p:cSld>
  <p:clrMapOvr>
    <a:masterClrMapping/>
  </p:clrMapOvr>
  <p:transition advClick="0"/>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4000" dirty="0" smtClean="0"/>
              <a:t>4.3 – Selection – Using Variables</a:t>
            </a:r>
            <a:endParaRPr lang="en-GB" sz="4000" b="1" dirty="0" smtClean="0"/>
          </a:p>
        </p:txBody>
      </p:sp>
      <p:sp>
        <p:nvSpPr>
          <p:cNvPr id="7" name="TextBox 6"/>
          <p:cNvSpPr txBox="1"/>
          <p:nvPr/>
        </p:nvSpPr>
        <p:spPr>
          <a:xfrm>
            <a:off x="179512" y="1124744"/>
            <a:ext cx="5112568" cy="5632311"/>
          </a:xfrm>
          <a:prstGeom prst="rect">
            <a:avLst/>
          </a:prstGeom>
          <a:noFill/>
        </p:spPr>
        <p:txBody>
          <a:bodyPr wrap="square" lIns="45720" rIns="45720" rtlCol="0">
            <a:spAutoFit/>
          </a:bodyPr>
          <a:lstStyle/>
          <a:p>
            <a:pPr>
              <a:buClr>
                <a:srgbClr val="C00000"/>
              </a:buClr>
              <a:buSzPct val="80000"/>
            </a:pPr>
            <a:r>
              <a:rPr lang="en-US" sz="2000" b="1" dirty="0" smtClean="0">
                <a:solidFill>
                  <a:srgbClr val="C00000"/>
                </a:solidFill>
              </a:rPr>
              <a:t>Using Variables</a:t>
            </a:r>
            <a:endParaRPr lang="en-US" sz="2000" b="1" dirty="0">
              <a:solidFill>
                <a:srgbClr val="C00000"/>
              </a:solidFill>
            </a:endParaRPr>
          </a:p>
          <a:p>
            <a:pPr marL="404813" indent="-404813">
              <a:buClr>
                <a:srgbClr val="C00000"/>
              </a:buClr>
              <a:buSzPct val="80000"/>
              <a:buFont typeface="Arial" panose="020B0604020202020204" pitchFamily="34" charset="0"/>
              <a:buChar char="►"/>
            </a:pPr>
            <a:r>
              <a:rPr lang="en-US" sz="2000" dirty="0"/>
              <a:t>You can ask </a:t>
            </a:r>
            <a:r>
              <a:rPr lang="en-US" sz="2000" dirty="0" smtClean="0"/>
              <a:t>the user </a:t>
            </a:r>
            <a:r>
              <a:rPr lang="en-US" sz="2000" dirty="0"/>
              <a:t>to input how many times they want to repeat ‘breakdance’ and how many times they want to repeat ‘</a:t>
            </a:r>
            <a:r>
              <a:rPr lang="en-US" sz="2000" dirty="0" err="1"/>
              <a:t>dancebreak</a:t>
            </a:r>
            <a:r>
              <a:rPr lang="en-US" sz="2000" dirty="0"/>
              <a:t>’ </a:t>
            </a:r>
            <a:r>
              <a:rPr lang="en-US" sz="2000" dirty="0" smtClean="0"/>
              <a:t>and their </a:t>
            </a:r>
            <a:r>
              <a:rPr lang="en-US" sz="2000" dirty="0"/>
              <a:t>answers will determine how many times the sequences are executed</a:t>
            </a:r>
            <a:r>
              <a:rPr lang="en-US" sz="2000" dirty="0" smtClean="0"/>
              <a:t>.</a:t>
            </a:r>
          </a:p>
          <a:p>
            <a:pPr marL="404813" indent="-404813">
              <a:buClr>
                <a:srgbClr val="C00000"/>
              </a:buClr>
              <a:buSzPct val="80000"/>
              <a:buFont typeface="Arial" panose="020B0604020202020204" pitchFamily="34" charset="0"/>
              <a:buChar char="►"/>
            </a:pPr>
            <a:endParaRPr lang="en-US" sz="2000" dirty="0"/>
          </a:p>
          <a:p>
            <a:pPr marL="404813" indent="-404813">
              <a:buClr>
                <a:srgbClr val="C00000"/>
              </a:buClr>
              <a:buSzPct val="80000"/>
              <a:buFont typeface="Arial" panose="020B0604020202020204" pitchFamily="34" charset="0"/>
              <a:buChar char="►"/>
            </a:pPr>
            <a:endParaRPr lang="en-US" sz="2000" dirty="0" smtClean="0"/>
          </a:p>
          <a:p>
            <a:pPr>
              <a:buClr>
                <a:srgbClr val="C00000"/>
              </a:buClr>
              <a:buSzPct val="80000"/>
            </a:pPr>
            <a:endParaRPr lang="en-US" sz="2000" dirty="0" smtClean="0"/>
          </a:p>
          <a:p>
            <a:pPr marL="404813" indent="-404813">
              <a:buClr>
                <a:srgbClr val="C00000"/>
              </a:buClr>
              <a:buSzPct val="80000"/>
              <a:buFont typeface="Arial" panose="020B0604020202020204" pitchFamily="34" charset="0"/>
              <a:buChar char="▲"/>
            </a:pPr>
            <a:r>
              <a:rPr lang="en-US" sz="2000" dirty="0" smtClean="0">
                <a:solidFill>
                  <a:schemeClr val="accent1"/>
                </a:solidFill>
              </a:rPr>
              <a:t>In scratch 2.0, the input blocks are called ‘ask’ blocks.</a:t>
            </a:r>
            <a:endParaRPr lang="en-US" sz="2000" dirty="0"/>
          </a:p>
          <a:p>
            <a:pPr marL="404813" indent="-404813">
              <a:buClr>
                <a:srgbClr val="C00000"/>
              </a:buClr>
              <a:buSzPct val="80000"/>
              <a:buFont typeface="Arial" panose="020B0604020202020204" pitchFamily="34" charset="0"/>
              <a:buChar char="►"/>
            </a:pPr>
            <a:r>
              <a:rPr lang="en-US" sz="2000" dirty="0"/>
              <a:t>The </a:t>
            </a:r>
            <a:r>
              <a:rPr lang="en-US" sz="2000" dirty="0" smtClean="0"/>
              <a:t>example right uses </a:t>
            </a:r>
            <a:r>
              <a:rPr lang="en-US" sz="2000" dirty="0"/>
              <a:t>two variables, ‘BD’ and ‘DB’, to store the input from the user. They identify the number of times </a:t>
            </a:r>
            <a:r>
              <a:rPr lang="en-US" sz="2000" dirty="0" smtClean="0"/>
              <a:t>the user </a:t>
            </a:r>
            <a:r>
              <a:rPr lang="en-US" sz="2000" dirty="0"/>
              <a:t>wants the procedures ‘breakdance’ and ‘</a:t>
            </a:r>
            <a:r>
              <a:rPr lang="en-US" sz="2000" dirty="0" err="1"/>
              <a:t>dancebreak</a:t>
            </a:r>
            <a:r>
              <a:rPr lang="en-US" sz="2000" dirty="0"/>
              <a:t>’ to execute, respectively.</a:t>
            </a:r>
            <a:endParaRPr lang="en-US" sz="2000" dirty="0" smtClean="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51520" y="3356992"/>
            <a:ext cx="4752529" cy="720080"/>
          </a:xfrm>
          <a:prstGeom prst="rect">
            <a:avLst/>
          </a:prstGeom>
        </p:spPr>
      </p:pic>
      <p:pic>
        <p:nvPicPr>
          <p:cNvPr id="6" name="Picture 5"/>
          <p:cNvPicPr>
            <a:picLocks noChangeAspect="1"/>
          </p:cNvPicPr>
          <p:nvPr/>
        </p:nvPicPr>
        <p:blipFill rotWithShape="1">
          <a:blip r:embed="rId4" cstate="print">
            <a:extLst>
              <a:ext uri="{BEBA8EAE-BF5A-486C-A8C5-ECC9F3942E4B}">
                <a14:imgProps xmlns:a14="http://schemas.microsoft.com/office/drawing/2010/main">
                  <a14:imgLayer r:embed="rId5">
                    <a14:imgEffect>
                      <a14:sharpenSoften amount="33000"/>
                    </a14:imgEffect>
                  </a14:imgLayer>
                </a14:imgProps>
              </a:ext>
              <a:ext uri="{28A0092B-C50C-407E-A947-70E740481C1C}">
                <a14:useLocalDpi xmlns:a14="http://schemas.microsoft.com/office/drawing/2010/main" val="0"/>
              </a:ext>
            </a:extLst>
          </a:blip>
          <a:srcRect l="31353" t="18500" r="32674" b="5703"/>
          <a:stretch/>
        </p:blipFill>
        <p:spPr>
          <a:xfrm>
            <a:off x="5364088" y="1124744"/>
            <a:ext cx="3528393" cy="4248472"/>
          </a:xfrm>
          <a:prstGeom prst="rect">
            <a:avLst/>
          </a:prstGeom>
        </p:spPr>
      </p:pic>
    </p:spTree>
    <p:extLst>
      <p:ext uri="{BB962C8B-B14F-4D97-AF65-F5344CB8AC3E}">
        <p14:creationId xmlns:p14="http://schemas.microsoft.com/office/powerpoint/2010/main" val="1186227163"/>
      </p:ext>
    </p:extLst>
  </p:cSld>
  <p:clrMapOvr>
    <a:masterClrMapping/>
  </p:clrMapOvr>
  <p:transition advClick="0"/>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4000" dirty="0" smtClean="0"/>
              <a:t>4.3 – Selection – Using Variables</a:t>
            </a:r>
            <a:endParaRPr lang="en-GB" sz="4000" b="1" dirty="0" smtClean="0"/>
          </a:p>
        </p:txBody>
      </p:sp>
      <p:sp>
        <p:nvSpPr>
          <p:cNvPr id="9" name="Rectangle 8"/>
          <p:cNvSpPr/>
          <p:nvPr/>
        </p:nvSpPr>
        <p:spPr>
          <a:xfrm>
            <a:off x="179512" y="1159311"/>
            <a:ext cx="8708512" cy="5510049"/>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3450" b="1" dirty="0" smtClean="0">
                <a:solidFill>
                  <a:srgbClr val="002060"/>
                </a:solidFill>
                <a:latin typeface="Arial" panose="020B0604020202020204" pitchFamily="34" charset="0"/>
                <a:cs typeface="Arial" panose="020B0604020202020204" pitchFamily="34" charset="0"/>
              </a:rPr>
              <a:t>Compute-IT</a:t>
            </a:r>
            <a:endParaRPr lang="en-US" sz="3450" b="1" dirty="0">
              <a:solidFill>
                <a:srgbClr val="002060"/>
              </a:solidFill>
              <a:latin typeface="Arial" panose="020B0604020202020204" pitchFamily="34" charset="0"/>
              <a:cs typeface="Arial" panose="020B0604020202020204" pitchFamily="34" charset="0"/>
            </a:endParaRPr>
          </a:p>
          <a:p>
            <a:pPr marL="1038225" indent="-1038225">
              <a:buClr>
                <a:srgbClr val="C00000"/>
              </a:buClr>
              <a:tabLst>
                <a:tab pos="2420938" algn="l"/>
              </a:tabLst>
            </a:pPr>
            <a:r>
              <a:rPr lang="en-US" sz="3450" b="1" dirty="0" smtClean="0">
                <a:solidFill>
                  <a:srgbClr val="000000"/>
                </a:solidFill>
                <a:latin typeface="Arial" panose="020B0604020202020204" pitchFamily="34" charset="0"/>
                <a:cs typeface="Arial" panose="020B0604020202020204" pitchFamily="34" charset="0"/>
              </a:rPr>
              <a:t>4.3.1	</a:t>
            </a:r>
            <a:r>
              <a:rPr lang="en-US" sz="3450" dirty="0" smtClean="0">
                <a:solidFill>
                  <a:srgbClr val="000000"/>
                </a:solidFill>
                <a:latin typeface="Arial" panose="020B0604020202020204" pitchFamily="34" charset="0"/>
                <a:cs typeface="Arial" panose="020B0604020202020204" pitchFamily="34" charset="0"/>
              </a:rPr>
              <a:t>Create </a:t>
            </a:r>
            <a:r>
              <a:rPr lang="en-US" sz="3450" dirty="0">
                <a:solidFill>
                  <a:srgbClr val="000000"/>
                </a:solidFill>
                <a:latin typeface="Arial" panose="020B0604020202020204" pitchFamily="34" charset="0"/>
                <a:cs typeface="Arial" panose="020B0604020202020204" pitchFamily="34" charset="0"/>
              </a:rPr>
              <a:t>two dance sequences as procedures. Then use a ‘forever’ block to create a program that plays the </a:t>
            </a:r>
            <a:r>
              <a:rPr lang="en-US" sz="3450" dirty="0" smtClean="0">
                <a:solidFill>
                  <a:srgbClr val="000000"/>
                </a:solidFill>
                <a:latin typeface="Arial" panose="020B0604020202020204" pitchFamily="34" charset="0"/>
                <a:cs typeface="Arial" panose="020B0604020202020204" pitchFamily="34" charset="0"/>
              </a:rPr>
              <a:t>first sequence </a:t>
            </a:r>
            <a:r>
              <a:rPr lang="en-US" sz="3450" dirty="0">
                <a:solidFill>
                  <a:srgbClr val="000000"/>
                </a:solidFill>
                <a:latin typeface="Arial" panose="020B0604020202020204" pitchFamily="34" charset="0"/>
                <a:cs typeface="Arial" panose="020B0604020202020204" pitchFamily="34" charset="0"/>
              </a:rPr>
              <a:t>until a certain key is clicked to begin the second sequence. </a:t>
            </a:r>
            <a:endParaRPr lang="en-US" sz="3450" dirty="0" smtClean="0">
              <a:solidFill>
                <a:srgbClr val="000000"/>
              </a:solidFill>
              <a:latin typeface="Arial" panose="020B0604020202020204" pitchFamily="34" charset="0"/>
              <a:cs typeface="Arial" panose="020B0604020202020204" pitchFamily="34" charset="0"/>
            </a:endParaRPr>
          </a:p>
          <a:p>
            <a:pPr marL="1038225" indent="-1038225">
              <a:buClr>
                <a:srgbClr val="C00000"/>
              </a:buClr>
              <a:tabLst>
                <a:tab pos="2420938" algn="l"/>
              </a:tabLst>
            </a:pPr>
            <a:r>
              <a:rPr lang="en-US" sz="3450" dirty="0">
                <a:solidFill>
                  <a:srgbClr val="000000"/>
                </a:solidFill>
                <a:latin typeface="Arial" panose="020B0604020202020204" pitchFamily="34" charset="0"/>
                <a:cs typeface="Arial" panose="020B0604020202020204" pitchFamily="34" charset="0"/>
              </a:rPr>
              <a:t>	</a:t>
            </a:r>
            <a:r>
              <a:rPr lang="en-US" sz="3450" dirty="0" smtClean="0">
                <a:solidFill>
                  <a:srgbClr val="000000"/>
                </a:solidFill>
                <a:latin typeface="Arial" panose="020B0604020202020204" pitchFamily="34" charset="0"/>
                <a:cs typeface="Arial" panose="020B0604020202020204" pitchFamily="34" charset="0"/>
              </a:rPr>
              <a:t>You </a:t>
            </a:r>
            <a:r>
              <a:rPr lang="en-US" sz="3450" dirty="0">
                <a:solidFill>
                  <a:srgbClr val="000000"/>
                </a:solidFill>
                <a:latin typeface="Arial" panose="020B0604020202020204" pitchFamily="34" charset="0"/>
                <a:cs typeface="Arial" panose="020B0604020202020204" pitchFamily="34" charset="0"/>
              </a:rPr>
              <a:t>have now created an algorithm for </a:t>
            </a:r>
            <a:r>
              <a:rPr lang="en-US" sz="3450" dirty="0" smtClean="0">
                <a:solidFill>
                  <a:srgbClr val="000000"/>
                </a:solidFill>
                <a:latin typeface="Arial" panose="020B0604020202020204" pitchFamily="34" charset="0"/>
                <a:cs typeface="Arial" panose="020B0604020202020204" pitchFamily="34" charset="0"/>
              </a:rPr>
              <a:t>a simple </a:t>
            </a:r>
            <a:r>
              <a:rPr lang="en-US" sz="3450" dirty="0">
                <a:solidFill>
                  <a:srgbClr val="000000"/>
                </a:solidFill>
                <a:latin typeface="Arial" panose="020B0604020202020204" pitchFamily="34" charset="0"/>
                <a:cs typeface="Arial" panose="020B0604020202020204" pitchFamily="34" charset="0"/>
              </a:rPr>
              <a:t>dance routine and have added both iteration and selection to it.</a:t>
            </a:r>
            <a:endParaRPr lang="en-GB" sz="345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949270">
            <a:off x="8574342" y="1071007"/>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4465994"/>
      </p:ext>
    </p:extLst>
  </p:cSld>
  <p:clrMapOvr>
    <a:masterClrMapping/>
  </p:clrMapOvr>
  <p:transition advClick="0"/>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4000" dirty="0" smtClean="0"/>
              <a:t>4.3 – Selection – Using Variables</a:t>
            </a:r>
            <a:endParaRPr lang="en-GB" sz="4000" b="1" dirty="0" smtClean="0"/>
          </a:p>
        </p:txBody>
      </p:sp>
      <p:sp>
        <p:nvSpPr>
          <p:cNvPr id="5" name="Rectangle 4"/>
          <p:cNvSpPr/>
          <p:nvPr/>
        </p:nvSpPr>
        <p:spPr>
          <a:xfrm>
            <a:off x="179512" y="1129382"/>
            <a:ext cx="8708512" cy="5539978"/>
          </a:xfrm>
          <a:prstGeom prst="rect">
            <a:avLst/>
          </a:pr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1900" b="1" dirty="0" smtClean="0">
                <a:solidFill>
                  <a:srgbClr val="C00000"/>
                </a:solidFill>
                <a:latin typeface="Arial" panose="020B0604020202020204" pitchFamily="34" charset="0"/>
                <a:cs typeface="Arial" panose="020B0604020202020204" pitchFamily="34" charset="0"/>
              </a:rPr>
              <a:t>Challenge</a:t>
            </a:r>
            <a:endParaRPr lang="en-US" sz="190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1900" dirty="0">
                <a:solidFill>
                  <a:srgbClr val="000000"/>
                </a:solidFill>
                <a:latin typeface="Arial" panose="020B0604020202020204" pitchFamily="34" charset="0"/>
                <a:cs typeface="Arial" panose="020B0604020202020204" pitchFamily="34" charset="0"/>
              </a:rPr>
              <a:t>Do you remember the challenge set at the beginning of the unit: to program an animation that recreates a dance </a:t>
            </a:r>
            <a:r>
              <a:rPr lang="en-US" sz="1900" dirty="0" smtClean="0">
                <a:solidFill>
                  <a:srgbClr val="000000"/>
                </a:solidFill>
                <a:latin typeface="Arial" panose="020B0604020202020204" pitchFamily="34" charset="0"/>
                <a:cs typeface="Arial" panose="020B0604020202020204" pitchFamily="34" charset="0"/>
              </a:rPr>
              <a:t>routine from </a:t>
            </a:r>
            <a:r>
              <a:rPr lang="en-US" sz="1900" dirty="0">
                <a:solidFill>
                  <a:srgbClr val="000000"/>
                </a:solidFill>
                <a:latin typeface="Arial" panose="020B0604020202020204" pitchFamily="34" charset="0"/>
                <a:cs typeface="Arial" panose="020B0604020202020204" pitchFamily="34" charset="0"/>
              </a:rPr>
              <a:t>a music video using programming techniques such as sequences, iteration, procedures, selection and variables</a:t>
            </a:r>
            <a:r>
              <a:rPr lang="en-US" sz="1900" dirty="0" smtClean="0">
                <a:solidFill>
                  <a:srgbClr val="000000"/>
                </a:solidFill>
                <a:latin typeface="Arial" panose="020B0604020202020204" pitchFamily="34" charset="0"/>
                <a:cs typeface="Arial" panose="020B0604020202020204" pitchFamily="34" charset="0"/>
              </a:rPr>
              <a:t>?</a:t>
            </a:r>
          </a:p>
          <a:p>
            <a:pPr marL="285750" indent="-285750">
              <a:buClr>
                <a:srgbClr val="C00000"/>
              </a:buClr>
              <a:buFont typeface="Wingdings" panose="05000000000000000000" pitchFamily="2" charset="2"/>
              <a:buChar char="§"/>
              <a:tabLst>
                <a:tab pos="2420938" algn="l"/>
              </a:tabLst>
            </a:pPr>
            <a:endParaRPr lang="en-US" sz="1900"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200" dirty="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00"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00" dirty="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00"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00" dirty="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00"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00"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00" b="1" u="sng" dirty="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00" b="1" u="sng"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1900" b="1" u="sng" dirty="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u="sng" dirty="0" smtClean="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1900" b="1" u="sng" dirty="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GB" sz="1900" b="1" u="sng" dirty="0">
              <a:solidFill>
                <a:srgbClr val="FF0000"/>
              </a:solidFill>
              <a:latin typeface="Arial" panose="020B0604020202020204" pitchFamily="34" charset="0"/>
              <a:cs typeface="Arial" panose="020B0604020202020204" pitchFamily="34" charset="0"/>
            </a:endParaRPr>
          </a:p>
        </p:txBody>
      </p:sp>
      <p:sp>
        <p:nvSpPr>
          <p:cNvPr id="6" name="Oval 5"/>
          <p:cNvSpPr/>
          <p:nvPr/>
        </p:nvSpPr>
        <p:spPr>
          <a:xfrm rot="1497372">
            <a:off x="8598580" y="986587"/>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9" name="Rectangle 8"/>
          <p:cNvSpPr/>
          <p:nvPr/>
        </p:nvSpPr>
        <p:spPr>
          <a:xfrm>
            <a:off x="281404" y="2703978"/>
            <a:ext cx="8509185" cy="3893374"/>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900" b="1" dirty="0" smtClean="0">
                <a:solidFill>
                  <a:srgbClr val="002060"/>
                </a:solidFill>
                <a:latin typeface="Arial" panose="020B0604020202020204" pitchFamily="34" charset="0"/>
                <a:cs typeface="Arial" panose="020B0604020202020204" pitchFamily="34" charset="0"/>
              </a:rPr>
              <a:t>Compute-IT</a:t>
            </a:r>
            <a:endParaRPr lang="en-US" sz="1900" b="1" dirty="0">
              <a:solidFill>
                <a:srgbClr val="002060"/>
              </a:solidFill>
              <a:latin typeface="Arial" panose="020B0604020202020204" pitchFamily="34" charset="0"/>
              <a:cs typeface="Arial" panose="020B0604020202020204" pitchFamily="34" charset="0"/>
            </a:endParaRPr>
          </a:p>
          <a:p>
            <a:pPr marL="738188" indent="-738188">
              <a:buClr>
                <a:srgbClr val="C00000"/>
              </a:buClr>
              <a:tabLst>
                <a:tab pos="2420938" algn="l"/>
              </a:tabLst>
            </a:pPr>
            <a:r>
              <a:rPr lang="en-US" sz="1900" b="1" dirty="0" smtClean="0">
                <a:solidFill>
                  <a:srgbClr val="000000"/>
                </a:solidFill>
                <a:latin typeface="Arial" panose="020B0604020202020204" pitchFamily="34" charset="0"/>
                <a:cs typeface="Arial" panose="020B0604020202020204" pitchFamily="34" charset="0"/>
              </a:rPr>
              <a:t>4.3.1	</a:t>
            </a:r>
            <a:r>
              <a:rPr lang="en-US" sz="1900" dirty="0">
                <a:solidFill>
                  <a:srgbClr val="000000"/>
                </a:solidFill>
                <a:latin typeface="Arial" panose="020B0604020202020204" pitchFamily="34" charset="0"/>
                <a:cs typeface="Arial" panose="020B0604020202020204" pitchFamily="34" charset="0"/>
              </a:rPr>
              <a:t>You are now equipped with the computational thinking skills and basic programming constructs to complete </a:t>
            </a:r>
            <a:r>
              <a:rPr lang="en-US" sz="1900" dirty="0" smtClean="0">
                <a:solidFill>
                  <a:srgbClr val="000000"/>
                </a:solidFill>
                <a:latin typeface="Arial" panose="020B0604020202020204" pitchFamily="34" charset="0"/>
                <a:cs typeface="Arial" panose="020B0604020202020204" pitchFamily="34" charset="0"/>
              </a:rPr>
              <a:t>the challenge </a:t>
            </a:r>
            <a:r>
              <a:rPr lang="en-US" sz="1900" dirty="0">
                <a:solidFill>
                  <a:srgbClr val="000000"/>
                </a:solidFill>
                <a:latin typeface="Arial" panose="020B0604020202020204" pitchFamily="34" charset="0"/>
                <a:cs typeface="Arial" panose="020B0604020202020204" pitchFamily="34" charset="0"/>
              </a:rPr>
              <a:t>using a graphical programming language and the images you have chosen or </a:t>
            </a:r>
            <a:r>
              <a:rPr lang="en-US" sz="1900" dirty="0" smtClean="0">
                <a:solidFill>
                  <a:srgbClr val="000000"/>
                </a:solidFill>
                <a:latin typeface="Arial" panose="020B0604020202020204" pitchFamily="34" charset="0"/>
                <a:cs typeface="Arial" panose="020B0604020202020204" pitchFamily="34" charset="0"/>
              </a:rPr>
              <a:t>taken.</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Remember </a:t>
            </a:r>
            <a:r>
              <a:rPr lang="en-US" sz="1900" dirty="0">
                <a:solidFill>
                  <a:srgbClr val="000000"/>
                </a:solidFill>
                <a:latin typeface="Arial" panose="020B0604020202020204" pitchFamily="34" charset="0"/>
                <a:cs typeface="Arial" panose="020B0604020202020204" pitchFamily="34" charset="0"/>
              </a:rPr>
              <a:t>to use what you learnt in </a:t>
            </a:r>
            <a:r>
              <a:rPr lang="en-US" sz="1900" dirty="0">
                <a:solidFill>
                  <a:srgbClr val="000000"/>
                </a:solidFill>
                <a:latin typeface="Arial" panose="020B0604020202020204" pitchFamily="34" charset="0"/>
                <a:cs typeface="Arial" panose="020B0604020202020204" pitchFamily="34" charset="0"/>
                <a:hlinkClick r:id="rId3" action="ppaction://hlinksldjump"/>
              </a:rPr>
              <a:t>Unit 3</a:t>
            </a:r>
            <a:r>
              <a:rPr lang="en-US" sz="1900" dirty="0">
                <a:solidFill>
                  <a:srgbClr val="000000"/>
                </a:solidFill>
                <a:latin typeface="Arial" panose="020B0604020202020204" pitchFamily="34" charset="0"/>
                <a:cs typeface="Arial" panose="020B0604020202020204" pitchFamily="34" charset="0"/>
              </a:rPr>
              <a:t> about motion/movement instructions so that your sprites can </a:t>
            </a:r>
            <a:r>
              <a:rPr lang="en-US" sz="1900" dirty="0" smtClean="0">
                <a:solidFill>
                  <a:srgbClr val="000000"/>
                </a:solidFill>
                <a:latin typeface="Arial" panose="020B0604020202020204" pitchFamily="34" charset="0"/>
                <a:cs typeface="Arial" panose="020B0604020202020204" pitchFamily="34" charset="0"/>
              </a:rPr>
              <a:t>perform their </a:t>
            </a:r>
            <a:r>
              <a:rPr lang="en-US" sz="1900" dirty="0">
                <a:solidFill>
                  <a:srgbClr val="000000"/>
                </a:solidFill>
                <a:latin typeface="Arial" panose="020B0604020202020204" pitchFamily="34" charset="0"/>
                <a:cs typeface="Arial" panose="020B0604020202020204" pitchFamily="34" charset="0"/>
              </a:rPr>
              <a:t>procedures in different parts of the stage, as they would in a real performance to entertain the whole </a:t>
            </a:r>
            <a:r>
              <a:rPr lang="en-US" sz="1900" dirty="0" smtClean="0">
                <a:solidFill>
                  <a:srgbClr val="000000"/>
                </a:solidFill>
                <a:latin typeface="Arial" panose="020B0604020202020204" pitchFamily="34" charset="0"/>
                <a:cs typeface="Arial" panose="020B0604020202020204" pitchFamily="34" charset="0"/>
              </a:rPr>
              <a:t>audience.</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Create </a:t>
            </a:r>
            <a:r>
              <a:rPr lang="en-US" sz="1900" dirty="0">
                <a:solidFill>
                  <a:srgbClr val="000000"/>
                </a:solidFill>
                <a:latin typeface="Arial" panose="020B0604020202020204" pitchFamily="34" charset="0"/>
                <a:cs typeface="Arial" panose="020B0604020202020204" pitchFamily="34" charset="0"/>
              </a:rPr>
              <a:t>the individual dance sequences as procedures and use these procedures to create the animation. </a:t>
            </a:r>
            <a:r>
              <a:rPr lang="en-US" sz="1900" dirty="0" smtClean="0">
                <a:solidFill>
                  <a:srgbClr val="000000"/>
                </a:solidFill>
                <a:latin typeface="Arial" panose="020B0604020202020204" pitchFamily="34" charset="0"/>
                <a:cs typeface="Arial" panose="020B0604020202020204" pitchFamily="34" charset="0"/>
              </a:rPr>
              <a:t>Remember what </a:t>
            </a:r>
            <a:r>
              <a:rPr lang="en-US" sz="1900" dirty="0">
                <a:solidFill>
                  <a:srgbClr val="000000"/>
                </a:solidFill>
                <a:latin typeface="Arial" panose="020B0604020202020204" pitchFamily="34" charset="0"/>
                <a:cs typeface="Arial" panose="020B0604020202020204" pitchFamily="34" charset="0"/>
              </a:rPr>
              <a:t>you have learnt about pattern identification and abstraction; start with a small part of the dance routine </a:t>
            </a:r>
            <a:r>
              <a:rPr lang="en-US" sz="1900" dirty="0" smtClean="0">
                <a:solidFill>
                  <a:srgbClr val="000000"/>
                </a:solidFill>
                <a:latin typeface="Arial" panose="020B0604020202020204" pitchFamily="34" charset="0"/>
                <a:cs typeface="Arial" panose="020B0604020202020204" pitchFamily="34" charset="0"/>
              </a:rPr>
              <a:t>and build </a:t>
            </a:r>
            <a:r>
              <a:rPr lang="en-US" sz="1900" dirty="0">
                <a:solidFill>
                  <a:srgbClr val="000000"/>
                </a:solidFill>
                <a:latin typeface="Arial" panose="020B0604020202020204" pitchFamily="34" charset="0"/>
                <a:cs typeface="Arial" panose="020B0604020202020204" pitchFamily="34" charset="0"/>
              </a:rPr>
              <a:t>on it. If you are feeling confident, why not attempt to animate the more complicated parts of the </a:t>
            </a:r>
            <a:r>
              <a:rPr lang="en-US" sz="1900" dirty="0" smtClean="0">
                <a:solidFill>
                  <a:srgbClr val="000000"/>
                </a:solidFill>
                <a:latin typeface="Arial" panose="020B0604020202020204" pitchFamily="34" charset="0"/>
                <a:cs typeface="Arial" panose="020B0604020202020204" pitchFamily="34" charset="0"/>
              </a:rPr>
              <a:t>dance routine</a:t>
            </a:r>
            <a:r>
              <a:rPr lang="en-US" sz="1900" dirty="0">
                <a:solidFill>
                  <a:srgbClr val="000000"/>
                </a:solidFill>
                <a:latin typeface="Arial" panose="020B0604020202020204" pitchFamily="34" charset="0"/>
                <a:cs typeface="Arial" panose="020B0604020202020204" pitchFamily="34" charset="0"/>
              </a:rPr>
              <a:t>?</a:t>
            </a:r>
            <a:endParaRPr lang="en-GB" sz="190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949270">
            <a:off x="8405664" y="2583175"/>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4573345"/>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600" dirty="0" smtClean="0"/>
              <a:t>01 – Under the Hood – Raspberry Pi</a:t>
            </a:r>
            <a:endParaRPr lang="en-GB" sz="3600" b="1" dirty="0" smtClean="0"/>
          </a:p>
        </p:txBody>
      </p:sp>
      <p:sp>
        <p:nvSpPr>
          <p:cNvPr id="4" name="Rectangle 3"/>
          <p:cNvSpPr/>
          <p:nvPr/>
        </p:nvSpPr>
        <p:spPr>
          <a:xfrm>
            <a:off x="179512" y="1147172"/>
            <a:ext cx="8708512" cy="1323439"/>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000" b="1" dirty="0" smtClean="0">
                <a:solidFill>
                  <a:srgbClr val="002060"/>
                </a:solidFill>
                <a:latin typeface="Arial" panose="020B0604020202020204" pitchFamily="34" charset="0"/>
                <a:cs typeface="Arial" panose="020B0604020202020204" pitchFamily="34" charset="0"/>
              </a:rPr>
              <a:t>Compute-IT</a:t>
            </a:r>
            <a:endParaRPr lang="en-US" sz="200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000" b="1" dirty="0" smtClean="0">
                <a:solidFill>
                  <a:srgbClr val="000000"/>
                </a:solidFill>
                <a:latin typeface="Arial" panose="020B0604020202020204" pitchFamily="34" charset="0"/>
                <a:cs typeface="Arial" panose="020B0604020202020204" pitchFamily="34" charset="0"/>
              </a:rPr>
              <a:t>1.1.3 b)</a:t>
            </a:r>
            <a:r>
              <a:rPr lang="en-US" sz="2000" dirty="0" smtClean="0">
                <a:solidFill>
                  <a:srgbClr val="000000"/>
                </a:solidFill>
                <a:latin typeface="Arial" panose="020B0604020202020204" pitchFamily="34" charset="0"/>
                <a:cs typeface="Arial" panose="020B0604020202020204" pitchFamily="34" charset="0"/>
              </a:rPr>
              <a:t> Now </a:t>
            </a:r>
            <a:r>
              <a:rPr lang="en-US" sz="2000" dirty="0">
                <a:solidFill>
                  <a:srgbClr val="000000"/>
                </a:solidFill>
                <a:latin typeface="Arial" panose="020B0604020202020204" pitchFamily="34" charset="0"/>
                <a:cs typeface="Arial" panose="020B0604020202020204" pitchFamily="34" charset="0"/>
              </a:rPr>
              <a:t>look at a Raspberry Pi, the credit-card-sized computer that you can plug into a TV and a keyboard. Can </a:t>
            </a:r>
            <a:r>
              <a:rPr lang="en-US" sz="2000" dirty="0" smtClean="0">
                <a:solidFill>
                  <a:srgbClr val="000000"/>
                </a:solidFill>
                <a:latin typeface="Arial" panose="020B0604020202020204" pitchFamily="34" charset="0"/>
                <a:cs typeface="Arial" panose="020B0604020202020204" pitchFamily="34" charset="0"/>
              </a:rPr>
              <a:t>you locate </a:t>
            </a:r>
            <a:r>
              <a:rPr lang="en-US" sz="2000" dirty="0">
                <a:solidFill>
                  <a:srgbClr val="000000"/>
                </a:solidFill>
                <a:latin typeface="Arial" panose="020B0604020202020204" pitchFamily="34" charset="0"/>
                <a:cs typeface="Arial" panose="020B0604020202020204" pitchFamily="34" charset="0"/>
              </a:rPr>
              <a:t>the processor, the memory, the storage and the input and output?</a:t>
            </a:r>
            <a:endParaRPr lang="en-GB" sz="2000" b="1" u="sng" dirty="0">
              <a:solidFill>
                <a:srgbClr val="FF0000"/>
              </a:solidFill>
              <a:latin typeface="Arial" panose="020B0604020202020204" pitchFamily="34" charset="0"/>
              <a:cs typeface="Arial" panose="020B0604020202020204" pitchFamily="34" charset="0"/>
            </a:endParaRPr>
          </a:p>
        </p:txBody>
      </p:sp>
      <p:sp>
        <p:nvSpPr>
          <p:cNvPr id="5" name="Oval 4"/>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10" name="TextBox 9"/>
          <p:cNvSpPr txBox="1"/>
          <p:nvPr/>
        </p:nvSpPr>
        <p:spPr>
          <a:xfrm>
            <a:off x="6374428" y="2637055"/>
            <a:ext cx="2299800" cy="830997"/>
          </a:xfrm>
          <a:prstGeom prst="rect">
            <a:avLst/>
          </a:prstGeom>
          <a:noFill/>
        </p:spPr>
        <p:txBody>
          <a:bodyPr wrap="square" rtlCol="0">
            <a:spAutoFit/>
          </a:bodyPr>
          <a:lstStyle/>
          <a:p>
            <a:pPr indent="355600" algn="ctr">
              <a:buClr>
                <a:srgbClr val="C00000"/>
              </a:buClr>
              <a:buSzPct val="80000"/>
              <a:buFont typeface="Arial" panose="020B0604020202020204" pitchFamily="34" charset="0"/>
              <a:buChar char="◄"/>
            </a:pPr>
            <a:r>
              <a:rPr lang="en-GB" sz="2400" dirty="0" smtClean="0"/>
              <a:t>Raspberry Pi</a:t>
            </a:r>
            <a:endParaRPr lang="en-GB" sz="2400" dirty="0"/>
          </a:p>
        </p:txBody>
      </p:sp>
      <p:pic>
        <p:nvPicPr>
          <p:cNvPr id="10242" name="Picture 2" descr="Image result for raspberry pi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79512" y="2564904"/>
            <a:ext cx="6120680" cy="4104456"/>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raspberry pi 3"/>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4427" y="3452084"/>
            <a:ext cx="2509321" cy="1411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1161388"/>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600" dirty="0" smtClean="0"/>
              <a:t>01 – Under the Hood – Raspberry Pi</a:t>
            </a:r>
            <a:endParaRPr lang="en-GB" sz="3600" b="1" dirty="0" smtClean="0"/>
          </a:p>
        </p:txBody>
      </p:sp>
      <p:sp>
        <p:nvSpPr>
          <p:cNvPr id="4" name="Rectangle 3"/>
          <p:cNvSpPr/>
          <p:nvPr/>
        </p:nvSpPr>
        <p:spPr>
          <a:xfrm>
            <a:off x="179512" y="1147172"/>
            <a:ext cx="8708512" cy="1323439"/>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000" b="1" dirty="0" smtClean="0">
                <a:solidFill>
                  <a:srgbClr val="002060"/>
                </a:solidFill>
                <a:latin typeface="Arial" panose="020B0604020202020204" pitchFamily="34" charset="0"/>
                <a:cs typeface="Arial" panose="020B0604020202020204" pitchFamily="34" charset="0"/>
              </a:rPr>
              <a:t>Compute-IT</a:t>
            </a:r>
            <a:endParaRPr lang="en-US" sz="200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000" b="1" dirty="0" smtClean="0">
                <a:solidFill>
                  <a:srgbClr val="000000"/>
                </a:solidFill>
                <a:latin typeface="Arial" panose="020B0604020202020204" pitchFamily="34" charset="0"/>
                <a:cs typeface="Arial" panose="020B0604020202020204" pitchFamily="34" charset="0"/>
              </a:rPr>
              <a:t>1.1.3 b)</a:t>
            </a:r>
            <a:r>
              <a:rPr lang="en-US" sz="2000" dirty="0" smtClean="0">
                <a:solidFill>
                  <a:srgbClr val="000000"/>
                </a:solidFill>
                <a:latin typeface="Arial" panose="020B0604020202020204" pitchFamily="34" charset="0"/>
                <a:cs typeface="Arial" panose="020B0604020202020204" pitchFamily="34" charset="0"/>
              </a:rPr>
              <a:t> Now </a:t>
            </a:r>
            <a:r>
              <a:rPr lang="en-US" sz="2000" dirty="0">
                <a:solidFill>
                  <a:srgbClr val="000000"/>
                </a:solidFill>
                <a:latin typeface="Arial" panose="020B0604020202020204" pitchFamily="34" charset="0"/>
                <a:cs typeface="Arial" panose="020B0604020202020204" pitchFamily="34" charset="0"/>
              </a:rPr>
              <a:t>look at a Raspberry Pi, the credit-card-sized computer that you can plug into a TV and a keyboard. Can </a:t>
            </a:r>
            <a:r>
              <a:rPr lang="en-US" sz="2000" dirty="0" smtClean="0">
                <a:solidFill>
                  <a:srgbClr val="000000"/>
                </a:solidFill>
                <a:latin typeface="Arial" panose="020B0604020202020204" pitchFamily="34" charset="0"/>
                <a:cs typeface="Arial" panose="020B0604020202020204" pitchFamily="34" charset="0"/>
              </a:rPr>
              <a:t>you locate </a:t>
            </a:r>
            <a:r>
              <a:rPr lang="en-US" sz="2000" dirty="0">
                <a:solidFill>
                  <a:srgbClr val="000000"/>
                </a:solidFill>
                <a:latin typeface="Arial" panose="020B0604020202020204" pitchFamily="34" charset="0"/>
                <a:cs typeface="Arial" panose="020B0604020202020204" pitchFamily="34" charset="0"/>
              </a:rPr>
              <a:t>the processor, the memory, the storage and the input and output?</a:t>
            </a:r>
            <a:endParaRPr lang="en-GB" sz="2000" b="1" u="sng" dirty="0">
              <a:solidFill>
                <a:srgbClr val="FF0000"/>
              </a:solidFill>
              <a:latin typeface="Arial" panose="020B0604020202020204" pitchFamily="34" charset="0"/>
              <a:cs typeface="Arial" panose="020B0604020202020204" pitchFamily="34" charset="0"/>
            </a:endParaRPr>
          </a:p>
        </p:txBody>
      </p:sp>
      <p:sp>
        <p:nvSpPr>
          <p:cNvPr id="5" name="Oval 4"/>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10" name="TextBox 9"/>
          <p:cNvSpPr txBox="1"/>
          <p:nvPr/>
        </p:nvSpPr>
        <p:spPr>
          <a:xfrm>
            <a:off x="6374428" y="2598003"/>
            <a:ext cx="2441588" cy="830997"/>
          </a:xfrm>
          <a:prstGeom prst="rect">
            <a:avLst/>
          </a:prstGeom>
          <a:noFill/>
        </p:spPr>
        <p:txBody>
          <a:bodyPr wrap="square" rtlCol="0">
            <a:spAutoFit/>
          </a:bodyPr>
          <a:lstStyle/>
          <a:p>
            <a:pPr indent="355600" algn="ctr">
              <a:buClr>
                <a:srgbClr val="C00000"/>
              </a:buClr>
              <a:buSzPct val="80000"/>
              <a:buFont typeface="Arial" panose="020B0604020202020204" pitchFamily="34" charset="0"/>
              <a:buChar char="◄"/>
            </a:pPr>
            <a:r>
              <a:rPr lang="en-GB" sz="2400" dirty="0" smtClean="0"/>
              <a:t>Raspberry Pi Diagram</a:t>
            </a:r>
            <a:endParaRPr lang="en-GB" sz="2400" dirty="0"/>
          </a:p>
        </p:txBody>
      </p:sp>
      <p:pic>
        <p:nvPicPr>
          <p:cNvPr id="12290" name="Picture 2" descr="Image result for raspberry pi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2564904"/>
            <a:ext cx="6194916" cy="405690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raspberry pi 3"/>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8703" y="5210318"/>
            <a:ext cx="2509321" cy="1411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6517408"/>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300" dirty="0" smtClean="0"/>
              <a:t>01 – Under the Hood – Modern Computer</a:t>
            </a:r>
            <a:endParaRPr lang="en-GB" sz="3300" b="1" dirty="0" smtClean="0"/>
          </a:p>
        </p:txBody>
      </p:sp>
      <p:sp>
        <p:nvSpPr>
          <p:cNvPr id="34" name="Rectangle 33"/>
          <p:cNvSpPr/>
          <p:nvPr/>
        </p:nvSpPr>
        <p:spPr>
          <a:xfrm>
            <a:off x="179512" y="1124744"/>
            <a:ext cx="6048672" cy="5559984"/>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1870" dirty="0" smtClean="0"/>
              <a:t>It </a:t>
            </a:r>
            <a:r>
              <a:rPr lang="en-US" sz="1870" dirty="0"/>
              <a:t>is possible to </a:t>
            </a:r>
            <a:r>
              <a:rPr lang="en-US" sz="1870" dirty="0" err="1"/>
              <a:t>categorise</a:t>
            </a:r>
            <a:r>
              <a:rPr lang="en-US" sz="1870" dirty="0"/>
              <a:t> the parts of a computer as </a:t>
            </a:r>
            <a:r>
              <a:rPr lang="en-US" sz="1870" b="1" dirty="0">
                <a:solidFill>
                  <a:srgbClr val="00B050"/>
                </a:solidFill>
              </a:rPr>
              <a:t>input devices, memory, storage devices, processor </a:t>
            </a:r>
            <a:r>
              <a:rPr lang="en-US" sz="1870" dirty="0"/>
              <a:t>and </a:t>
            </a:r>
            <a:r>
              <a:rPr lang="en-US" sz="1870" b="1" dirty="0" smtClean="0">
                <a:solidFill>
                  <a:srgbClr val="00B050"/>
                </a:solidFill>
              </a:rPr>
              <a:t>output devices</a:t>
            </a:r>
            <a:r>
              <a:rPr lang="en-US" sz="1870" dirty="0" smtClean="0"/>
              <a:t>.</a:t>
            </a:r>
          </a:p>
          <a:p>
            <a:pPr marL="355600" indent="-355600">
              <a:buClr>
                <a:srgbClr val="0070C0"/>
              </a:buClr>
            </a:pPr>
            <a:r>
              <a:rPr lang="en-US" sz="1870" b="1" dirty="0">
                <a:solidFill>
                  <a:srgbClr val="00B050"/>
                </a:solidFill>
              </a:rPr>
              <a:t>Key Terms</a:t>
            </a:r>
          </a:p>
          <a:p>
            <a:pPr marL="355600" indent="-355600">
              <a:buClr>
                <a:srgbClr val="0070C0"/>
              </a:buClr>
              <a:buFont typeface="Wingdings 3" panose="05040102010807070707" pitchFamily="18" charset="2"/>
              <a:buChar char=""/>
            </a:pPr>
            <a:r>
              <a:rPr lang="en-US" sz="1870" b="1" dirty="0">
                <a:solidFill>
                  <a:srgbClr val="00B050"/>
                </a:solidFill>
              </a:rPr>
              <a:t>Input device</a:t>
            </a:r>
            <a:r>
              <a:rPr lang="en-US" sz="1870" dirty="0">
                <a:solidFill>
                  <a:srgbClr val="FF0000"/>
                </a:solidFill>
              </a:rPr>
              <a:t>: </a:t>
            </a:r>
            <a:r>
              <a:rPr lang="en-US" sz="1870" dirty="0"/>
              <a:t>An input device enables the user to ‘input’ data into a computer.</a:t>
            </a:r>
          </a:p>
          <a:p>
            <a:pPr marL="355600" indent="-355600">
              <a:buClr>
                <a:srgbClr val="0070C0"/>
              </a:buClr>
              <a:buFont typeface="Wingdings 3" panose="05040102010807070707" pitchFamily="18" charset="2"/>
              <a:buChar char=""/>
            </a:pPr>
            <a:r>
              <a:rPr lang="en-US" sz="1870" b="1" dirty="0">
                <a:solidFill>
                  <a:srgbClr val="00B050"/>
                </a:solidFill>
              </a:rPr>
              <a:t>Memory</a:t>
            </a:r>
            <a:r>
              <a:rPr lang="en-US" sz="1870" dirty="0">
                <a:solidFill>
                  <a:srgbClr val="FF0000"/>
                </a:solidFill>
              </a:rPr>
              <a:t>: </a:t>
            </a:r>
            <a:r>
              <a:rPr lang="en-US" sz="1870" dirty="0"/>
              <a:t>This is where a computer keeps the data that has been input, as well as software applications and the results </a:t>
            </a:r>
            <a:r>
              <a:rPr lang="en-US" sz="1870" dirty="0" smtClean="0"/>
              <a:t>of any </a:t>
            </a:r>
            <a:r>
              <a:rPr lang="en-US" sz="1870" dirty="0"/>
              <a:t>processing it has carried out, for the short term. This memory is lost when the computer is off.</a:t>
            </a:r>
          </a:p>
          <a:p>
            <a:pPr marL="355600" indent="-355600">
              <a:buClr>
                <a:srgbClr val="0070C0"/>
              </a:buClr>
              <a:buFont typeface="Wingdings 3" panose="05040102010807070707" pitchFamily="18" charset="2"/>
              <a:buChar char=""/>
            </a:pPr>
            <a:r>
              <a:rPr lang="en-US" sz="1870" b="1" dirty="0">
                <a:solidFill>
                  <a:srgbClr val="00B050"/>
                </a:solidFill>
              </a:rPr>
              <a:t>Storage device</a:t>
            </a:r>
            <a:r>
              <a:rPr lang="en-US" sz="1870" dirty="0">
                <a:solidFill>
                  <a:srgbClr val="FF0000"/>
                </a:solidFill>
              </a:rPr>
              <a:t>: </a:t>
            </a:r>
            <a:r>
              <a:rPr lang="en-US" sz="1870" dirty="0"/>
              <a:t>This is where a computer stores files that have been created, as well as software that has been </a:t>
            </a:r>
            <a:r>
              <a:rPr lang="en-US" sz="1870" dirty="0" smtClean="0"/>
              <a:t>installed, for </a:t>
            </a:r>
            <a:r>
              <a:rPr lang="en-US" sz="1870" dirty="0"/>
              <a:t>the longer term.</a:t>
            </a:r>
          </a:p>
          <a:p>
            <a:pPr marL="355600" indent="-355600">
              <a:buClr>
                <a:srgbClr val="0070C0"/>
              </a:buClr>
              <a:buFont typeface="Wingdings 3" panose="05040102010807070707" pitchFamily="18" charset="2"/>
              <a:buChar char=""/>
            </a:pPr>
            <a:r>
              <a:rPr lang="en-US" sz="1870" b="1" dirty="0">
                <a:solidFill>
                  <a:srgbClr val="00B050"/>
                </a:solidFill>
              </a:rPr>
              <a:t>Processor</a:t>
            </a:r>
            <a:r>
              <a:rPr lang="en-US" sz="1870" dirty="0">
                <a:solidFill>
                  <a:srgbClr val="FF0000"/>
                </a:solidFill>
              </a:rPr>
              <a:t>: </a:t>
            </a:r>
            <a:r>
              <a:rPr lang="en-US" sz="1870" dirty="0"/>
              <a:t>The part of a computer that processes data according to the instructions it has been given. It provides the </a:t>
            </a:r>
            <a:r>
              <a:rPr lang="en-US" sz="1870" dirty="0" smtClean="0"/>
              <a:t>user with </a:t>
            </a:r>
            <a:r>
              <a:rPr lang="en-US" sz="1870" dirty="0"/>
              <a:t>information.</a:t>
            </a:r>
          </a:p>
          <a:p>
            <a:pPr marL="355600" indent="-355600">
              <a:buClr>
                <a:srgbClr val="0070C0"/>
              </a:buClr>
              <a:buFont typeface="Wingdings 3" panose="05040102010807070707" pitchFamily="18" charset="2"/>
              <a:buChar char=""/>
            </a:pPr>
            <a:r>
              <a:rPr lang="en-US" sz="1870" b="1" dirty="0">
                <a:solidFill>
                  <a:srgbClr val="00B050"/>
                </a:solidFill>
              </a:rPr>
              <a:t>Output device</a:t>
            </a:r>
            <a:r>
              <a:rPr lang="en-US" sz="1870" dirty="0">
                <a:solidFill>
                  <a:srgbClr val="FF0000"/>
                </a:solidFill>
              </a:rPr>
              <a:t>: </a:t>
            </a:r>
            <a:r>
              <a:rPr lang="en-US" sz="1870" dirty="0"/>
              <a:t>An output device enables the user to receive information from a computer.</a:t>
            </a:r>
            <a:endParaRPr lang="en-US" sz="1870" dirty="0" smtClean="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8184" y="1124744"/>
            <a:ext cx="2664296" cy="4601966"/>
          </a:xfrm>
          <a:prstGeom prst="rect">
            <a:avLst/>
          </a:prstGeom>
        </p:spPr>
      </p:pic>
    </p:spTree>
    <p:extLst>
      <p:ext uri="{BB962C8B-B14F-4D97-AF65-F5344CB8AC3E}">
        <p14:creationId xmlns:p14="http://schemas.microsoft.com/office/powerpoint/2010/main" val="1570209768"/>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300" dirty="0" smtClean="0"/>
              <a:t>01 – Under the Hood – Modern Computer</a:t>
            </a:r>
            <a:endParaRPr lang="en-GB" sz="3300" b="1" dirty="0" smtClean="0"/>
          </a:p>
        </p:txBody>
      </p:sp>
      <p:sp>
        <p:nvSpPr>
          <p:cNvPr id="5" name="Rectangle 4"/>
          <p:cNvSpPr/>
          <p:nvPr/>
        </p:nvSpPr>
        <p:spPr>
          <a:xfrm>
            <a:off x="179512" y="1147172"/>
            <a:ext cx="8708512" cy="1015663"/>
          </a:xfrm>
          <a:prstGeom prst="rect">
            <a:avLst/>
          </a:prstGeom>
          <a:solidFill>
            <a:srgbClr val="A7C4FF"/>
          </a:solidFill>
          <a:ln w="57150">
            <a:solidFill>
              <a:srgbClr val="002060"/>
            </a:solidFill>
          </a:ln>
        </p:spPr>
        <p:txBody>
          <a:bodyPr wrap="square">
            <a:spAutoFit/>
          </a:bodyPr>
          <a:lstStyle/>
          <a:p>
            <a:pPr>
              <a:buClr>
                <a:srgbClr val="C00000"/>
              </a:buClr>
              <a:tabLst>
                <a:tab pos="2420938" algn="l"/>
              </a:tabLst>
            </a:pPr>
            <a:r>
              <a:rPr lang="en-US" sz="2000" b="1" dirty="0" smtClean="0">
                <a:solidFill>
                  <a:srgbClr val="002060"/>
                </a:solidFill>
                <a:latin typeface="Arial" panose="020B0604020202020204" pitchFamily="34" charset="0"/>
                <a:cs typeface="Arial" panose="020B0604020202020204" pitchFamily="34" charset="0"/>
              </a:rPr>
              <a:t>Think-IT</a:t>
            </a:r>
            <a:endParaRPr lang="en-US" sz="2000" b="1" dirty="0">
              <a:solidFill>
                <a:srgbClr val="002060"/>
              </a:solidFill>
              <a:latin typeface="Arial" panose="020B0604020202020204" pitchFamily="34" charset="0"/>
              <a:cs typeface="Arial" panose="020B0604020202020204" pitchFamily="34" charset="0"/>
            </a:endParaRPr>
          </a:p>
          <a:p>
            <a:pPr>
              <a:buClr>
                <a:srgbClr val="C00000"/>
              </a:buClr>
              <a:tabLst>
                <a:tab pos="2420938" algn="l"/>
              </a:tabLst>
            </a:pPr>
            <a:r>
              <a:rPr lang="en-US" sz="2000" b="1" dirty="0" smtClean="0">
                <a:solidFill>
                  <a:srgbClr val="000000"/>
                </a:solidFill>
                <a:latin typeface="Arial" panose="020B0604020202020204" pitchFamily="34" charset="0"/>
                <a:cs typeface="Arial" panose="020B0604020202020204" pitchFamily="34" charset="0"/>
              </a:rPr>
              <a:t>1.1.4</a:t>
            </a:r>
            <a:r>
              <a:rPr lang="en-US" sz="2000" dirty="0" smtClean="0">
                <a:solidFill>
                  <a:srgbClr val="000000"/>
                </a:solidFill>
                <a:latin typeface="Arial" panose="020B0604020202020204" pitchFamily="34" charset="0"/>
                <a:cs typeface="Arial" panose="020B0604020202020204" pitchFamily="34" charset="0"/>
              </a:rPr>
              <a:t> </a:t>
            </a:r>
            <a:r>
              <a:rPr lang="en-US" sz="2000" dirty="0">
                <a:solidFill>
                  <a:srgbClr val="000000"/>
                </a:solidFill>
                <a:latin typeface="Arial" panose="020B0604020202020204" pitchFamily="34" charset="0"/>
                <a:cs typeface="Arial" panose="020B0604020202020204" pitchFamily="34" charset="0"/>
              </a:rPr>
              <a:t>- Look at the table and name as many examples of each part of a computer as you can.</a:t>
            </a:r>
          </a:p>
        </p:txBody>
      </p:sp>
      <p:sp>
        <p:nvSpPr>
          <p:cNvPr id="6" name="Oval 5"/>
          <p:cNvSpPr/>
          <p:nvPr/>
        </p:nvSpPr>
        <p:spPr>
          <a:xfrm rot="1078849">
            <a:off x="8574342" y="1042276"/>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556369981"/>
              </p:ext>
            </p:extLst>
          </p:nvPr>
        </p:nvGraphicFramePr>
        <p:xfrm>
          <a:off x="183969" y="2319104"/>
          <a:ext cx="8708511" cy="4206240"/>
        </p:xfrm>
        <a:graphic>
          <a:graphicData uri="http://schemas.openxmlformats.org/drawingml/2006/table">
            <a:tbl>
              <a:tblPr firstRow="1" bandRow="1">
                <a:tableStyleId>{FABFCF23-3B69-468F-B69F-88F6DE6A72F2}</a:tableStyleId>
              </a:tblPr>
              <a:tblGrid>
                <a:gridCol w="1296144"/>
                <a:gridCol w="6048672"/>
                <a:gridCol w="1363695"/>
              </a:tblGrid>
              <a:tr h="370840">
                <a:tc>
                  <a:txBody>
                    <a:bodyPr/>
                    <a:lstStyle/>
                    <a:p>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900" b="1" dirty="0" smtClean="0">
                          <a:solidFill>
                            <a:schemeClr val="tx1"/>
                          </a:solidFill>
                          <a:latin typeface="Arial" panose="020B0604020202020204" pitchFamily="34" charset="0"/>
                          <a:cs typeface="Arial" panose="020B0604020202020204" pitchFamily="34" charset="0"/>
                        </a:rPr>
                        <a:t>Function</a:t>
                      </a:r>
                      <a:endParaRPr lang="en-GB" sz="1900" b="1"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900" b="1" dirty="0" smtClean="0">
                          <a:solidFill>
                            <a:schemeClr val="tx1"/>
                          </a:solidFill>
                          <a:latin typeface="Arial" panose="020B0604020202020204" pitchFamily="34" charset="0"/>
                          <a:cs typeface="Arial" panose="020B0604020202020204" pitchFamily="34" charset="0"/>
                        </a:rPr>
                        <a:t>Examples</a:t>
                      </a:r>
                      <a:endParaRPr lang="en-GB" sz="1900" b="1"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GB" sz="1700" b="1" i="0" u="none" strike="noStrike" kern="1200" baseline="0" dirty="0" smtClean="0">
                          <a:solidFill>
                            <a:schemeClr val="dk1"/>
                          </a:solidFill>
                          <a:latin typeface="Arial" panose="020B0604020202020204" pitchFamily="34" charset="0"/>
                          <a:ea typeface="+mn-ea"/>
                          <a:cs typeface="Arial" panose="020B0604020202020204" pitchFamily="34" charset="0"/>
                        </a:rPr>
                        <a:t>Input</a:t>
                      </a:r>
                    </a:p>
                    <a:p>
                      <a:r>
                        <a:rPr kumimoji="0" lang="en-GB" sz="1700" b="1" i="0" u="none" strike="noStrike" kern="1200" baseline="0" dirty="0" smtClean="0">
                          <a:solidFill>
                            <a:schemeClr val="dk1"/>
                          </a:solidFill>
                          <a:latin typeface="Arial" panose="020B0604020202020204" pitchFamily="34" charset="0"/>
                          <a:ea typeface="+mn-ea"/>
                          <a:cs typeface="Arial" panose="020B0604020202020204" pitchFamily="34" charset="0"/>
                        </a:rPr>
                        <a:t>Devices</a:t>
                      </a:r>
                      <a:endParaRPr lang="en-GB" sz="17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700" b="0" i="0" u="none" strike="noStrike" kern="1200" baseline="0" dirty="0" smtClean="0">
                          <a:solidFill>
                            <a:schemeClr val="dk1"/>
                          </a:solidFill>
                          <a:latin typeface="Arial" panose="020B0604020202020204" pitchFamily="34" charset="0"/>
                          <a:ea typeface="+mn-ea"/>
                          <a:cs typeface="Arial" panose="020B0604020202020204" pitchFamily="34" charset="0"/>
                        </a:rPr>
                        <a:t>Without external data a computer can do almost nothing. The role of the input device is to ‘input’ </a:t>
                      </a:r>
                      <a:r>
                        <a:rPr kumimoji="0" lang="en-GB" sz="1700" b="0" i="0" u="none" strike="noStrike" kern="1200" baseline="0" dirty="0" smtClean="0">
                          <a:solidFill>
                            <a:schemeClr val="dk1"/>
                          </a:solidFill>
                          <a:latin typeface="Arial" panose="020B0604020202020204" pitchFamily="34" charset="0"/>
                          <a:ea typeface="+mn-ea"/>
                          <a:cs typeface="Arial" panose="020B0604020202020204" pitchFamily="34" charset="0"/>
                        </a:rPr>
                        <a:t>data into the computer</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700" b="1" dirty="0" smtClean="0">
                          <a:latin typeface="Arial" panose="020B0604020202020204" pitchFamily="34" charset="0"/>
                          <a:cs typeface="Arial" panose="020B0604020202020204" pitchFamily="34" charset="0"/>
                        </a:rPr>
                        <a:t>Memory</a:t>
                      </a:r>
                      <a:endParaRPr lang="en-GB" sz="17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700" b="0" i="0" u="none" strike="noStrike" kern="1200" baseline="0" dirty="0" smtClean="0">
                          <a:solidFill>
                            <a:schemeClr val="dk1"/>
                          </a:solidFill>
                          <a:latin typeface="Arial" panose="020B0604020202020204" pitchFamily="34" charset="0"/>
                          <a:ea typeface="+mn-ea"/>
                          <a:cs typeface="Arial" panose="020B0604020202020204" pitchFamily="34" charset="0"/>
                        </a:rPr>
                        <a:t>The computer has to keep the data that has been entered until it is ready to process it. It also has to load software applications. This memory is lost when the computer is off.</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7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700" b="1" dirty="0" smtClean="0">
                          <a:latin typeface="Arial" panose="020B0604020202020204" pitchFamily="34" charset="0"/>
                          <a:cs typeface="Arial" panose="020B0604020202020204" pitchFamily="34" charset="0"/>
                        </a:rPr>
                        <a:t>Storage</a:t>
                      </a:r>
                      <a:endParaRPr lang="en-GB" sz="17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700" b="0" i="0" u="none" strike="noStrike" kern="1200" baseline="0" dirty="0" smtClean="0">
                          <a:solidFill>
                            <a:schemeClr val="dk1"/>
                          </a:solidFill>
                          <a:latin typeface="Arial" panose="020B0604020202020204" pitchFamily="34" charset="0"/>
                          <a:ea typeface="+mn-ea"/>
                          <a:cs typeface="Arial" panose="020B0604020202020204" pitchFamily="34" charset="0"/>
                        </a:rPr>
                        <a:t>Files and applications need to be stored safely until the computer is ready to load them again. This data is not lost when the computer is off.</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7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700" b="1" dirty="0" smtClean="0">
                          <a:latin typeface="Arial" panose="020B0604020202020204" pitchFamily="34" charset="0"/>
                          <a:cs typeface="Arial" panose="020B0604020202020204" pitchFamily="34" charset="0"/>
                        </a:rPr>
                        <a:t>Processor</a:t>
                      </a:r>
                      <a:endParaRPr lang="en-GB" sz="17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700" b="0" i="0" u="none" strike="noStrike" kern="1200" baseline="0" dirty="0" smtClean="0">
                          <a:solidFill>
                            <a:schemeClr val="dk1"/>
                          </a:solidFill>
                          <a:latin typeface="Arial" panose="020B0604020202020204" pitchFamily="34" charset="0"/>
                          <a:ea typeface="+mn-ea"/>
                          <a:cs typeface="Arial" panose="020B0604020202020204" pitchFamily="34" charset="0"/>
                        </a:rPr>
                        <a:t>This is the part of the computer that processes data, according to the instructions it has been given, to provide the user with information.</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7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700" b="1" dirty="0" smtClean="0">
                          <a:latin typeface="Arial" panose="020B0604020202020204" pitchFamily="34" charset="0"/>
                          <a:cs typeface="Arial" panose="020B0604020202020204" pitchFamily="34" charset="0"/>
                        </a:rPr>
                        <a:t>Output Devices</a:t>
                      </a:r>
                      <a:endParaRPr lang="en-GB" sz="17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700" b="0" i="0" u="none" strike="noStrike" kern="1200" baseline="0" dirty="0" smtClean="0">
                          <a:solidFill>
                            <a:schemeClr val="dk1"/>
                          </a:solidFill>
                          <a:latin typeface="Arial" panose="020B0604020202020204" pitchFamily="34" charset="0"/>
                          <a:ea typeface="+mn-ea"/>
                          <a:cs typeface="Arial" panose="020B0604020202020204" pitchFamily="34" charset="0"/>
                        </a:rPr>
                        <a:t>Information has to be conveyed to the user. This function is performed by ‘output’ devices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28781305"/>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300" dirty="0" smtClean="0"/>
              <a:t>01 – Under the Hood – Modern Computer</a:t>
            </a:r>
            <a:endParaRPr lang="en-GB" sz="3300" b="1" dirty="0" smtClean="0"/>
          </a:p>
        </p:txBody>
      </p:sp>
      <p:sp>
        <p:nvSpPr>
          <p:cNvPr id="34" name="Rectangle 33"/>
          <p:cNvSpPr/>
          <p:nvPr/>
        </p:nvSpPr>
        <p:spPr>
          <a:xfrm>
            <a:off x="179512" y="1124744"/>
            <a:ext cx="6048670" cy="5632311"/>
          </a:xfrm>
          <a:prstGeom prst="rect">
            <a:avLst/>
          </a:prstGeom>
        </p:spPr>
        <p:txBody>
          <a:bodyPr wrap="square">
            <a:spAutoFit/>
          </a:bodyPr>
          <a:lstStyle/>
          <a:p>
            <a:pPr>
              <a:buClr>
                <a:srgbClr val="0070C0"/>
              </a:buClr>
            </a:pPr>
            <a:r>
              <a:rPr lang="en-US" sz="2000" b="1" dirty="0">
                <a:solidFill>
                  <a:srgbClr val="002060"/>
                </a:solidFill>
              </a:rPr>
              <a:t>Central Processing Unit</a:t>
            </a:r>
          </a:p>
          <a:p>
            <a:pPr marL="449263" indent="-449263">
              <a:buClr>
                <a:srgbClr val="0070C0"/>
              </a:buClr>
              <a:buFont typeface="Wingdings 3" panose="05040102010807070707" pitchFamily="18" charset="2"/>
              <a:buChar char=""/>
            </a:pPr>
            <a:r>
              <a:rPr lang="en-US" sz="2000" dirty="0"/>
              <a:t>The central processing unit (the CPU) is sometimes described as the computer’s brain. It is an important part of </a:t>
            </a:r>
            <a:r>
              <a:rPr lang="en-US" sz="2000" dirty="0" smtClean="0"/>
              <a:t>the computer </a:t>
            </a:r>
            <a:r>
              <a:rPr lang="en-US" sz="2000" dirty="0"/>
              <a:t>system and it usually consists of a single integrated circuit (chip). It isn’t as complicated as a human brain though.</a:t>
            </a:r>
          </a:p>
          <a:p>
            <a:pPr marL="449263" indent="-449263">
              <a:buClr>
                <a:srgbClr val="0070C0"/>
              </a:buClr>
              <a:buFont typeface="Wingdings 3" panose="05040102010807070707" pitchFamily="18" charset="2"/>
              <a:buChar char=""/>
            </a:pPr>
            <a:r>
              <a:rPr lang="en-US" sz="2000" dirty="0"/>
              <a:t>It thinks more like a function machine, which you might have come across in maths lessons</a:t>
            </a:r>
            <a:r>
              <a:rPr lang="en-US" sz="2000" dirty="0" smtClean="0"/>
              <a:t>.</a:t>
            </a:r>
          </a:p>
          <a:p>
            <a:pPr>
              <a:buClr>
                <a:srgbClr val="0070C0"/>
              </a:buClr>
            </a:pPr>
            <a:r>
              <a:rPr lang="en-US" sz="2000" b="1" dirty="0" smtClean="0">
                <a:solidFill>
                  <a:srgbClr val="00B050"/>
                </a:solidFill>
              </a:rPr>
              <a:t>Key </a:t>
            </a:r>
            <a:r>
              <a:rPr lang="en-US" sz="2000" b="1" dirty="0">
                <a:solidFill>
                  <a:srgbClr val="00B050"/>
                </a:solidFill>
              </a:rPr>
              <a:t>Terms</a:t>
            </a:r>
          </a:p>
          <a:p>
            <a:pPr marL="355600" indent="-355600">
              <a:buClr>
                <a:srgbClr val="0070C0"/>
              </a:buClr>
              <a:buFont typeface="Wingdings 3" panose="05040102010807070707" pitchFamily="18" charset="2"/>
              <a:buChar char=""/>
            </a:pPr>
            <a:r>
              <a:rPr lang="en-US" sz="2000" b="1" dirty="0" smtClean="0">
                <a:solidFill>
                  <a:srgbClr val="00B050"/>
                </a:solidFill>
              </a:rPr>
              <a:t>Central </a:t>
            </a:r>
            <a:r>
              <a:rPr lang="en-US" sz="2000" b="1" dirty="0">
                <a:solidFill>
                  <a:srgbClr val="00B050"/>
                </a:solidFill>
              </a:rPr>
              <a:t>processing unit (CPU)</a:t>
            </a:r>
            <a:r>
              <a:rPr lang="en-US" sz="2000" dirty="0"/>
              <a:t>: The part of the computer that interprets and executes instructions</a:t>
            </a:r>
            <a:r>
              <a:rPr lang="en-US" sz="2000" dirty="0" smtClean="0"/>
              <a:t>.</a:t>
            </a:r>
          </a:p>
          <a:p>
            <a:pPr>
              <a:buClr>
                <a:srgbClr val="0070C0"/>
              </a:buClr>
            </a:pPr>
            <a:r>
              <a:rPr lang="en-US" sz="2000" b="1" dirty="0" smtClean="0">
                <a:solidFill>
                  <a:schemeClr val="tx2"/>
                </a:solidFill>
              </a:rPr>
              <a:t>Homework</a:t>
            </a:r>
          </a:p>
          <a:p>
            <a:pPr marL="355600" indent="-355600">
              <a:buClr>
                <a:srgbClr val="0070C0"/>
              </a:buClr>
              <a:buFont typeface="Wingdings 3" panose="05040102010807070707" pitchFamily="18" charset="2"/>
              <a:buChar char=""/>
            </a:pPr>
            <a:r>
              <a:rPr lang="en-US" sz="2000" dirty="0" smtClean="0">
                <a:solidFill>
                  <a:schemeClr val="accent1"/>
                </a:solidFill>
              </a:rPr>
              <a:t>Find out what CPU’s are in the following devices:</a:t>
            </a:r>
            <a:br>
              <a:rPr lang="en-US" sz="2000" dirty="0" smtClean="0">
                <a:solidFill>
                  <a:schemeClr val="accent1"/>
                </a:solidFill>
              </a:rPr>
            </a:br>
            <a:r>
              <a:rPr lang="en-US" sz="2000" dirty="0" smtClean="0">
                <a:solidFill>
                  <a:schemeClr val="accent1"/>
                </a:solidFill>
              </a:rPr>
              <a:t>iPhone 10, Samsung Galaxy 6, PS4, Microsoft Surface tablet, Raspberry Pi, Gameboy Advance, iWatch.</a:t>
            </a:r>
            <a:endParaRPr lang="en-US" sz="2000" dirty="0">
              <a:solidFill>
                <a:schemeClr val="accent1"/>
              </a:solidFill>
            </a:endParaRPr>
          </a:p>
        </p:txBody>
      </p:sp>
      <p:sp>
        <p:nvSpPr>
          <p:cNvPr id="5" name="TextBox 4"/>
          <p:cNvSpPr txBox="1"/>
          <p:nvPr/>
        </p:nvSpPr>
        <p:spPr>
          <a:xfrm>
            <a:off x="6228184" y="3717032"/>
            <a:ext cx="2645700" cy="707886"/>
          </a:xfrm>
          <a:prstGeom prst="rect">
            <a:avLst/>
          </a:prstGeom>
          <a:noFill/>
        </p:spPr>
        <p:txBody>
          <a:bodyPr wrap="square" rtlCol="0">
            <a:spAutoFit/>
          </a:bodyPr>
          <a:lstStyle/>
          <a:p>
            <a:pPr indent="355600" algn="ctr">
              <a:buClr>
                <a:srgbClr val="C00000"/>
              </a:buClr>
              <a:buSzPct val="80000"/>
              <a:buFont typeface="Arial" panose="020B0604020202020204" pitchFamily="34" charset="0"/>
              <a:buChar char="▲"/>
            </a:pPr>
            <a:r>
              <a:rPr lang="en-GB" sz="2000" dirty="0" smtClean="0"/>
              <a:t>A Central processing unit</a:t>
            </a:r>
            <a:endParaRPr lang="en-GB" sz="2000" dirty="0"/>
          </a:p>
        </p:txBody>
      </p:sp>
      <p:pic>
        <p:nvPicPr>
          <p:cNvPr id="13314" name="Picture 2" descr="Image result for cpu"/>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228183" y="1124744"/>
            <a:ext cx="2664297" cy="2590119"/>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Image result for cpu"/>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228182" y="4616416"/>
            <a:ext cx="2645702" cy="1980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9788719"/>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300" dirty="0" smtClean="0"/>
              <a:t>01 – Under the Hood – Modern Computer</a:t>
            </a:r>
            <a:endParaRPr lang="en-GB" sz="3300" b="1" dirty="0" smtClean="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51520" y="1124744"/>
            <a:ext cx="8640960" cy="5556911"/>
          </a:xfrm>
          <a:prstGeom prst="rect">
            <a:avLst/>
          </a:prstGeom>
        </p:spPr>
      </p:pic>
    </p:spTree>
    <p:extLst>
      <p:ext uri="{BB962C8B-B14F-4D97-AF65-F5344CB8AC3E}">
        <p14:creationId xmlns:p14="http://schemas.microsoft.com/office/powerpoint/2010/main" val="1798950562"/>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300" dirty="0" smtClean="0"/>
              <a:t>01 – Under the Hood – Modern Computer</a:t>
            </a:r>
            <a:endParaRPr lang="en-GB" sz="3300" b="1" dirty="0" smtClean="0"/>
          </a:p>
        </p:txBody>
      </p:sp>
      <p:sp>
        <p:nvSpPr>
          <p:cNvPr id="34" name="Rectangle 33"/>
          <p:cNvSpPr/>
          <p:nvPr/>
        </p:nvSpPr>
        <p:spPr>
          <a:xfrm>
            <a:off x="179512" y="3212976"/>
            <a:ext cx="8712968" cy="3016210"/>
          </a:xfrm>
          <a:prstGeom prst="rect">
            <a:avLst/>
          </a:prstGeom>
        </p:spPr>
        <p:txBody>
          <a:bodyPr wrap="square">
            <a:spAutoFit/>
          </a:bodyPr>
          <a:lstStyle/>
          <a:p>
            <a:pPr>
              <a:buClr>
                <a:srgbClr val="0070C0"/>
              </a:buClr>
            </a:pPr>
            <a:r>
              <a:rPr lang="en-US" sz="1900" b="1" dirty="0" smtClean="0">
                <a:solidFill>
                  <a:schemeClr val="tx2"/>
                </a:solidFill>
              </a:rPr>
              <a:t>Example</a:t>
            </a:r>
          </a:p>
          <a:p>
            <a:pPr marL="361950" indent="-361950">
              <a:buClr>
                <a:srgbClr val="0070C0"/>
              </a:buClr>
              <a:buFont typeface="Wingdings 3" panose="05040102010807070707" pitchFamily="18" charset="2"/>
              <a:buChar char=""/>
            </a:pPr>
            <a:r>
              <a:rPr lang="en-US" sz="1900" dirty="0" smtClean="0"/>
              <a:t>When </a:t>
            </a:r>
            <a:r>
              <a:rPr lang="en-US" sz="1900" dirty="0"/>
              <a:t>a teacher asks you to do something, you listen (fetch), work out what you are being asked to do </a:t>
            </a:r>
            <a:r>
              <a:rPr lang="en-US" sz="1900" dirty="0" smtClean="0"/>
              <a:t>(</a:t>
            </a:r>
            <a:r>
              <a:rPr lang="en-US" sz="1900" dirty="0"/>
              <a:t>decode) and then </a:t>
            </a:r>
            <a:r>
              <a:rPr lang="en-US" sz="1900" dirty="0" smtClean="0"/>
              <a:t>do it (</a:t>
            </a:r>
            <a:r>
              <a:rPr lang="en-US" sz="1900" dirty="0"/>
              <a:t>execute). A CPU works in </a:t>
            </a:r>
            <a:r>
              <a:rPr lang="en-US" sz="1900" dirty="0" smtClean="0"/>
              <a:t>a </a:t>
            </a:r>
            <a:r>
              <a:rPr lang="en-US" sz="1900" dirty="0"/>
              <a:t>similar way. It:</a:t>
            </a:r>
          </a:p>
          <a:p>
            <a:pPr marL="620713" indent="-258763">
              <a:buClr>
                <a:srgbClr val="0070C0"/>
              </a:buClr>
              <a:buFont typeface="Wingdings" panose="05000000000000000000" pitchFamily="2" charset="2"/>
              <a:buChar char="§"/>
            </a:pPr>
            <a:r>
              <a:rPr lang="en-US" sz="1900" dirty="0" smtClean="0"/>
              <a:t>fetches </a:t>
            </a:r>
            <a:r>
              <a:rPr lang="en-US" sz="1900" dirty="0"/>
              <a:t>the instruction </a:t>
            </a:r>
            <a:r>
              <a:rPr lang="en-US" sz="1900" dirty="0" smtClean="0"/>
              <a:t/>
            </a:r>
            <a:br>
              <a:rPr lang="en-US" sz="1900" dirty="0" smtClean="0"/>
            </a:br>
            <a:r>
              <a:rPr lang="en-US" sz="1900" dirty="0" smtClean="0"/>
              <a:t>from </a:t>
            </a:r>
            <a:r>
              <a:rPr lang="en-US" sz="1900" dirty="0"/>
              <a:t>memory.</a:t>
            </a:r>
          </a:p>
          <a:p>
            <a:pPr marL="620713" indent="-258763">
              <a:buClr>
                <a:srgbClr val="0070C0"/>
              </a:buClr>
              <a:buFont typeface="Wingdings" panose="05000000000000000000" pitchFamily="2" charset="2"/>
              <a:buChar char="§"/>
            </a:pPr>
            <a:r>
              <a:rPr lang="en-US" sz="1900" dirty="0" smtClean="0"/>
              <a:t>decodes </a:t>
            </a:r>
            <a:r>
              <a:rPr lang="en-US" sz="1900" dirty="0"/>
              <a:t>the instruction </a:t>
            </a:r>
            <a:r>
              <a:rPr lang="en-US" sz="1900" dirty="0" smtClean="0"/>
              <a:t/>
            </a:r>
            <a:br>
              <a:rPr lang="en-US" sz="1900" dirty="0" smtClean="0"/>
            </a:br>
            <a:r>
              <a:rPr lang="en-US" sz="1900" dirty="0" smtClean="0"/>
              <a:t>to </a:t>
            </a:r>
            <a:r>
              <a:rPr lang="en-US" sz="1900" dirty="0"/>
              <a:t>find </a:t>
            </a:r>
            <a:r>
              <a:rPr lang="en-US" sz="1900" dirty="0" smtClean="0"/>
              <a:t>out </a:t>
            </a:r>
            <a:r>
              <a:rPr lang="en-US" sz="1900" dirty="0"/>
              <a:t>what </a:t>
            </a:r>
            <a:r>
              <a:rPr lang="en-US" sz="1900" dirty="0" smtClean="0"/>
              <a:t/>
            </a:r>
            <a:br>
              <a:rPr lang="en-US" sz="1900" dirty="0" smtClean="0"/>
            </a:br>
            <a:r>
              <a:rPr lang="en-US" sz="1900" dirty="0" smtClean="0"/>
              <a:t>processing </a:t>
            </a:r>
            <a:r>
              <a:rPr lang="en-US" sz="1900" dirty="0"/>
              <a:t>to do.</a:t>
            </a:r>
          </a:p>
          <a:p>
            <a:pPr marL="620713" indent="-258763">
              <a:buClr>
                <a:srgbClr val="0070C0"/>
              </a:buClr>
              <a:buFont typeface="Wingdings" panose="05000000000000000000" pitchFamily="2" charset="2"/>
              <a:buChar char="§"/>
            </a:pPr>
            <a:r>
              <a:rPr lang="en-US" sz="1900" dirty="0" smtClean="0"/>
              <a:t>executes </a:t>
            </a:r>
            <a:r>
              <a:rPr lang="en-US" sz="1900" dirty="0"/>
              <a:t>the instruction.</a:t>
            </a:r>
            <a:endParaRPr lang="en-US" sz="1900" dirty="0">
              <a:solidFill>
                <a:schemeClr val="accent1"/>
              </a:solidFill>
            </a:endParaRPr>
          </a:p>
        </p:txBody>
      </p:sp>
      <p:sp>
        <p:nvSpPr>
          <p:cNvPr id="37" name="Rectangle 36"/>
          <p:cNvSpPr/>
          <p:nvPr/>
        </p:nvSpPr>
        <p:spPr>
          <a:xfrm>
            <a:off x="179512" y="1098610"/>
            <a:ext cx="8708512" cy="2139047"/>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900" b="1" dirty="0" smtClean="0">
                <a:solidFill>
                  <a:srgbClr val="002060"/>
                </a:solidFill>
                <a:latin typeface="Arial" panose="020B0604020202020204" pitchFamily="34" charset="0"/>
                <a:cs typeface="Arial" panose="020B0604020202020204" pitchFamily="34" charset="0"/>
              </a:rPr>
              <a:t>Compute-IT</a:t>
            </a:r>
            <a:endParaRPr lang="en-US" sz="1900" b="1" dirty="0">
              <a:solidFill>
                <a:srgbClr val="002060"/>
              </a:solidFill>
              <a:latin typeface="Arial" panose="020B0604020202020204" pitchFamily="34" charset="0"/>
              <a:cs typeface="Arial" panose="020B0604020202020204" pitchFamily="34" charset="0"/>
            </a:endParaRPr>
          </a:p>
          <a:p>
            <a:pPr marL="361950" indent="-361950">
              <a:buClr>
                <a:srgbClr val="0070C0"/>
              </a:buClr>
              <a:buFont typeface="Wingdings 3" panose="05040102010807070707" pitchFamily="18" charset="2"/>
              <a:buChar char=""/>
            </a:pPr>
            <a:r>
              <a:rPr lang="en-US" sz="1900" b="1" dirty="0"/>
              <a:t>1.1.6</a:t>
            </a:r>
            <a:r>
              <a:rPr lang="en-US" sz="1900" dirty="0"/>
              <a:t> Create a function machine, like the one in the picture. Decide on an input, describe the processing that will take place and think about the resulting output. </a:t>
            </a:r>
            <a:endParaRPr lang="en-US" sz="1900" dirty="0" smtClean="0"/>
          </a:p>
          <a:p>
            <a:pPr marL="361950" indent="-361950">
              <a:buClr>
                <a:srgbClr val="0070C0"/>
              </a:buClr>
              <a:buFont typeface="Wingdings 3" panose="05040102010807070707" pitchFamily="18" charset="2"/>
              <a:buChar char=""/>
            </a:pPr>
            <a:r>
              <a:rPr lang="en-US" sz="1900" dirty="0" smtClean="0"/>
              <a:t>Now </a:t>
            </a:r>
            <a:r>
              <a:rPr lang="en-US" sz="1900" dirty="0"/>
              <a:t>create three cards containing this information. Place the cards </a:t>
            </a:r>
            <a:r>
              <a:rPr lang="en-US" sz="1900" dirty="0" smtClean="0"/>
              <a:t>face down </a:t>
            </a:r>
            <a:r>
              <a:rPr lang="en-US" sz="1900" dirty="0"/>
              <a:t>on the function machine. Turn over the input and output, and ask a fellow student to work out what the processing card has on it.</a:t>
            </a:r>
          </a:p>
        </p:txBody>
      </p:sp>
      <p:sp>
        <p:nvSpPr>
          <p:cNvPr id="38" name="Oval 37"/>
          <p:cNvSpPr/>
          <p:nvPr/>
        </p:nvSpPr>
        <p:spPr>
          <a:xfrm rot="1078849">
            <a:off x="8574342" y="993714"/>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39" name="TextBox 38"/>
          <p:cNvSpPr txBox="1"/>
          <p:nvPr/>
        </p:nvSpPr>
        <p:spPr>
          <a:xfrm>
            <a:off x="179510" y="6330806"/>
            <a:ext cx="3240361" cy="318924"/>
          </a:xfrm>
          <a:prstGeom prst="rect">
            <a:avLst/>
          </a:prstGeom>
          <a:noFill/>
        </p:spPr>
        <p:txBody>
          <a:bodyPr wrap="square" lIns="36000" tIns="36000" rIns="36000" bIns="36000" rtlCol="0">
            <a:spAutoFit/>
          </a:bodyPr>
          <a:lstStyle/>
          <a:p>
            <a:pPr marL="285750" indent="-285750">
              <a:buClr>
                <a:srgbClr val="C00000"/>
              </a:buClr>
              <a:buSzPct val="80000"/>
              <a:buFont typeface="Arial" panose="020B0604020202020204" pitchFamily="34" charset="0"/>
              <a:buChar char="►"/>
            </a:pPr>
            <a:r>
              <a:rPr lang="en-GB" sz="1600" dirty="0" smtClean="0">
                <a:solidFill>
                  <a:srgbClr val="B21212"/>
                </a:solidFill>
              </a:rPr>
              <a:t>A Fetch-Decode-Execute cycle</a:t>
            </a:r>
            <a:endParaRPr lang="en-GB" sz="1600" dirty="0">
              <a:solidFill>
                <a:srgbClr val="B21212"/>
              </a:solidFill>
            </a:endParaRPr>
          </a:p>
        </p:txBody>
      </p:sp>
      <p:grpSp>
        <p:nvGrpSpPr>
          <p:cNvPr id="51" name="Group 50"/>
          <p:cNvGrpSpPr/>
          <p:nvPr/>
        </p:nvGrpSpPr>
        <p:grpSpPr>
          <a:xfrm>
            <a:off x="4292352" y="4247435"/>
            <a:ext cx="4518562" cy="2378532"/>
            <a:chOff x="4292352" y="4247435"/>
            <a:chExt cx="4518562" cy="2378532"/>
          </a:xfrm>
        </p:grpSpPr>
        <p:sp>
          <p:nvSpPr>
            <p:cNvPr id="35" name="Oval 34"/>
            <p:cNvSpPr/>
            <p:nvPr/>
          </p:nvSpPr>
          <p:spPr>
            <a:xfrm>
              <a:off x="4292352" y="5853509"/>
              <a:ext cx="1728192" cy="772458"/>
            </a:xfrm>
            <a:prstGeom prst="ellipse">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0800000" scaled="1"/>
              <a:tileRect/>
            </a:gradFill>
            <a:ln>
              <a:solidFill>
                <a:schemeClr val="accent5">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execute</a:t>
              </a:r>
              <a:endParaRPr lang="en-GB" b="1" dirty="0">
                <a:solidFill>
                  <a:schemeClr val="tx1"/>
                </a:solidFill>
                <a:latin typeface="Arial" panose="020B0604020202020204" pitchFamily="34" charset="0"/>
                <a:cs typeface="Arial" panose="020B0604020202020204" pitchFamily="34" charset="0"/>
              </a:endParaRPr>
            </a:p>
          </p:txBody>
        </p:sp>
        <p:sp>
          <p:nvSpPr>
            <p:cNvPr id="42" name="Oval 41"/>
            <p:cNvSpPr/>
            <p:nvPr/>
          </p:nvSpPr>
          <p:spPr>
            <a:xfrm>
              <a:off x="7082722" y="4965794"/>
              <a:ext cx="1728192" cy="772458"/>
            </a:xfrm>
            <a:prstGeom prst="ellipse">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10800000" scaled="1"/>
              <a:tileRect/>
            </a:gradFill>
            <a:ln>
              <a:solidFill>
                <a:srgbClr val="92D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decode</a:t>
              </a:r>
              <a:endParaRPr lang="en-GB" b="1" dirty="0">
                <a:solidFill>
                  <a:schemeClr val="tx1"/>
                </a:solidFill>
                <a:latin typeface="Arial" panose="020B0604020202020204" pitchFamily="34" charset="0"/>
                <a:cs typeface="Arial" panose="020B0604020202020204" pitchFamily="34" charset="0"/>
              </a:endParaRPr>
            </a:p>
          </p:txBody>
        </p:sp>
        <p:sp>
          <p:nvSpPr>
            <p:cNvPr id="43" name="Oval 42"/>
            <p:cNvSpPr/>
            <p:nvPr/>
          </p:nvSpPr>
          <p:spPr>
            <a:xfrm>
              <a:off x="4292352" y="4247435"/>
              <a:ext cx="1728192" cy="772458"/>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ln>
              <a:solidFill>
                <a:schemeClr val="tx2">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fetch</a:t>
              </a:r>
              <a:endParaRPr lang="en-GB" b="1" dirty="0">
                <a:solidFill>
                  <a:schemeClr val="tx1"/>
                </a:solidFill>
                <a:latin typeface="Arial" panose="020B0604020202020204" pitchFamily="34" charset="0"/>
                <a:cs typeface="Arial" panose="020B0604020202020204" pitchFamily="34" charset="0"/>
              </a:endParaRPr>
            </a:p>
          </p:txBody>
        </p:sp>
        <p:cxnSp>
          <p:nvCxnSpPr>
            <p:cNvPr id="40" name="Elbow Connector 39"/>
            <p:cNvCxnSpPr>
              <a:stCxn id="35" idx="2"/>
            </p:cNvCxnSpPr>
            <p:nvPr/>
          </p:nvCxnSpPr>
          <p:spPr>
            <a:xfrm rot="10800000">
              <a:off x="4292352" y="4633664"/>
              <a:ext cx="12700" cy="1606074"/>
            </a:xfrm>
            <a:prstGeom prst="bentConnector4">
              <a:avLst>
                <a:gd name="adj1" fmla="val 3226417"/>
                <a:gd name="adj2" fmla="val 97473"/>
              </a:avLst>
            </a:prstGeom>
            <a:ln w="57150">
              <a:solidFill>
                <a:schemeClr val="bg1">
                  <a:lumMod val="50000"/>
                </a:schemeClr>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9" name="Elbow Connector 48"/>
            <p:cNvCxnSpPr>
              <a:stCxn id="42" idx="4"/>
              <a:endCxn id="35" idx="6"/>
            </p:cNvCxnSpPr>
            <p:nvPr/>
          </p:nvCxnSpPr>
          <p:spPr>
            <a:xfrm rot="5400000">
              <a:off x="6732938" y="5025858"/>
              <a:ext cx="501486" cy="1926274"/>
            </a:xfrm>
            <a:prstGeom prst="bentConnector2">
              <a:avLst/>
            </a:prstGeom>
            <a:ln w="57150">
              <a:solidFill>
                <a:schemeClr val="bg1">
                  <a:lumMod val="50000"/>
                </a:schemeClr>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2" name="Elbow Connector 51"/>
            <p:cNvCxnSpPr>
              <a:stCxn id="43" idx="6"/>
              <a:endCxn id="42" idx="0"/>
            </p:cNvCxnSpPr>
            <p:nvPr/>
          </p:nvCxnSpPr>
          <p:spPr>
            <a:xfrm>
              <a:off x="6020544" y="4633664"/>
              <a:ext cx="1926274" cy="332130"/>
            </a:xfrm>
            <a:prstGeom prst="bentConnector2">
              <a:avLst/>
            </a:prstGeom>
            <a:ln w="57150">
              <a:solidFill>
                <a:schemeClr val="bg1">
                  <a:lumMod val="50000"/>
                </a:schemeClr>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08188303"/>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179512" y="1147172"/>
            <a:ext cx="8708512" cy="1107996"/>
          </a:xfrm>
          <a:prstGeom prst="rect">
            <a:avLst/>
          </a:prstGeom>
          <a:solidFill>
            <a:srgbClr val="A7C4FF"/>
          </a:solidFill>
          <a:ln w="57150">
            <a:solidFill>
              <a:srgbClr val="002060"/>
            </a:solidFill>
          </a:ln>
        </p:spPr>
        <p:txBody>
          <a:bodyPr wrap="square">
            <a:spAutoFit/>
          </a:bodyPr>
          <a:lstStyle/>
          <a:p>
            <a:pPr>
              <a:buClr>
                <a:srgbClr val="C00000"/>
              </a:buClr>
              <a:tabLst>
                <a:tab pos="2420938" algn="l"/>
              </a:tabLst>
            </a:pPr>
            <a:r>
              <a:rPr lang="en-US" sz="2200" b="1" dirty="0" smtClean="0">
                <a:solidFill>
                  <a:srgbClr val="002060"/>
                </a:solidFill>
                <a:latin typeface="Arial" panose="020B0604020202020204" pitchFamily="34" charset="0"/>
                <a:cs typeface="Arial" panose="020B0604020202020204" pitchFamily="34" charset="0"/>
              </a:rPr>
              <a:t>Think-IT</a:t>
            </a:r>
            <a:endParaRPr lang="en-US" sz="220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200" b="1" dirty="0" smtClean="0">
                <a:solidFill>
                  <a:srgbClr val="000000"/>
                </a:solidFill>
                <a:latin typeface="Arial" panose="020B0604020202020204" pitchFamily="34" charset="0"/>
                <a:cs typeface="Arial" panose="020B0604020202020204" pitchFamily="34" charset="0"/>
              </a:rPr>
              <a:t>1.1.7</a:t>
            </a:r>
            <a:r>
              <a:rPr lang="en-US" sz="2200" dirty="0" smtClean="0">
                <a:solidFill>
                  <a:srgbClr val="000000"/>
                </a:solidFill>
                <a:latin typeface="Arial" panose="020B0604020202020204" pitchFamily="34" charset="0"/>
                <a:cs typeface="Arial" panose="020B0604020202020204" pitchFamily="34" charset="0"/>
              </a:rPr>
              <a:t> </a:t>
            </a: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What </a:t>
            </a:r>
            <a:r>
              <a:rPr lang="en-US" sz="2200" dirty="0">
                <a:solidFill>
                  <a:srgbClr val="000000"/>
                </a:solidFill>
                <a:latin typeface="Arial" panose="020B0604020202020204" pitchFamily="34" charset="0"/>
                <a:cs typeface="Arial" panose="020B0604020202020204" pitchFamily="34" charset="0"/>
              </a:rPr>
              <a:t>have you learned about the CPU and what it can and cannot do?</a:t>
            </a:r>
            <a:endParaRPr lang="en-GB" sz="2200" b="1" u="sng" dirty="0">
              <a:solidFill>
                <a:srgbClr val="FF0000"/>
              </a:solidFill>
              <a:latin typeface="Arial" panose="020B0604020202020204" pitchFamily="34" charset="0"/>
              <a:cs typeface="Arial" panose="020B0604020202020204" pitchFamily="34" charset="0"/>
            </a:endParaRPr>
          </a:p>
        </p:txBody>
      </p:sp>
      <p:sp>
        <p:nvSpPr>
          <p:cNvPr id="18" name="Oval 17"/>
          <p:cNvSpPr/>
          <p:nvPr/>
        </p:nvSpPr>
        <p:spPr>
          <a:xfrm rot="1078849">
            <a:off x="8574342" y="1042276"/>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pic>
        <p:nvPicPr>
          <p:cNvPr id="3" name="1.2 - From Sand to Silic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43608" y="2348880"/>
            <a:ext cx="7047159" cy="3720900"/>
          </a:xfrm>
          <a:prstGeom prst="rect">
            <a:avLst/>
          </a:prstGeom>
          <a:effectLst>
            <a:outerShdw blurRad="50800" dist="38100" dir="2700000" algn="tl" rotWithShape="0">
              <a:prstClr val="black">
                <a:alpha val="40000"/>
              </a:prstClr>
            </a:outerShdw>
          </a:effectLst>
        </p:spPr>
      </p:pic>
      <p:sp>
        <p:nvSpPr>
          <p:cNvPr id="20" name="TextBox 19">
            <a:hlinkClick r:id="rId6" action="ppaction://hlinkfile"/>
          </p:cNvPr>
          <p:cNvSpPr txBox="1"/>
          <p:nvPr/>
        </p:nvSpPr>
        <p:spPr>
          <a:xfrm>
            <a:off x="3059832" y="6237312"/>
            <a:ext cx="3149237"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How a CPU is made</a:t>
            </a:r>
            <a:endParaRPr lang="en-GB" sz="2000" b="1" dirty="0"/>
          </a:p>
        </p:txBody>
      </p:sp>
      <p:sp>
        <p:nvSpPr>
          <p:cNvPr id="22" name="Title 1"/>
          <p:cNvSpPr>
            <a:spLocks noGrp="1"/>
          </p:cNvSpPr>
          <p:nvPr>
            <p:ph type="title"/>
          </p:nvPr>
        </p:nvSpPr>
        <p:spPr>
          <a:xfrm>
            <a:off x="107504" y="44624"/>
            <a:ext cx="7632848" cy="625434"/>
          </a:xfrm>
        </p:spPr>
        <p:txBody>
          <a:bodyPr>
            <a:noAutofit/>
          </a:bodyPr>
          <a:lstStyle/>
          <a:p>
            <a:r>
              <a:rPr lang="en-GB" sz="3300" dirty="0" smtClean="0"/>
              <a:t>01 – Under the Hood – Modern Computer</a:t>
            </a:r>
            <a:endParaRPr lang="en-GB" sz="3300" b="1" dirty="0" smtClean="0"/>
          </a:p>
        </p:txBody>
      </p:sp>
    </p:spTree>
    <p:extLst>
      <p:ext uri="{BB962C8B-B14F-4D97-AF65-F5344CB8AC3E}">
        <p14:creationId xmlns:p14="http://schemas.microsoft.com/office/powerpoint/2010/main" val="1113143885"/>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01 – Under the Hood</a:t>
            </a:r>
            <a:endParaRPr lang="en-GB" b="1" dirty="0" smtClean="0"/>
          </a:p>
        </p:txBody>
      </p:sp>
      <p:sp>
        <p:nvSpPr>
          <p:cNvPr id="34" name="Rectangle 33"/>
          <p:cNvSpPr/>
          <p:nvPr/>
        </p:nvSpPr>
        <p:spPr>
          <a:xfrm>
            <a:off x="179512" y="1124744"/>
            <a:ext cx="7344816" cy="5509200"/>
          </a:xfrm>
          <a:prstGeom prst="rect">
            <a:avLst/>
          </a:prstGeom>
        </p:spPr>
        <p:txBody>
          <a:bodyPr wrap="square">
            <a:spAutoFit/>
          </a:bodyPr>
          <a:lstStyle/>
          <a:p>
            <a:pPr>
              <a:buClr>
                <a:srgbClr val="0070C0"/>
              </a:buClr>
            </a:pPr>
            <a:r>
              <a:rPr lang="en-US" sz="1760" b="1" dirty="0">
                <a:solidFill>
                  <a:srgbClr val="C00000"/>
                </a:solidFill>
              </a:rPr>
              <a:t>Introduction</a:t>
            </a:r>
          </a:p>
          <a:p>
            <a:pPr marL="355600" indent="-355600">
              <a:buClr>
                <a:srgbClr val="0070C0"/>
              </a:buClr>
              <a:buFont typeface="Wingdings 3" panose="05040102010807070707" pitchFamily="18" charset="2"/>
              <a:buChar char=""/>
            </a:pPr>
            <a:r>
              <a:rPr lang="en-US" sz="1760" dirty="0"/>
              <a:t>Computing drives innovation in the sciences, in engineering, business, entertainment and education. It touches every </a:t>
            </a:r>
            <a:r>
              <a:rPr lang="en-US" sz="1760" dirty="0" smtClean="0"/>
              <a:t>aspect of </a:t>
            </a:r>
            <a:r>
              <a:rPr lang="en-US" sz="1760" dirty="0"/>
              <a:t>our lives from the cars we drive to the movies we watch and the way in which businesses and governments </a:t>
            </a:r>
            <a:r>
              <a:rPr lang="en-US" sz="1760" dirty="0" smtClean="0"/>
              <a:t>communicate with </a:t>
            </a:r>
            <a:r>
              <a:rPr lang="en-US" sz="1760" dirty="0"/>
              <a:t>and hear from us.</a:t>
            </a:r>
          </a:p>
          <a:p>
            <a:pPr marL="355600" indent="-355600">
              <a:buClr>
                <a:srgbClr val="0070C0"/>
              </a:buClr>
              <a:buFont typeface="Wingdings 3" panose="05040102010807070707" pitchFamily="18" charset="2"/>
              <a:buChar char=""/>
            </a:pPr>
            <a:r>
              <a:rPr lang="en-US" sz="1760" dirty="0"/>
              <a:t>An understanding of Computer Science is essential if you want to keep up with changing technology and take advantage </a:t>
            </a:r>
            <a:r>
              <a:rPr lang="en-US" sz="1760" dirty="0" smtClean="0"/>
              <a:t>of the </a:t>
            </a:r>
            <a:r>
              <a:rPr lang="en-US" sz="1760" dirty="0"/>
              <a:t>opportunities it offers in your life – whether it’s as a career or a way of problem solving, or as a way of providing </a:t>
            </a:r>
            <a:r>
              <a:rPr lang="en-US" sz="1760" dirty="0" smtClean="0"/>
              <a:t>you with </a:t>
            </a:r>
            <a:r>
              <a:rPr lang="en-US" sz="1760" dirty="0"/>
              <a:t>a greater appreciation of the way things work.</a:t>
            </a:r>
          </a:p>
          <a:p>
            <a:pPr marL="355600" indent="-355600">
              <a:buClr>
                <a:srgbClr val="0070C0"/>
              </a:buClr>
              <a:buFont typeface="Wingdings 3" panose="05040102010807070707" pitchFamily="18" charset="2"/>
              <a:buChar char=""/>
            </a:pPr>
            <a:r>
              <a:rPr lang="en-US" sz="1760" dirty="0"/>
              <a:t>Computing is a relatively modern area of study but its roots go back to ancient times when our ancestors created </a:t>
            </a:r>
            <a:r>
              <a:rPr lang="en-US" sz="1760" dirty="0" smtClean="0"/>
              <a:t>calculating devices </a:t>
            </a:r>
            <a:r>
              <a:rPr lang="en-US" sz="1760" dirty="0"/>
              <a:t>– long before modern-day calculators came into being. As you’ll see, computer science also has a rich history </a:t>
            </a:r>
            <a:r>
              <a:rPr lang="en-US" sz="1760" dirty="0" smtClean="0"/>
              <a:t>of innovation </a:t>
            </a:r>
            <a:r>
              <a:rPr lang="en-US" sz="1760" dirty="0"/>
              <a:t>and design.</a:t>
            </a:r>
          </a:p>
          <a:p>
            <a:pPr marL="355600" indent="-355600">
              <a:buClr>
                <a:srgbClr val="0070C0"/>
              </a:buClr>
              <a:buFont typeface="Wingdings 3" panose="05040102010807070707" pitchFamily="18" charset="2"/>
              <a:buChar char=""/>
            </a:pPr>
            <a:r>
              <a:rPr lang="en-US" sz="1760" dirty="0"/>
              <a:t>While it is almost impossible to accurately predict what technological developments will happen next, there are </a:t>
            </a:r>
            <a:r>
              <a:rPr lang="en-US" sz="1760" dirty="0" smtClean="0"/>
              <a:t>underlying Computer </a:t>
            </a:r>
            <a:r>
              <a:rPr lang="en-US" sz="1760" dirty="0"/>
              <a:t>Science concepts and principles that lead to future developments. These can be recognized and applied </a:t>
            </a:r>
            <a:r>
              <a:rPr lang="en-US" sz="1760" dirty="0" smtClean="0"/>
              <a:t>by people </a:t>
            </a:r>
            <a:r>
              <a:rPr lang="en-US" sz="1760" dirty="0"/>
              <a:t>who work in computing</a:t>
            </a:r>
            <a:r>
              <a:rPr lang="en-US" sz="1760" dirty="0" smtClean="0"/>
              <a:t>.</a:t>
            </a:r>
            <a:endParaRPr lang="en-US" sz="1760" dirty="0"/>
          </a:p>
        </p:txBody>
      </p:sp>
      <p:pic>
        <p:nvPicPr>
          <p:cNvPr id="4" name="Picture 2" descr="Image result for computer puzzl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1124744"/>
            <a:ext cx="1368152" cy="11775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manchester bab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4328" y="2380456"/>
            <a:ext cx="1368152" cy="90866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Image result for deep blue compute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524328" y="3356992"/>
            <a:ext cx="1368152" cy="233511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Image result for deep blue compute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24328" y="5789028"/>
            <a:ext cx="1368152" cy="837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500" dirty="0" smtClean="0"/>
              <a:t>01 – Code Breakers – Enigma and Lorenz</a:t>
            </a:r>
            <a:endParaRPr lang="en-GB" sz="3500" b="1" dirty="0" smtClean="0"/>
          </a:p>
        </p:txBody>
      </p:sp>
      <p:sp>
        <p:nvSpPr>
          <p:cNvPr id="34" name="Rectangle 33"/>
          <p:cNvSpPr/>
          <p:nvPr/>
        </p:nvSpPr>
        <p:spPr>
          <a:xfrm>
            <a:off x="179512" y="1132870"/>
            <a:ext cx="5400600" cy="5632311"/>
          </a:xfrm>
          <a:prstGeom prst="rect">
            <a:avLst/>
          </a:prstGeom>
        </p:spPr>
        <p:txBody>
          <a:bodyPr wrap="square">
            <a:spAutoFit/>
          </a:bodyPr>
          <a:lstStyle/>
          <a:p>
            <a:pPr>
              <a:buClr>
                <a:srgbClr val="0070C0"/>
              </a:buClr>
            </a:pPr>
            <a:r>
              <a:rPr lang="en-US" sz="2000" b="1" dirty="0" smtClean="0">
                <a:solidFill>
                  <a:srgbClr val="0070C0"/>
                </a:solidFill>
              </a:rPr>
              <a:t>Enigma </a:t>
            </a:r>
            <a:r>
              <a:rPr lang="en-US" sz="2000" b="1" dirty="0">
                <a:solidFill>
                  <a:srgbClr val="0070C0"/>
                </a:solidFill>
              </a:rPr>
              <a:t>and the Lorenz machine</a:t>
            </a:r>
          </a:p>
          <a:p>
            <a:pPr marL="361950" indent="-361950">
              <a:buClr>
                <a:srgbClr val="0070C0"/>
              </a:buClr>
              <a:buFont typeface="Wingdings 3" panose="05040102010807070707" pitchFamily="18" charset="2"/>
              <a:buChar char=""/>
            </a:pPr>
            <a:r>
              <a:rPr lang="en-US" sz="2000" dirty="0"/>
              <a:t>During the Second World War vital supplies were sent to Britain from the United States of America, but Nazi </a:t>
            </a:r>
            <a:r>
              <a:rPr lang="en-US" sz="2000" dirty="0" smtClean="0"/>
              <a:t>submarines (U-boats</a:t>
            </a:r>
            <a:r>
              <a:rPr lang="en-US" sz="2000" dirty="0"/>
              <a:t>) were sinking large numbers of the ships bringing these supplies across the Atlantic. </a:t>
            </a:r>
            <a:endParaRPr lang="en-US" sz="2000" dirty="0" smtClean="0"/>
          </a:p>
          <a:p>
            <a:pPr marL="361950" indent="-361950">
              <a:buClr>
                <a:srgbClr val="0070C0"/>
              </a:buClr>
              <a:buFont typeface="Wingdings 3" panose="05040102010807070707" pitchFamily="18" charset="2"/>
              <a:buChar char=""/>
            </a:pPr>
            <a:r>
              <a:rPr lang="en-US" sz="2000" dirty="0" smtClean="0"/>
              <a:t>Winston Churchill understood </a:t>
            </a:r>
            <a:r>
              <a:rPr lang="en-US" sz="2000" dirty="0"/>
              <a:t>that intelligence was crucial if Britain and its allies were to win the Second World War, and he put his faith </a:t>
            </a:r>
            <a:r>
              <a:rPr lang="en-US" sz="2000" dirty="0" smtClean="0"/>
              <a:t>in the </a:t>
            </a:r>
            <a:r>
              <a:rPr lang="en-US" sz="2000" dirty="0"/>
              <a:t>team of code breakers at Bletchley Park. Their task was to decrypt Nazi communications. </a:t>
            </a:r>
            <a:endParaRPr lang="en-US" sz="2000" dirty="0" smtClean="0"/>
          </a:p>
          <a:p>
            <a:pPr marL="361950" indent="-361950">
              <a:buClr>
                <a:srgbClr val="0070C0"/>
              </a:buClr>
              <a:buFont typeface="Wingdings 3" panose="05040102010807070707" pitchFamily="18" charset="2"/>
              <a:buChar char=""/>
            </a:pPr>
            <a:r>
              <a:rPr lang="en-US" sz="2000" dirty="0" smtClean="0"/>
              <a:t>The </a:t>
            </a:r>
            <a:r>
              <a:rPr lang="en-US" sz="2000" dirty="0"/>
              <a:t>Nazis were </a:t>
            </a:r>
            <a:r>
              <a:rPr lang="en-US" sz="2000" dirty="0" smtClean="0"/>
              <a:t>enciphering their </a:t>
            </a:r>
            <a:r>
              <a:rPr lang="en-US" sz="2000" dirty="0"/>
              <a:t>messages using the Enigma machine and its successor, the Lorenz machine. If the Allies were able to break the </a:t>
            </a:r>
            <a:r>
              <a:rPr lang="en-US" sz="2000" dirty="0" smtClean="0"/>
              <a:t>codes, they </a:t>
            </a:r>
            <a:r>
              <a:rPr lang="en-US" sz="2000" dirty="0"/>
              <a:t>could keep one step ahead of the Nazis.</a:t>
            </a:r>
            <a:endParaRPr lang="en-US" sz="2000" dirty="0">
              <a:solidFill>
                <a:schemeClr val="accent1"/>
              </a:solidFill>
            </a:endParaRPr>
          </a:p>
        </p:txBody>
      </p:sp>
      <p:sp>
        <p:nvSpPr>
          <p:cNvPr id="8" name="TextBox 7"/>
          <p:cNvSpPr txBox="1"/>
          <p:nvPr/>
        </p:nvSpPr>
        <p:spPr>
          <a:xfrm>
            <a:off x="5580112" y="2980182"/>
            <a:ext cx="3312368" cy="811367"/>
          </a:xfrm>
          <a:prstGeom prst="rect">
            <a:avLst/>
          </a:prstGeom>
          <a:noFill/>
        </p:spPr>
        <p:txBody>
          <a:bodyPr wrap="square" lIns="36000" tIns="36000" rIns="36000" bIns="36000" rtlCol="0">
            <a:spAutoFit/>
          </a:bodyPr>
          <a:lstStyle/>
          <a:p>
            <a:pPr indent="361950">
              <a:buClr>
                <a:srgbClr val="C00000"/>
              </a:buClr>
              <a:buSzPct val="80000"/>
              <a:buFont typeface="Arial" panose="020B0604020202020204" pitchFamily="34" charset="0"/>
              <a:buChar char="▲"/>
            </a:pPr>
            <a:r>
              <a:rPr lang="en-GB" sz="1600" dirty="0" smtClean="0">
                <a:solidFill>
                  <a:srgbClr val="B21212"/>
                </a:solidFill>
              </a:rPr>
              <a:t>Some of the code-breaking team at Bletchley Park. Many of the code breakers were women</a:t>
            </a:r>
            <a:endParaRPr lang="en-GB" sz="1600" dirty="0">
              <a:solidFill>
                <a:srgbClr val="B21212"/>
              </a:solidFill>
            </a:endParaRPr>
          </a:p>
        </p:txBody>
      </p:sp>
      <p:pic>
        <p:nvPicPr>
          <p:cNvPr id="16386" name="Picture 2" descr="Image result for bletchley park staf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580111" y="1124745"/>
            <a:ext cx="3312369" cy="1800200"/>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Image result for lorenz ciph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111" y="3845191"/>
            <a:ext cx="3299015" cy="19812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566758" y="5857993"/>
            <a:ext cx="3312368" cy="811367"/>
          </a:xfrm>
          <a:prstGeom prst="rect">
            <a:avLst/>
          </a:prstGeom>
          <a:noFill/>
        </p:spPr>
        <p:txBody>
          <a:bodyPr wrap="square" lIns="36000" tIns="36000" rIns="36000" bIns="36000" rtlCol="0">
            <a:spAutoFit/>
          </a:bodyPr>
          <a:lstStyle/>
          <a:p>
            <a:pPr indent="361950">
              <a:buClr>
                <a:srgbClr val="C00000"/>
              </a:buClr>
              <a:buSzPct val="80000"/>
              <a:buFont typeface="Arial" panose="020B0604020202020204" pitchFamily="34" charset="0"/>
              <a:buChar char="▲"/>
            </a:pPr>
            <a:r>
              <a:rPr lang="en-GB" sz="1600" dirty="0" smtClean="0">
                <a:solidFill>
                  <a:srgbClr val="B21212"/>
                </a:solidFill>
              </a:rPr>
              <a:t>The Nazis used the Lorenz cipher machine to generate a code that they believed was unbreakable.</a:t>
            </a:r>
            <a:endParaRPr lang="en-GB" sz="1600" dirty="0">
              <a:solidFill>
                <a:srgbClr val="B21212"/>
              </a:solidFill>
            </a:endParaRPr>
          </a:p>
        </p:txBody>
      </p:sp>
    </p:spTree>
    <p:extLst>
      <p:ext uri="{BB962C8B-B14F-4D97-AF65-F5344CB8AC3E}">
        <p14:creationId xmlns:p14="http://schemas.microsoft.com/office/powerpoint/2010/main" val="1240108800"/>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smtClean="0"/>
              <a:t>01 – Code Breakers – Colossus</a:t>
            </a:r>
            <a:endParaRPr lang="en-GB" sz="3600" b="1" dirty="0" smtClean="0"/>
          </a:p>
        </p:txBody>
      </p:sp>
      <p:sp>
        <p:nvSpPr>
          <p:cNvPr id="34" name="Rectangle 33"/>
          <p:cNvSpPr/>
          <p:nvPr/>
        </p:nvSpPr>
        <p:spPr>
          <a:xfrm>
            <a:off x="179512" y="1132870"/>
            <a:ext cx="8712968" cy="5647700"/>
          </a:xfrm>
          <a:prstGeom prst="rect">
            <a:avLst/>
          </a:prstGeom>
        </p:spPr>
        <p:txBody>
          <a:bodyPr wrap="square">
            <a:spAutoFit/>
          </a:bodyPr>
          <a:lstStyle/>
          <a:p>
            <a:pPr>
              <a:buClr>
                <a:srgbClr val="0070C0"/>
              </a:buClr>
            </a:pPr>
            <a:r>
              <a:rPr lang="en-US" sz="1900" b="1" dirty="0" smtClean="0">
                <a:solidFill>
                  <a:srgbClr val="0070C0"/>
                </a:solidFill>
              </a:rPr>
              <a:t>Colossus</a:t>
            </a:r>
            <a:endParaRPr lang="en-US" sz="1900" b="1" dirty="0">
              <a:solidFill>
                <a:srgbClr val="0070C0"/>
              </a:solidFill>
            </a:endParaRPr>
          </a:p>
          <a:p>
            <a:pPr marL="361950" indent="-361950">
              <a:buClr>
                <a:srgbClr val="0070C0"/>
              </a:buClr>
              <a:buFont typeface="Wingdings 3" panose="05040102010807070707" pitchFamily="18" charset="2"/>
              <a:buChar char=""/>
            </a:pPr>
            <a:r>
              <a:rPr lang="en-US" sz="1900" dirty="0"/>
              <a:t>Code breaking requires vast numbers of computations to be carried out extremely quickly. The team at Bletchley Park </a:t>
            </a:r>
            <a:r>
              <a:rPr lang="en-US" sz="1900" dirty="0" smtClean="0"/>
              <a:t>were working </a:t>
            </a:r>
            <a:r>
              <a:rPr lang="en-US" sz="1900" dirty="0"/>
              <a:t>against the clock. Alan Turing, the mathematician who led the team, knew that humans were just too slow </a:t>
            </a:r>
            <a:r>
              <a:rPr lang="en-US" sz="1900" dirty="0" smtClean="0"/>
              <a:t>at performing </a:t>
            </a:r>
            <a:r>
              <a:rPr lang="en-US" sz="1900" dirty="0"/>
              <a:t>the required volume of calculations, so the code breakers built a computer, known as </a:t>
            </a:r>
            <a:r>
              <a:rPr lang="en-US" sz="1900" dirty="0" smtClean="0"/>
              <a:t>Colossus, </a:t>
            </a:r>
            <a:r>
              <a:rPr lang="en-US" sz="1900" dirty="0"/>
              <a:t>to speed things up. </a:t>
            </a:r>
            <a:endParaRPr lang="en-US" sz="1900" dirty="0" smtClean="0"/>
          </a:p>
          <a:p>
            <a:pPr marL="361950" indent="-361950">
              <a:buClr>
                <a:srgbClr val="0070C0"/>
              </a:buClr>
              <a:buFont typeface="Wingdings 3" panose="05040102010807070707" pitchFamily="18" charset="2"/>
              <a:buChar char=""/>
            </a:pPr>
            <a:r>
              <a:rPr lang="en-US" sz="1900" dirty="0" smtClean="0"/>
              <a:t>Colossus </a:t>
            </a:r>
            <a:r>
              <a:rPr lang="en-US" sz="1900" dirty="0"/>
              <a:t>decrypted codes generated by the Lorenz Machine by carrying </a:t>
            </a:r>
            <a:r>
              <a:rPr lang="en-US" sz="1900" dirty="0" smtClean="0"/>
              <a:t>out complex </a:t>
            </a:r>
            <a:r>
              <a:rPr lang="en-US" sz="1900" dirty="0"/>
              <a:t>analysis on the </a:t>
            </a:r>
            <a:r>
              <a:rPr lang="en-US" sz="1900" dirty="0" smtClean="0"/>
              <a:t>intercepted messages. </a:t>
            </a:r>
            <a:r>
              <a:rPr lang="en-US" sz="1900" dirty="0"/>
              <a:t>Colossus could read 5000 characters per second. This meant </a:t>
            </a:r>
            <a:r>
              <a:rPr lang="en-US" sz="1900" dirty="0" smtClean="0"/>
              <a:t>that the </a:t>
            </a:r>
            <a:r>
              <a:rPr lang="en-US" sz="1900" dirty="0"/>
              <a:t>analysis could be carried out in hours, rather than weeks. In a sense, Colossus was a </a:t>
            </a:r>
            <a:r>
              <a:rPr lang="en-US" sz="1900" b="1" dirty="0">
                <a:solidFill>
                  <a:srgbClr val="FF0000"/>
                </a:solidFill>
              </a:rPr>
              <a:t>function </a:t>
            </a:r>
            <a:r>
              <a:rPr lang="en-US" sz="1900" dirty="0"/>
              <a:t>machine because it </a:t>
            </a:r>
            <a:r>
              <a:rPr lang="en-US" sz="1900" dirty="0" smtClean="0"/>
              <a:t>was programmed </a:t>
            </a:r>
            <a:r>
              <a:rPr lang="en-US" sz="1900" dirty="0"/>
              <a:t>to perform just one </a:t>
            </a:r>
            <a:r>
              <a:rPr lang="en-US" sz="1900" dirty="0" smtClean="0"/>
              <a:t>task.</a:t>
            </a:r>
          </a:p>
          <a:p>
            <a:pPr marL="361950" indent="-361950">
              <a:buClr>
                <a:srgbClr val="0070C0"/>
              </a:buClr>
              <a:buFont typeface="Wingdings 3" panose="05040102010807070707" pitchFamily="18" charset="2"/>
              <a:buChar char=""/>
            </a:pPr>
            <a:r>
              <a:rPr lang="en-US" sz="1900" dirty="0"/>
              <a:t>It took the enciphered input, processed it and, after </a:t>
            </a:r>
            <a:r>
              <a:rPr lang="en-US" sz="1900" dirty="0" smtClean="0"/>
              <a:t>many </a:t>
            </a:r>
            <a:br>
              <a:rPr lang="en-US" sz="1900" dirty="0" smtClean="0"/>
            </a:br>
            <a:r>
              <a:rPr lang="en-US" sz="1900" dirty="0" smtClean="0"/>
              <a:t>repetitions</a:t>
            </a:r>
            <a:r>
              <a:rPr lang="en-US" sz="1900" dirty="0"/>
              <a:t>, produced the deciphered output.</a:t>
            </a:r>
          </a:p>
          <a:p>
            <a:pPr marL="361950" indent="-361950">
              <a:buClr>
                <a:srgbClr val="0070C0"/>
              </a:buClr>
              <a:buFont typeface="Wingdings 3" panose="05040102010807070707" pitchFamily="18" charset="2"/>
              <a:buChar char=""/>
            </a:pPr>
            <a:r>
              <a:rPr lang="en-US" sz="1900" dirty="0" smtClean="0"/>
              <a:t>A </a:t>
            </a:r>
            <a:r>
              <a:rPr lang="en-US" sz="1900" dirty="0"/>
              <a:t>computer uses stored programs and must have </a:t>
            </a:r>
            <a:r>
              <a:rPr lang="en-US" sz="1900" dirty="0" smtClean="0"/>
              <a:t/>
            </a:r>
            <a:br>
              <a:rPr lang="en-US" sz="1900" dirty="0" smtClean="0"/>
            </a:br>
            <a:r>
              <a:rPr lang="en-US" sz="1900" dirty="0" smtClean="0"/>
              <a:t>writeable </a:t>
            </a:r>
            <a:r>
              <a:rPr lang="en-US" sz="1900" dirty="0"/>
              <a:t>memory to store, load and run them. The </a:t>
            </a:r>
            <a:r>
              <a:rPr lang="en-US" sz="1900" dirty="0" smtClean="0"/>
              <a:t/>
            </a:r>
            <a:br>
              <a:rPr lang="en-US" sz="1900" dirty="0" smtClean="0"/>
            </a:br>
            <a:r>
              <a:rPr lang="en-US" sz="1900" dirty="0" smtClean="0"/>
              <a:t>Manchester Baby, developed </a:t>
            </a:r>
            <a:r>
              <a:rPr lang="en-US" sz="1900" dirty="0"/>
              <a:t>shortly after the Second World War, was one of the first programmable computers. It was the ability to store </a:t>
            </a:r>
            <a:r>
              <a:rPr lang="en-US" sz="1900" dirty="0" smtClean="0"/>
              <a:t>and run </a:t>
            </a:r>
            <a:r>
              <a:rPr lang="en-US" sz="1900" dirty="0"/>
              <a:t>programs that turned the special purpose computer, or function machine, into a general purpose computer.</a:t>
            </a:r>
            <a:endParaRPr lang="en-US" sz="1900" dirty="0">
              <a:solidFill>
                <a:schemeClr val="accent1"/>
              </a:solidFill>
            </a:endParaRPr>
          </a:p>
        </p:txBody>
      </p:sp>
      <p:pic>
        <p:nvPicPr>
          <p:cNvPr id="20482" name="Picture 2" descr="Image result for colossus compu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1816" y="4126593"/>
            <a:ext cx="2100663" cy="1390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5086260"/>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smtClean="0"/>
              <a:t>01 – Code Breakers – Colossus</a:t>
            </a:r>
            <a:endParaRPr lang="en-GB" sz="3600" b="1" dirty="0" smtClean="0"/>
          </a:p>
        </p:txBody>
      </p:sp>
      <p:sp>
        <p:nvSpPr>
          <p:cNvPr id="34" name="Rectangle 33"/>
          <p:cNvSpPr/>
          <p:nvPr/>
        </p:nvSpPr>
        <p:spPr>
          <a:xfrm>
            <a:off x="179512" y="1132870"/>
            <a:ext cx="8712968" cy="5647700"/>
          </a:xfrm>
          <a:prstGeom prst="rect">
            <a:avLst/>
          </a:prstGeom>
        </p:spPr>
        <p:txBody>
          <a:bodyPr wrap="square">
            <a:spAutoFit/>
          </a:bodyPr>
          <a:lstStyle/>
          <a:p>
            <a:pPr>
              <a:buClr>
                <a:srgbClr val="0070C0"/>
              </a:buClr>
            </a:pPr>
            <a:r>
              <a:rPr lang="en-US" sz="1900" b="1" dirty="0" smtClean="0">
                <a:solidFill>
                  <a:srgbClr val="0070C0"/>
                </a:solidFill>
              </a:rPr>
              <a:t>The </a:t>
            </a:r>
            <a:r>
              <a:rPr lang="en-US" sz="1900" b="1" dirty="0">
                <a:solidFill>
                  <a:srgbClr val="0070C0"/>
                </a:solidFill>
              </a:rPr>
              <a:t>decimal number system</a:t>
            </a:r>
          </a:p>
          <a:p>
            <a:pPr marL="361950" indent="-361950">
              <a:buClr>
                <a:srgbClr val="0070C0"/>
              </a:buClr>
              <a:buFont typeface="Wingdings 3" panose="05040102010807070707" pitchFamily="18" charset="2"/>
              <a:buChar char=""/>
            </a:pPr>
            <a:r>
              <a:rPr lang="en-US" sz="1900" dirty="0"/>
              <a:t>At school, you learn how to use the decimal number system, that is using units, tens, hundreds and thousands. The </a:t>
            </a:r>
            <a:r>
              <a:rPr lang="en-US" sz="1900" dirty="0" smtClean="0"/>
              <a:t>decimal number </a:t>
            </a:r>
            <a:r>
              <a:rPr lang="en-US" sz="1900" dirty="0"/>
              <a:t>system is also known as base 10 because it uses ten different numbers – 0, 1, 2, 3, 4, 5, 6, 7, 8, and 9 – to make </a:t>
            </a:r>
            <a:r>
              <a:rPr lang="en-US" sz="1900" dirty="0" smtClean="0"/>
              <a:t>an infinite </a:t>
            </a:r>
            <a:r>
              <a:rPr lang="en-US" sz="1900" dirty="0"/>
              <a:t>number of combinations.</a:t>
            </a:r>
          </a:p>
          <a:p>
            <a:pPr marL="361950" indent="-361950">
              <a:buClr>
                <a:srgbClr val="0070C0"/>
              </a:buClr>
              <a:buFont typeface="Wingdings 3" panose="05040102010807070707" pitchFamily="18" charset="2"/>
              <a:buChar char=""/>
            </a:pPr>
            <a:r>
              <a:rPr lang="en-US" sz="1900" dirty="0"/>
              <a:t>Computers are electronic devices that use just two data values, 0 and 1. They can tell the difference between a </a:t>
            </a:r>
            <a:r>
              <a:rPr lang="en-US" sz="1900" dirty="0" smtClean="0"/>
              <a:t>high voltage </a:t>
            </a:r>
            <a:r>
              <a:rPr lang="en-US" sz="1900" dirty="0"/>
              <a:t>and a low voltage, so we use high voltage to represent 1 and low voltage to represent 0. Using two values, 1 and </a:t>
            </a:r>
            <a:r>
              <a:rPr lang="en-US" sz="1900" dirty="0" smtClean="0"/>
              <a:t>0, to </a:t>
            </a:r>
            <a:r>
              <a:rPr lang="en-US" sz="1900" dirty="0"/>
              <a:t>represent numbers is known as binary or base 2. All data in a computer must be in binary, so anything that is to </a:t>
            </a:r>
            <a:r>
              <a:rPr lang="en-US" sz="1900" dirty="0" smtClean="0"/>
              <a:t>be processed </a:t>
            </a:r>
            <a:r>
              <a:rPr lang="en-US" sz="1900" dirty="0"/>
              <a:t>or transferred between computers, including all words, sounds and images, must first be converted into a </a:t>
            </a:r>
            <a:r>
              <a:rPr lang="en-US" sz="1900" dirty="0" smtClean="0"/>
              <a:t>series of </a:t>
            </a:r>
            <a:r>
              <a:rPr lang="en-US" sz="1900" dirty="0"/>
              <a:t>1s and 0s</a:t>
            </a:r>
            <a:r>
              <a:rPr lang="en-US" sz="1900" dirty="0" smtClean="0"/>
              <a:t>.</a:t>
            </a:r>
          </a:p>
          <a:p>
            <a:pPr>
              <a:buClr>
                <a:srgbClr val="0070C0"/>
              </a:buClr>
            </a:pPr>
            <a:r>
              <a:rPr lang="en-US" sz="1900" b="1" dirty="0">
                <a:solidFill>
                  <a:srgbClr val="00B050"/>
                </a:solidFill>
              </a:rPr>
              <a:t>Key Terms</a:t>
            </a:r>
          </a:p>
          <a:p>
            <a:pPr marL="355600" indent="-355600">
              <a:buClr>
                <a:srgbClr val="0070C0"/>
              </a:buClr>
              <a:buFont typeface="Wingdings 3" panose="05040102010807070707" pitchFamily="18" charset="2"/>
              <a:buChar char=""/>
            </a:pPr>
            <a:r>
              <a:rPr lang="en-US" sz="1900" b="1" dirty="0" smtClean="0">
                <a:solidFill>
                  <a:srgbClr val="00B050"/>
                </a:solidFill>
              </a:rPr>
              <a:t>Decimal</a:t>
            </a:r>
            <a:r>
              <a:rPr lang="en-US" sz="1900" dirty="0"/>
              <a:t>: The system that is normally used for counting and computation. It uses ten digits: 0, 1, 2, 3, 4, 5, 6, 7, 8 and </a:t>
            </a:r>
            <a:r>
              <a:rPr lang="en-US" sz="1900" dirty="0" smtClean="0"/>
              <a:t>9. The </a:t>
            </a:r>
            <a:r>
              <a:rPr lang="en-US" sz="1900" dirty="0"/>
              <a:t>decimal number system is also called base 10.</a:t>
            </a:r>
          </a:p>
          <a:p>
            <a:pPr marL="355600" indent="-355600">
              <a:buClr>
                <a:srgbClr val="0070C0"/>
              </a:buClr>
              <a:buFont typeface="Wingdings 3" panose="05040102010807070707" pitchFamily="18" charset="2"/>
              <a:buChar char=""/>
            </a:pPr>
            <a:r>
              <a:rPr lang="en-US" sz="1900" b="1" dirty="0">
                <a:solidFill>
                  <a:srgbClr val="00B050"/>
                </a:solidFill>
              </a:rPr>
              <a:t>Binary</a:t>
            </a:r>
            <a:r>
              <a:rPr lang="en-US" sz="1900" dirty="0"/>
              <a:t>: A number system which uses two digits, 0 and 1. All electronic computation is carried out using the </a:t>
            </a:r>
            <a:r>
              <a:rPr lang="en-US" sz="1900" dirty="0" smtClean="0"/>
              <a:t>binary system</a:t>
            </a:r>
            <a:r>
              <a:rPr lang="en-US" sz="1900" dirty="0"/>
              <a:t>. The binary number system is also called base 2.</a:t>
            </a:r>
            <a:endParaRPr lang="en-US" sz="1900" dirty="0">
              <a:solidFill>
                <a:schemeClr val="accent1"/>
              </a:solidFill>
            </a:endParaRPr>
          </a:p>
        </p:txBody>
      </p:sp>
    </p:spTree>
    <p:extLst>
      <p:ext uri="{BB962C8B-B14F-4D97-AF65-F5344CB8AC3E}">
        <p14:creationId xmlns:p14="http://schemas.microsoft.com/office/powerpoint/2010/main" val="1934380779"/>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smtClean="0"/>
              <a:t>01 – Code Breakers – Colossus</a:t>
            </a:r>
            <a:endParaRPr lang="en-GB" sz="3600" b="1" dirty="0" smtClean="0"/>
          </a:p>
        </p:txBody>
      </p:sp>
      <p:sp>
        <p:nvSpPr>
          <p:cNvPr id="4" name="Rectangle 3"/>
          <p:cNvSpPr/>
          <p:nvPr/>
        </p:nvSpPr>
        <p:spPr>
          <a:xfrm>
            <a:off x="179512" y="1098610"/>
            <a:ext cx="8708512" cy="1200329"/>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400" b="1" dirty="0" smtClean="0">
                <a:solidFill>
                  <a:srgbClr val="002060"/>
                </a:solidFill>
                <a:latin typeface="Arial" panose="020B0604020202020204" pitchFamily="34" charset="0"/>
                <a:cs typeface="Arial" panose="020B0604020202020204" pitchFamily="34" charset="0"/>
              </a:rPr>
              <a:t>Compute-IT</a:t>
            </a:r>
            <a:endParaRPr lang="en-US" sz="2400" b="1" dirty="0">
              <a:solidFill>
                <a:srgbClr val="002060"/>
              </a:solidFill>
              <a:latin typeface="Arial" panose="020B0604020202020204" pitchFamily="34" charset="0"/>
              <a:cs typeface="Arial" panose="020B0604020202020204" pitchFamily="34" charset="0"/>
            </a:endParaRPr>
          </a:p>
          <a:p>
            <a:pPr marL="361950" indent="-361950">
              <a:buClr>
                <a:srgbClr val="0070C0"/>
              </a:buClr>
              <a:buFont typeface="Wingdings 3" panose="05040102010807070707" pitchFamily="18" charset="2"/>
              <a:buChar char=""/>
            </a:pPr>
            <a:r>
              <a:rPr lang="en-US" sz="2400" b="1" dirty="0" smtClean="0"/>
              <a:t>1.2.1</a:t>
            </a:r>
            <a:r>
              <a:rPr lang="en-US" sz="2400" dirty="0" smtClean="0"/>
              <a:t> - Think </a:t>
            </a:r>
            <a:r>
              <a:rPr lang="en-US" sz="2400" dirty="0"/>
              <a:t>back to when you learned to organise numbers in multiples of ten, and then copy and complete the table.</a:t>
            </a:r>
          </a:p>
        </p:txBody>
      </p:sp>
      <p:sp>
        <p:nvSpPr>
          <p:cNvPr id="5" name="Oval 4"/>
          <p:cNvSpPr/>
          <p:nvPr/>
        </p:nvSpPr>
        <p:spPr>
          <a:xfrm rot="1078849">
            <a:off x="8574342" y="993714"/>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91118855"/>
              </p:ext>
            </p:extLst>
          </p:nvPr>
        </p:nvGraphicFramePr>
        <p:xfrm>
          <a:off x="192314" y="2420888"/>
          <a:ext cx="8695712" cy="4176469"/>
        </p:xfrm>
        <a:graphic>
          <a:graphicData uri="http://schemas.openxmlformats.org/drawingml/2006/table">
            <a:tbl>
              <a:tblPr firstRow="1" bandRow="1">
                <a:tableStyleId>{FABFCF23-3B69-468F-B69F-88F6DE6A72F2}</a:tableStyleId>
              </a:tblPr>
              <a:tblGrid>
                <a:gridCol w="2173928"/>
                <a:gridCol w="2173928"/>
                <a:gridCol w="2173928"/>
                <a:gridCol w="2173928"/>
              </a:tblGrid>
              <a:tr h="379679">
                <a:tc>
                  <a:txBody>
                    <a:bodyPr/>
                    <a:lstStyle/>
                    <a:p>
                      <a:pPr algn="ctr"/>
                      <a:r>
                        <a:rPr lang="en-GB" b="1" dirty="0" smtClean="0">
                          <a:solidFill>
                            <a:schemeClr val="tx1"/>
                          </a:solidFill>
                          <a:latin typeface="Arial" panose="020B0604020202020204" pitchFamily="34" charset="0"/>
                          <a:cs typeface="Arial" panose="020B0604020202020204" pitchFamily="34" charset="0"/>
                        </a:rPr>
                        <a:t>Number</a:t>
                      </a:r>
                      <a:endParaRPr lang="en-GB" b="1"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b="1" dirty="0" smtClean="0">
                          <a:solidFill>
                            <a:schemeClr val="tx1"/>
                          </a:solidFill>
                          <a:latin typeface="Arial" panose="020B0604020202020204" pitchFamily="34" charset="0"/>
                          <a:cs typeface="Arial" panose="020B0604020202020204" pitchFamily="34" charset="0"/>
                        </a:rPr>
                        <a:t>Hundreds</a:t>
                      </a:r>
                      <a:endParaRPr lang="en-GB" b="1"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b="1" dirty="0" smtClean="0">
                          <a:solidFill>
                            <a:schemeClr val="tx1"/>
                          </a:solidFill>
                          <a:latin typeface="Arial" panose="020B0604020202020204" pitchFamily="34" charset="0"/>
                          <a:cs typeface="Arial" panose="020B0604020202020204" pitchFamily="34" charset="0"/>
                        </a:rPr>
                        <a:t>Tens</a:t>
                      </a:r>
                      <a:endParaRPr lang="en-GB" b="1"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b="1" dirty="0" smtClean="0">
                          <a:solidFill>
                            <a:schemeClr val="tx1"/>
                          </a:solidFill>
                          <a:latin typeface="Arial" panose="020B0604020202020204" pitchFamily="34" charset="0"/>
                          <a:cs typeface="Arial" panose="020B0604020202020204" pitchFamily="34" charset="0"/>
                        </a:rPr>
                        <a:t>Units</a:t>
                      </a:r>
                      <a:endParaRPr lang="en-GB" b="1"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9679">
                <a:tc>
                  <a:txBody>
                    <a:bodyPr/>
                    <a:lstStyle/>
                    <a:p>
                      <a:pPr algn="ctr"/>
                      <a:r>
                        <a:rPr lang="en-GB" dirty="0" smtClean="0">
                          <a:latin typeface="Arial" panose="020B0604020202020204" pitchFamily="34" charset="0"/>
                          <a:cs typeface="Arial" panose="020B0604020202020204" pitchFamily="34" charset="0"/>
                        </a:rPr>
                        <a:t>146</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latin typeface="Arial" panose="020B0604020202020204" pitchFamily="34" charset="0"/>
                          <a:cs typeface="Arial" panose="020B0604020202020204" pitchFamily="34" charset="0"/>
                        </a:rPr>
                        <a:t>1</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latin typeface="Arial" panose="020B0604020202020204" pitchFamily="34" charset="0"/>
                          <a:cs typeface="Arial" panose="020B0604020202020204" pitchFamily="34" charset="0"/>
                        </a:rPr>
                        <a:t>6</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9679">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latin typeface="Arial" panose="020B0604020202020204" pitchFamily="34" charset="0"/>
                          <a:cs typeface="Arial" panose="020B0604020202020204" pitchFamily="34" charset="0"/>
                        </a:rPr>
                        <a:t>0</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9679">
                <a:tc>
                  <a:txBody>
                    <a:bodyPr/>
                    <a:lstStyle/>
                    <a:p>
                      <a:pPr algn="ctr"/>
                      <a:r>
                        <a:rPr lang="en-GB" dirty="0" smtClean="0">
                          <a:latin typeface="Arial" panose="020B0604020202020204" pitchFamily="34" charset="0"/>
                          <a:cs typeface="Arial" panose="020B0604020202020204" pitchFamily="34" charset="0"/>
                        </a:rPr>
                        <a:t>5</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9679">
                <a:tc>
                  <a:txBody>
                    <a:bodyPr/>
                    <a:lstStyle/>
                    <a:p>
                      <a:pPr algn="ctr"/>
                      <a:r>
                        <a:rPr lang="en-GB" dirty="0" smtClean="0">
                          <a:latin typeface="Arial" panose="020B0604020202020204" pitchFamily="34" charset="0"/>
                          <a:cs typeface="Arial" panose="020B0604020202020204" pitchFamily="34" charset="0"/>
                        </a:rPr>
                        <a:t>24</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9679">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latin typeface="Arial" panose="020B0604020202020204" pitchFamily="34" charset="0"/>
                          <a:cs typeface="Arial" panose="020B0604020202020204" pitchFamily="34" charset="0"/>
                        </a:rPr>
                        <a:t>0</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latin typeface="Arial" panose="020B0604020202020204" pitchFamily="34" charset="0"/>
                          <a:cs typeface="Arial" panose="020B0604020202020204" pitchFamily="34" charset="0"/>
                        </a:rPr>
                        <a:t>5</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9679">
                <a:tc>
                  <a:txBody>
                    <a:bodyPr/>
                    <a:lstStyle/>
                    <a:p>
                      <a:pPr algn="ctr"/>
                      <a:r>
                        <a:rPr lang="en-GB" dirty="0" smtClean="0">
                          <a:latin typeface="Arial" panose="020B0604020202020204" pitchFamily="34" charset="0"/>
                          <a:cs typeface="Arial" panose="020B0604020202020204" pitchFamily="34" charset="0"/>
                        </a:rPr>
                        <a:t>93</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9679">
                <a:tc>
                  <a:txBody>
                    <a:bodyPr/>
                    <a:lstStyle/>
                    <a:p>
                      <a:pPr algn="ctr"/>
                      <a:r>
                        <a:rPr lang="en-GB" dirty="0" smtClean="0">
                          <a:latin typeface="Arial" panose="020B0604020202020204" pitchFamily="34" charset="0"/>
                          <a:cs typeface="Arial" panose="020B0604020202020204" pitchFamily="34" charset="0"/>
                        </a:rPr>
                        <a:t>131</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9679">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latin typeface="Arial" panose="020B0604020202020204" pitchFamily="34" charset="0"/>
                          <a:cs typeface="Arial" panose="020B0604020202020204" pitchFamily="34" charset="0"/>
                        </a:rPr>
                        <a:t>1</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latin typeface="Arial" panose="020B0604020202020204" pitchFamily="34" charset="0"/>
                          <a:cs typeface="Arial" panose="020B0604020202020204" pitchFamily="34" charset="0"/>
                        </a:rPr>
                        <a:t>9</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9679">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9679">
                <a:tc>
                  <a:txBody>
                    <a:bodyPr/>
                    <a:lstStyle/>
                    <a:p>
                      <a:pPr algn="ctr"/>
                      <a:r>
                        <a:rPr lang="en-GB" dirty="0" smtClean="0">
                          <a:latin typeface="Arial" panose="020B0604020202020204" pitchFamily="34" charset="0"/>
                          <a:cs typeface="Arial" panose="020B0604020202020204" pitchFamily="34" charset="0"/>
                        </a:rPr>
                        <a:t>255</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04492321"/>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smtClean="0"/>
              <a:t>01 – Code Breakers – Colossus</a:t>
            </a:r>
            <a:endParaRPr lang="en-GB" sz="3600" b="1" dirty="0" smtClean="0"/>
          </a:p>
        </p:txBody>
      </p:sp>
      <p:sp>
        <p:nvSpPr>
          <p:cNvPr id="34" name="Rectangle 33"/>
          <p:cNvSpPr/>
          <p:nvPr/>
        </p:nvSpPr>
        <p:spPr>
          <a:xfrm>
            <a:off x="179512" y="1132870"/>
            <a:ext cx="5972208" cy="4401205"/>
          </a:xfrm>
          <a:prstGeom prst="rect">
            <a:avLst/>
          </a:prstGeom>
        </p:spPr>
        <p:txBody>
          <a:bodyPr wrap="square">
            <a:spAutoFit/>
          </a:bodyPr>
          <a:lstStyle/>
          <a:p>
            <a:pPr>
              <a:buClr>
                <a:srgbClr val="0070C0"/>
              </a:buClr>
            </a:pPr>
            <a:r>
              <a:rPr lang="en-US" sz="2800" b="1" dirty="0" smtClean="0">
                <a:solidFill>
                  <a:srgbClr val="0070C0"/>
                </a:solidFill>
              </a:rPr>
              <a:t>Circuit </a:t>
            </a:r>
            <a:r>
              <a:rPr lang="en-US" sz="2800" b="1" dirty="0">
                <a:solidFill>
                  <a:srgbClr val="0070C0"/>
                </a:solidFill>
              </a:rPr>
              <a:t>semaphore</a:t>
            </a:r>
          </a:p>
          <a:p>
            <a:pPr marL="449263" indent="-449263">
              <a:buClr>
                <a:srgbClr val="0070C0"/>
              </a:buClr>
              <a:buFont typeface="Wingdings 3" panose="05040102010807070707" pitchFamily="18" charset="2"/>
              <a:buChar char=""/>
            </a:pPr>
            <a:r>
              <a:rPr lang="en-US" sz="2800" dirty="0"/>
              <a:t>Imagine an electric circuit with three lights, each controlled by its own switch. You can switch the lights on in </a:t>
            </a:r>
            <a:r>
              <a:rPr lang="en-US" sz="2800" dirty="0" smtClean="0"/>
              <a:t>many different patterns.</a:t>
            </a:r>
          </a:p>
          <a:p>
            <a:pPr marL="449263" indent="-449263">
              <a:buClr>
                <a:srgbClr val="0070C0"/>
              </a:buClr>
              <a:buFont typeface="Wingdings 3" panose="05040102010807070707" pitchFamily="18" charset="2"/>
              <a:buChar char=""/>
            </a:pPr>
            <a:r>
              <a:rPr lang="en-US" sz="2800" dirty="0" smtClean="0"/>
              <a:t>Now </a:t>
            </a:r>
            <a:r>
              <a:rPr lang="en-US" sz="2800" dirty="0"/>
              <a:t>imagine that each pattern represents a number, and each number relates to a message in a </a:t>
            </a:r>
            <a:r>
              <a:rPr lang="en-US" sz="2800" dirty="0" smtClean="0"/>
              <a:t>code book</a:t>
            </a:r>
            <a:r>
              <a:rPr lang="en-US" sz="2800" dirty="0"/>
              <a:t>.</a:t>
            </a:r>
            <a:endParaRPr lang="en-US" sz="2800" dirty="0">
              <a:solidFill>
                <a:schemeClr val="accent1"/>
              </a:solidFill>
            </a:endParaRPr>
          </a:p>
        </p:txBody>
      </p:sp>
      <p:sp>
        <p:nvSpPr>
          <p:cNvPr id="6" name="Rectangle 5"/>
          <p:cNvSpPr/>
          <p:nvPr/>
        </p:nvSpPr>
        <p:spPr>
          <a:xfrm>
            <a:off x="179512" y="5539660"/>
            <a:ext cx="8708512" cy="1107996"/>
          </a:xfrm>
          <a:prstGeom prst="rect">
            <a:avLst/>
          </a:prstGeom>
          <a:solidFill>
            <a:srgbClr val="A7C4FF"/>
          </a:solidFill>
          <a:ln w="57150">
            <a:solidFill>
              <a:srgbClr val="002060"/>
            </a:solidFill>
          </a:ln>
        </p:spPr>
        <p:txBody>
          <a:bodyPr wrap="square">
            <a:spAutoFit/>
          </a:bodyPr>
          <a:lstStyle/>
          <a:p>
            <a:pPr>
              <a:buClr>
                <a:srgbClr val="C00000"/>
              </a:buClr>
              <a:tabLst>
                <a:tab pos="2420938" algn="l"/>
              </a:tabLst>
            </a:pPr>
            <a:r>
              <a:rPr lang="en-US" sz="2200" b="1" dirty="0" smtClean="0">
                <a:solidFill>
                  <a:srgbClr val="002060"/>
                </a:solidFill>
                <a:latin typeface="Arial" panose="020B0604020202020204" pitchFamily="34" charset="0"/>
                <a:cs typeface="Arial" panose="020B0604020202020204" pitchFamily="34" charset="0"/>
              </a:rPr>
              <a:t>Think-IT</a:t>
            </a:r>
            <a:endParaRPr lang="en-US" sz="220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200" b="1" dirty="0" smtClean="0">
                <a:solidFill>
                  <a:srgbClr val="000000"/>
                </a:solidFill>
                <a:latin typeface="Arial" panose="020B0604020202020204" pitchFamily="34" charset="0"/>
                <a:cs typeface="Arial" panose="020B0604020202020204" pitchFamily="34" charset="0"/>
              </a:rPr>
              <a:t>1.2.2</a:t>
            </a:r>
            <a:r>
              <a:rPr lang="en-US" sz="2200" dirty="0" smtClean="0">
                <a:solidFill>
                  <a:srgbClr val="000000"/>
                </a:solidFill>
                <a:latin typeface="Arial" panose="020B0604020202020204" pitchFamily="34" charset="0"/>
                <a:cs typeface="Arial" panose="020B0604020202020204" pitchFamily="34" charset="0"/>
              </a:rPr>
              <a:t> </a:t>
            </a:r>
            <a:r>
              <a:rPr lang="en-US" sz="2200" dirty="0">
                <a:solidFill>
                  <a:srgbClr val="000000"/>
                </a:solidFill>
                <a:latin typeface="Arial" panose="020B0604020202020204" pitchFamily="34" charset="0"/>
                <a:cs typeface="Arial" panose="020B0604020202020204" pitchFamily="34" charset="0"/>
              </a:rPr>
              <a:t>- </a:t>
            </a:r>
            <a:r>
              <a:rPr lang="en-US" sz="2200" dirty="0" smtClean="0">
                <a:solidFill>
                  <a:srgbClr val="000000"/>
                </a:solidFill>
                <a:latin typeface="Arial" panose="020B0604020202020204" pitchFamily="34" charset="0"/>
                <a:cs typeface="Arial" panose="020B0604020202020204" pitchFamily="34" charset="0"/>
              </a:rPr>
              <a:t>Look </a:t>
            </a:r>
            <a:r>
              <a:rPr lang="en-US" sz="2200" dirty="0">
                <a:solidFill>
                  <a:srgbClr val="000000"/>
                </a:solidFill>
                <a:latin typeface="Arial" panose="020B0604020202020204" pitchFamily="34" charset="0"/>
                <a:cs typeface="Arial" panose="020B0604020202020204" pitchFamily="34" charset="0"/>
              </a:rPr>
              <a:t>at the circuit semaphore diagram above. What do you notice about the number at the top of each column?</a:t>
            </a:r>
            <a:endParaRPr lang="en-GB" sz="2200" b="1"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078849">
            <a:off x="8574342" y="5434764"/>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8" name="TextBox 7"/>
          <p:cNvSpPr txBox="1"/>
          <p:nvPr/>
        </p:nvSpPr>
        <p:spPr>
          <a:xfrm>
            <a:off x="3275856" y="5064744"/>
            <a:ext cx="2664296" cy="380480"/>
          </a:xfrm>
          <a:prstGeom prst="rect">
            <a:avLst/>
          </a:prstGeom>
          <a:noFill/>
        </p:spPr>
        <p:txBody>
          <a:bodyPr wrap="square" lIns="36000" tIns="36000" rIns="36000" bIns="36000" rtlCol="0">
            <a:spAutoFit/>
          </a:bodyPr>
          <a:lstStyle/>
          <a:p>
            <a:pPr marL="285750" indent="-285750">
              <a:buClr>
                <a:srgbClr val="C00000"/>
              </a:buClr>
              <a:buSzPct val="80000"/>
              <a:buFont typeface="Arial" panose="020B0604020202020204" pitchFamily="34" charset="0"/>
              <a:buChar char="►"/>
            </a:pPr>
            <a:r>
              <a:rPr lang="en-GB" sz="2000" dirty="0" smtClean="0">
                <a:solidFill>
                  <a:srgbClr val="B21212"/>
                </a:solidFill>
              </a:rPr>
              <a:t>Circuit Semaphore</a:t>
            </a:r>
            <a:endParaRPr lang="en-GB" sz="2000" dirty="0">
              <a:solidFill>
                <a:srgbClr val="B21212"/>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372200" y="1124744"/>
            <a:ext cx="2515824" cy="4301249"/>
          </a:xfrm>
          <a:prstGeom prst="rect">
            <a:avLst/>
          </a:prstGeom>
        </p:spPr>
      </p:pic>
    </p:spTree>
    <p:extLst>
      <p:ext uri="{BB962C8B-B14F-4D97-AF65-F5344CB8AC3E}">
        <p14:creationId xmlns:p14="http://schemas.microsoft.com/office/powerpoint/2010/main" val="483910007"/>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smtClean="0"/>
              <a:t>01 – Code Breakers – Colossus</a:t>
            </a:r>
            <a:endParaRPr lang="en-GB" sz="3600" b="1" dirty="0" smtClean="0"/>
          </a:p>
        </p:txBody>
      </p:sp>
      <p:sp>
        <p:nvSpPr>
          <p:cNvPr id="4" name="Rectangle 3"/>
          <p:cNvSpPr/>
          <p:nvPr/>
        </p:nvSpPr>
        <p:spPr>
          <a:xfrm>
            <a:off x="251520" y="1181065"/>
            <a:ext cx="5252128" cy="5262979"/>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400" b="1" dirty="0" smtClean="0">
                <a:solidFill>
                  <a:srgbClr val="002060"/>
                </a:solidFill>
                <a:latin typeface="Arial" panose="020B0604020202020204" pitchFamily="34" charset="0"/>
                <a:cs typeface="Arial" panose="020B0604020202020204" pitchFamily="34" charset="0"/>
              </a:rPr>
              <a:t>Compute-IT</a:t>
            </a:r>
            <a:endParaRPr lang="en-US" sz="2400" b="1" dirty="0">
              <a:solidFill>
                <a:srgbClr val="002060"/>
              </a:solidFill>
              <a:latin typeface="Arial" panose="020B0604020202020204" pitchFamily="34" charset="0"/>
              <a:cs typeface="Arial" panose="020B0604020202020204" pitchFamily="34" charset="0"/>
            </a:endParaRPr>
          </a:p>
          <a:p>
            <a:pPr marL="361950" indent="-361950">
              <a:buClr>
                <a:srgbClr val="0070C0"/>
              </a:buClr>
              <a:buFont typeface="Wingdings 3" panose="05040102010807070707" pitchFamily="18" charset="2"/>
              <a:buChar char=""/>
            </a:pPr>
            <a:r>
              <a:rPr lang="en-US" sz="2400" b="1" dirty="0" smtClean="0"/>
              <a:t>1.2.3</a:t>
            </a:r>
            <a:r>
              <a:rPr lang="en-US" sz="2400" dirty="0" smtClean="0"/>
              <a:t> </a:t>
            </a:r>
            <a:r>
              <a:rPr lang="en-US" sz="2400" dirty="0"/>
              <a:t>a) Use the information contained in the circuit semaphore diagram </a:t>
            </a:r>
            <a:r>
              <a:rPr lang="en-US" sz="2400" dirty="0" smtClean="0"/>
              <a:t>right to </a:t>
            </a:r>
            <a:r>
              <a:rPr lang="en-US" sz="2400" dirty="0"/>
              <a:t>work out what numbers the other </a:t>
            </a:r>
            <a:r>
              <a:rPr lang="en-US" sz="2400" dirty="0" smtClean="0"/>
              <a:t>four patterns </a:t>
            </a:r>
            <a:r>
              <a:rPr lang="en-US" sz="2400" dirty="0"/>
              <a:t>of lights represent.</a:t>
            </a:r>
          </a:p>
          <a:p>
            <a:pPr marL="361950" indent="-361950">
              <a:buClr>
                <a:srgbClr val="0070C0"/>
              </a:buClr>
              <a:buFont typeface="Wingdings 3" panose="05040102010807070707" pitchFamily="18" charset="2"/>
              <a:buChar char=""/>
            </a:pPr>
            <a:r>
              <a:rPr lang="en-US" sz="2400" dirty="0"/>
              <a:t>b) In the code book, the number 5 represents the question, ‘What is your choice of meeting point, A, B or C?’ </a:t>
            </a:r>
            <a:r>
              <a:rPr lang="en-US" sz="2400" dirty="0" smtClean="0"/>
              <a:t>The code </a:t>
            </a:r>
            <a:r>
              <a:rPr lang="en-US" sz="2400" dirty="0"/>
              <a:t>book contains the following responses: 1 = A, 2 = B and 3 = C. What pattern of lights would an agent use </a:t>
            </a:r>
            <a:r>
              <a:rPr lang="en-US" sz="2400" dirty="0" smtClean="0"/>
              <a:t>to tell </a:t>
            </a:r>
            <a:r>
              <a:rPr lang="en-US" sz="2400" dirty="0"/>
              <a:t>their controller to meet them at point B?</a:t>
            </a:r>
          </a:p>
        </p:txBody>
      </p:sp>
      <p:sp>
        <p:nvSpPr>
          <p:cNvPr id="5" name="Oval 4"/>
          <p:cNvSpPr/>
          <p:nvPr/>
        </p:nvSpPr>
        <p:spPr>
          <a:xfrm rot="1078849">
            <a:off x="5189966"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724128" y="1124744"/>
            <a:ext cx="3163896" cy="5409243"/>
          </a:xfrm>
          <a:prstGeom prst="rect">
            <a:avLst/>
          </a:prstGeom>
        </p:spPr>
      </p:pic>
    </p:spTree>
    <p:extLst>
      <p:ext uri="{BB962C8B-B14F-4D97-AF65-F5344CB8AC3E}">
        <p14:creationId xmlns:p14="http://schemas.microsoft.com/office/powerpoint/2010/main" val="2874443891"/>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smtClean="0"/>
              <a:t>01 – Binary</a:t>
            </a:r>
            <a:endParaRPr lang="en-GB" sz="3600" b="1" dirty="0" smtClean="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9512" y="1124744"/>
            <a:ext cx="8706420" cy="5544616"/>
          </a:xfrm>
          <a:prstGeom prst="rect">
            <a:avLst/>
          </a:prstGeom>
        </p:spPr>
      </p:pic>
    </p:spTree>
    <p:extLst>
      <p:ext uri="{BB962C8B-B14F-4D97-AF65-F5344CB8AC3E}">
        <p14:creationId xmlns:p14="http://schemas.microsoft.com/office/powerpoint/2010/main" val="3640442629"/>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smtClean="0"/>
              <a:t>01 – Binary</a:t>
            </a:r>
            <a:endParaRPr lang="en-GB" sz="3600" b="1" dirty="0" smtClean="0"/>
          </a:p>
        </p:txBody>
      </p:sp>
      <p:sp>
        <p:nvSpPr>
          <p:cNvPr id="4" name="Rectangle 3"/>
          <p:cNvSpPr/>
          <p:nvPr/>
        </p:nvSpPr>
        <p:spPr>
          <a:xfrm>
            <a:off x="179512" y="1124744"/>
            <a:ext cx="8712968" cy="5593839"/>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650" b="1" dirty="0" smtClean="0">
                <a:solidFill>
                  <a:srgbClr val="002060"/>
                </a:solidFill>
                <a:latin typeface="Arial" panose="020B0604020202020204" pitchFamily="34" charset="0"/>
                <a:cs typeface="Arial" panose="020B0604020202020204" pitchFamily="34" charset="0"/>
              </a:rPr>
              <a:t>Compute-IT</a:t>
            </a:r>
            <a:endParaRPr lang="en-US" sz="1650" b="1" dirty="0">
              <a:solidFill>
                <a:srgbClr val="002060"/>
              </a:solidFill>
              <a:latin typeface="Arial" panose="020B0604020202020204" pitchFamily="34" charset="0"/>
              <a:cs typeface="Arial" panose="020B0604020202020204" pitchFamily="34" charset="0"/>
            </a:endParaRPr>
          </a:p>
          <a:p>
            <a:pPr marL="361950" indent="-361950">
              <a:buClr>
                <a:srgbClr val="0070C0"/>
              </a:buClr>
              <a:buFont typeface="Wingdings 3" panose="05040102010807070707" pitchFamily="18" charset="2"/>
              <a:buChar char=""/>
            </a:pPr>
            <a:r>
              <a:rPr lang="en-US" sz="1700" b="1" dirty="0"/>
              <a:t>1.2.4 a)</a:t>
            </a:r>
            <a:r>
              <a:rPr lang="en-US" sz="1700" dirty="0"/>
              <a:t> </a:t>
            </a:r>
            <a:r>
              <a:rPr lang="en-US" sz="1700" dirty="0" smtClean="0"/>
              <a:t>- Copy </a:t>
            </a:r>
            <a:r>
              <a:rPr lang="en-US" sz="1700" dirty="0"/>
              <a:t>and extend the table below as required. Complete the cells for all the different binary combinations you </a:t>
            </a:r>
            <a:r>
              <a:rPr lang="en-US" sz="1700" dirty="0" smtClean="0"/>
              <a:t>can make</a:t>
            </a:r>
            <a:r>
              <a:rPr lang="en-US" sz="1700" dirty="0"/>
              <a:t>. The first </a:t>
            </a:r>
            <a:r>
              <a:rPr lang="en-US" sz="1700" dirty="0" smtClean="0"/>
              <a:t>have </a:t>
            </a:r>
            <a:r>
              <a:rPr lang="en-US" sz="1700" dirty="0"/>
              <a:t>been completed for you</a:t>
            </a:r>
            <a:r>
              <a:rPr lang="en-US" sz="1700" dirty="0" smtClean="0"/>
              <a:t>.</a:t>
            </a:r>
          </a:p>
          <a:p>
            <a:pPr marL="361950" indent="-361950">
              <a:buClr>
                <a:srgbClr val="0070C0"/>
              </a:buClr>
              <a:buFont typeface="Wingdings 3" panose="05040102010807070707" pitchFamily="18" charset="2"/>
              <a:buChar char=""/>
            </a:pPr>
            <a:endParaRPr lang="en-US" sz="1700" dirty="0" smtClean="0"/>
          </a:p>
          <a:p>
            <a:pPr marL="361950" indent="-361950">
              <a:buClr>
                <a:srgbClr val="0070C0"/>
              </a:buClr>
              <a:buFont typeface="Wingdings 3" panose="05040102010807070707" pitchFamily="18" charset="2"/>
              <a:buChar char=""/>
            </a:pPr>
            <a:endParaRPr lang="en-US" sz="1700" dirty="0" smtClean="0"/>
          </a:p>
          <a:p>
            <a:pPr marL="361950" indent="-361950">
              <a:buClr>
                <a:srgbClr val="0070C0"/>
              </a:buClr>
              <a:buFont typeface="Wingdings 3" panose="05040102010807070707" pitchFamily="18" charset="2"/>
              <a:buChar char=""/>
            </a:pPr>
            <a:endParaRPr lang="en-US" sz="1700" dirty="0"/>
          </a:p>
          <a:p>
            <a:pPr marL="361950" indent="-361950">
              <a:buClr>
                <a:srgbClr val="0070C0"/>
              </a:buClr>
              <a:buFont typeface="Wingdings 3" panose="05040102010807070707" pitchFamily="18" charset="2"/>
              <a:buChar char=""/>
            </a:pPr>
            <a:endParaRPr lang="en-US" sz="1700" dirty="0"/>
          </a:p>
          <a:p>
            <a:pPr marL="361950" indent="-361950">
              <a:buClr>
                <a:srgbClr val="0070C0"/>
              </a:buClr>
              <a:buFont typeface="Wingdings 3" panose="05040102010807070707" pitchFamily="18" charset="2"/>
              <a:buChar char=""/>
            </a:pPr>
            <a:endParaRPr lang="en-US" sz="1700" dirty="0" smtClean="0"/>
          </a:p>
          <a:p>
            <a:pPr marL="361950" indent="-361950">
              <a:buClr>
                <a:srgbClr val="0070C0"/>
              </a:buClr>
              <a:buFont typeface="Wingdings 3" panose="05040102010807070707" pitchFamily="18" charset="2"/>
              <a:buChar char=""/>
            </a:pPr>
            <a:endParaRPr lang="en-US" sz="1700" dirty="0"/>
          </a:p>
          <a:p>
            <a:pPr marL="361950" indent="-361950">
              <a:buClr>
                <a:srgbClr val="0070C0"/>
              </a:buClr>
              <a:buFont typeface="Wingdings 3" panose="05040102010807070707" pitchFamily="18" charset="2"/>
              <a:buChar char=""/>
            </a:pPr>
            <a:endParaRPr lang="en-US" sz="1700" dirty="0" smtClean="0"/>
          </a:p>
          <a:p>
            <a:pPr marL="361950" indent="-361950">
              <a:buClr>
                <a:srgbClr val="0070C0"/>
              </a:buClr>
              <a:buFont typeface="Wingdings 3" panose="05040102010807070707" pitchFamily="18" charset="2"/>
              <a:buChar char=""/>
            </a:pPr>
            <a:endParaRPr lang="en-US" sz="1700" dirty="0"/>
          </a:p>
          <a:p>
            <a:pPr>
              <a:buClr>
                <a:srgbClr val="0070C0"/>
              </a:buClr>
            </a:pPr>
            <a:endParaRPr lang="en-US" dirty="0" smtClean="0"/>
          </a:p>
          <a:p>
            <a:pPr marL="361950" indent="-361950">
              <a:buClr>
                <a:schemeClr val="tx1"/>
              </a:buClr>
              <a:buFont typeface="+mj-lt"/>
              <a:buAutoNum type="alphaLcParenR" startAt="2"/>
            </a:pPr>
            <a:r>
              <a:rPr lang="en-US" sz="1700" dirty="0" smtClean="0"/>
              <a:t>You </a:t>
            </a:r>
            <a:r>
              <a:rPr lang="en-US" sz="1700" dirty="0"/>
              <a:t>have seen how it is possible to count up to 7 in binary. How would you count to 8?</a:t>
            </a:r>
          </a:p>
          <a:p>
            <a:pPr marL="361950" indent="-361950">
              <a:buClr>
                <a:schemeClr val="tx1"/>
              </a:buClr>
              <a:buFont typeface="+mj-lt"/>
              <a:buAutoNum type="alphaLcParenR" startAt="2"/>
            </a:pPr>
            <a:r>
              <a:rPr lang="en-US" sz="1700" dirty="0" smtClean="0"/>
              <a:t>What </a:t>
            </a:r>
            <a:r>
              <a:rPr lang="en-US" sz="1700" dirty="0"/>
              <a:t>is the largest number you can make with 1 bit? With 2 bits? With 3 bits? With 4 bits?</a:t>
            </a:r>
          </a:p>
          <a:p>
            <a:pPr marL="361950" indent="-361950">
              <a:buClr>
                <a:schemeClr val="tx1"/>
              </a:buClr>
              <a:buFont typeface="+mj-lt"/>
              <a:buAutoNum type="alphaLcParenR" startAt="2"/>
            </a:pPr>
            <a:r>
              <a:rPr lang="en-US" sz="1700" dirty="0" smtClean="0"/>
              <a:t>What </a:t>
            </a:r>
            <a:r>
              <a:rPr lang="en-US" sz="1700" dirty="0"/>
              <a:t>is the smallest number you can make regardless of the number of bits?</a:t>
            </a:r>
          </a:p>
          <a:p>
            <a:pPr marL="361950" indent="-361950">
              <a:buClr>
                <a:schemeClr val="tx1"/>
              </a:buClr>
              <a:buFont typeface="+mj-lt"/>
              <a:buAutoNum type="alphaLcParenR" startAt="2"/>
            </a:pPr>
            <a:r>
              <a:rPr lang="en-US" sz="1700" dirty="0" smtClean="0"/>
              <a:t>What </a:t>
            </a:r>
            <a:r>
              <a:rPr lang="en-US" sz="1700" dirty="0"/>
              <a:t>pattern can you spot when working out the largest number with a given number of bits?</a:t>
            </a:r>
          </a:p>
          <a:p>
            <a:pPr marL="361950" indent="-361950">
              <a:buClr>
                <a:schemeClr val="tx1"/>
              </a:buClr>
              <a:buFont typeface="+mj-lt"/>
              <a:buAutoNum type="alphaLcParenR" startAt="2"/>
            </a:pPr>
            <a:r>
              <a:rPr lang="en-US" sz="1700" dirty="0" smtClean="0"/>
              <a:t>What </a:t>
            </a:r>
            <a:r>
              <a:rPr lang="en-US" sz="1700" dirty="0"/>
              <a:t>would you have to do if you wanted to count to 16?</a:t>
            </a:r>
          </a:p>
          <a:p>
            <a:pPr marL="361950" indent="-361950">
              <a:buClr>
                <a:schemeClr val="tx1"/>
              </a:buClr>
              <a:buFont typeface="+mj-lt"/>
              <a:buAutoNum type="alphaLcParenR" startAt="2"/>
            </a:pPr>
            <a:r>
              <a:rPr lang="en-US" sz="1700" dirty="0" smtClean="0"/>
              <a:t>What </a:t>
            </a:r>
            <a:r>
              <a:rPr lang="en-US" sz="1700" dirty="0"/>
              <a:t>do you notice when you place a ‘0’ to the right of a ‘1’?</a:t>
            </a:r>
          </a:p>
        </p:txBody>
      </p:sp>
      <p:sp>
        <p:nvSpPr>
          <p:cNvPr id="5" name="Oval 4"/>
          <p:cNvSpPr/>
          <p:nvPr/>
        </p:nvSpPr>
        <p:spPr>
          <a:xfrm rot="1078849">
            <a:off x="8521449" y="970268"/>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151048638"/>
              </p:ext>
            </p:extLst>
          </p:nvPr>
        </p:nvGraphicFramePr>
        <p:xfrm>
          <a:off x="251520" y="2060848"/>
          <a:ext cx="8496944" cy="2133600"/>
        </p:xfrm>
        <a:graphic>
          <a:graphicData uri="http://schemas.openxmlformats.org/drawingml/2006/table">
            <a:tbl>
              <a:tblPr firstRow="1" bandRow="1">
                <a:tableStyleId>{5C22544A-7EE6-4342-B048-85BDC9FD1C3A}</a:tableStyleId>
              </a:tblPr>
              <a:tblGrid>
                <a:gridCol w="2124236"/>
                <a:gridCol w="2124236"/>
                <a:gridCol w="2124236"/>
                <a:gridCol w="2124236"/>
              </a:tblGrid>
              <a:tr h="329222">
                <a:tc>
                  <a:txBody>
                    <a:bodyPr/>
                    <a:lstStyle/>
                    <a:p>
                      <a:r>
                        <a:rPr lang="en-GB" sz="1600" dirty="0" smtClean="0">
                          <a:latin typeface="Arial" panose="020B0604020202020204" pitchFamily="34" charset="0"/>
                          <a:cs typeface="Arial" panose="020B0604020202020204" pitchFamily="34" charset="0"/>
                        </a:rPr>
                        <a:t>1 Bit</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smtClean="0">
                          <a:latin typeface="Arial" panose="020B0604020202020204" pitchFamily="34" charset="0"/>
                          <a:cs typeface="Arial" panose="020B0604020202020204" pitchFamily="34" charset="0"/>
                        </a:rPr>
                        <a:t>2 Bits</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smtClean="0">
                          <a:latin typeface="Arial" panose="020B0604020202020204" pitchFamily="34" charset="0"/>
                          <a:cs typeface="Arial" panose="020B0604020202020204" pitchFamily="34" charset="0"/>
                        </a:rPr>
                        <a:t>3 Bits</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smtClean="0">
                          <a:latin typeface="Arial" panose="020B0604020202020204" pitchFamily="34" charset="0"/>
                          <a:cs typeface="Arial" panose="020B0604020202020204" pitchFamily="34" charset="0"/>
                        </a:rPr>
                        <a:t>4 Bits</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222">
                <a:tc>
                  <a:txBody>
                    <a:bodyPr/>
                    <a:lstStyle/>
                    <a:p>
                      <a:r>
                        <a:rPr lang="en-GB" sz="1600" dirty="0" smtClean="0">
                          <a:latin typeface="Arial" panose="020B0604020202020204" pitchFamily="34" charset="0"/>
                          <a:cs typeface="Arial" panose="020B0604020202020204" pitchFamily="34" charset="0"/>
                        </a:rPr>
                        <a:t>0</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smtClean="0">
                          <a:latin typeface="Arial" panose="020B0604020202020204" pitchFamily="34" charset="0"/>
                          <a:cs typeface="Arial" panose="020B0604020202020204" pitchFamily="34" charset="0"/>
                        </a:rPr>
                        <a:t>00</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smtClean="0">
                          <a:latin typeface="Arial" panose="020B0604020202020204" pitchFamily="34" charset="0"/>
                          <a:cs typeface="Arial" panose="020B0604020202020204" pitchFamily="34" charset="0"/>
                        </a:rPr>
                        <a:t>000</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222">
                <a:tc>
                  <a:txBody>
                    <a:bodyPr/>
                    <a:lstStyle/>
                    <a:p>
                      <a:r>
                        <a:rPr lang="en-GB" sz="1600" dirty="0" smtClean="0">
                          <a:latin typeface="Arial" panose="020B0604020202020204" pitchFamily="34" charset="0"/>
                          <a:cs typeface="Arial" panose="020B0604020202020204" pitchFamily="34" charset="0"/>
                        </a:rPr>
                        <a:t>1</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smtClean="0">
                          <a:latin typeface="Arial" panose="020B0604020202020204" pitchFamily="34" charset="0"/>
                          <a:cs typeface="Arial" panose="020B0604020202020204" pitchFamily="34" charset="0"/>
                        </a:rPr>
                        <a:t>01</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smtClean="0">
                          <a:latin typeface="Arial" panose="020B0604020202020204" pitchFamily="34" charset="0"/>
                          <a:cs typeface="Arial" panose="020B0604020202020204" pitchFamily="34" charset="0"/>
                        </a:rPr>
                        <a:t>001</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0304">
                <a:tc>
                  <a:txBody>
                    <a:bodyPr/>
                    <a:lstStyle/>
                    <a:p>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r>
              <a:tr h="171048">
                <a:tc gridSpan="4">
                  <a:txBody>
                    <a:bodyPr/>
                    <a:lstStyle/>
                    <a:p>
                      <a:endParaRPr lang="en-GB" sz="8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514128">
                <a:tc>
                  <a:txBody>
                    <a:bodyPr/>
                    <a:lstStyle/>
                    <a:p>
                      <a:r>
                        <a:rPr lang="en-GB" sz="1600" dirty="0" smtClean="0">
                          <a:latin typeface="Arial" panose="020B0604020202020204" pitchFamily="34" charset="0"/>
                          <a:cs typeface="Arial" panose="020B0604020202020204" pitchFamily="34" charset="0"/>
                        </a:rPr>
                        <a:t>Total number of 1 bit combinations</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smtClean="0">
                          <a:latin typeface="Arial" panose="020B0604020202020204" pitchFamily="34" charset="0"/>
                          <a:cs typeface="Arial" panose="020B0604020202020204" pitchFamily="34" charset="0"/>
                        </a:rPr>
                        <a:t>Total number of 2 bit combinations</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smtClean="0">
                          <a:latin typeface="Arial" panose="020B0604020202020204" pitchFamily="34" charset="0"/>
                          <a:cs typeface="Arial" panose="020B0604020202020204" pitchFamily="34" charset="0"/>
                        </a:rPr>
                        <a:t>Total number of 3 bit combinations</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smtClean="0">
                          <a:latin typeface="Arial" panose="020B0604020202020204" pitchFamily="34" charset="0"/>
                          <a:cs typeface="Arial" panose="020B0604020202020204" pitchFamily="34" charset="0"/>
                        </a:rPr>
                        <a:t>Total number of 4 bit combinations</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TextBox 6">
            <a:hlinkClick r:id="rId3" action="ppaction://hlinkfile"/>
          </p:cNvPr>
          <p:cNvSpPr txBox="1"/>
          <p:nvPr/>
        </p:nvSpPr>
        <p:spPr>
          <a:xfrm>
            <a:off x="8291888" y="5766355"/>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992573342"/>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a:t>01 – </a:t>
            </a:r>
            <a:r>
              <a:rPr lang="en-GB" sz="3600" dirty="0" smtClean="0"/>
              <a:t>Binary – Morse Code</a:t>
            </a:r>
            <a:endParaRPr lang="en-GB" sz="3600" b="1" dirty="0" smtClean="0"/>
          </a:p>
        </p:txBody>
      </p:sp>
      <p:sp>
        <p:nvSpPr>
          <p:cNvPr id="6" name="Rectangle 5"/>
          <p:cNvSpPr/>
          <p:nvPr/>
        </p:nvSpPr>
        <p:spPr>
          <a:xfrm>
            <a:off x="179512" y="1147172"/>
            <a:ext cx="4392488" cy="5559984"/>
          </a:xfrm>
          <a:prstGeom prst="rect">
            <a:avLst/>
          </a:prstGeom>
          <a:solidFill>
            <a:srgbClr val="A7C4FF"/>
          </a:solidFill>
          <a:ln w="57150">
            <a:solidFill>
              <a:srgbClr val="002060"/>
            </a:solidFill>
          </a:ln>
        </p:spPr>
        <p:txBody>
          <a:bodyPr wrap="square">
            <a:spAutoFit/>
          </a:bodyPr>
          <a:lstStyle/>
          <a:p>
            <a:pPr>
              <a:buClr>
                <a:srgbClr val="C00000"/>
              </a:buClr>
              <a:tabLst>
                <a:tab pos="2420938" algn="l"/>
              </a:tabLst>
            </a:pPr>
            <a:r>
              <a:rPr lang="en-US" sz="1870" b="1" dirty="0" smtClean="0">
                <a:solidFill>
                  <a:srgbClr val="002060"/>
                </a:solidFill>
                <a:latin typeface="Arial" panose="020B0604020202020204" pitchFamily="34" charset="0"/>
                <a:cs typeface="Arial" panose="020B0604020202020204" pitchFamily="34" charset="0"/>
              </a:rPr>
              <a:t>Think-IT</a:t>
            </a:r>
            <a:endParaRPr lang="en-US" sz="187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1870" dirty="0">
                <a:solidFill>
                  <a:srgbClr val="000000"/>
                </a:solidFill>
                <a:latin typeface="Arial" panose="020B0604020202020204" pitchFamily="34" charset="0"/>
                <a:cs typeface="Arial" panose="020B0604020202020204" pitchFamily="34" charset="0"/>
              </a:rPr>
              <a:t>1.2.5 In 1836, Samuel Morse, Joseph Henry and Alfred Vail invented a method of using electrical signals to </a:t>
            </a:r>
            <a:r>
              <a:rPr lang="en-US" sz="1870" dirty="0" smtClean="0">
                <a:solidFill>
                  <a:srgbClr val="000000"/>
                </a:solidFill>
                <a:latin typeface="Arial" panose="020B0604020202020204" pitchFamily="34" charset="0"/>
                <a:cs typeface="Arial" panose="020B0604020202020204" pitchFamily="34" charset="0"/>
              </a:rPr>
              <a:t>send messages </a:t>
            </a:r>
            <a:r>
              <a:rPr lang="en-US" sz="1870" dirty="0">
                <a:solidFill>
                  <a:srgbClr val="000000"/>
                </a:solidFill>
                <a:latin typeface="Arial" panose="020B0604020202020204" pitchFamily="34" charset="0"/>
                <a:cs typeface="Arial" panose="020B0604020202020204" pitchFamily="34" charset="0"/>
              </a:rPr>
              <a:t>using a simple on/off system known as Morse code. The code is based on the length of time the circuit </a:t>
            </a:r>
            <a:r>
              <a:rPr lang="en-US" sz="1870" dirty="0" smtClean="0">
                <a:solidFill>
                  <a:srgbClr val="000000"/>
                </a:solidFill>
                <a:latin typeface="Arial" panose="020B0604020202020204" pitchFamily="34" charset="0"/>
                <a:cs typeface="Arial" panose="020B0604020202020204" pitchFamily="34" charset="0"/>
              </a:rPr>
              <a:t>is switched </a:t>
            </a:r>
            <a:r>
              <a:rPr lang="en-US" sz="1870" dirty="0">
                <a:solidFill>
                  <a:srgbClr val="000000"/>
                </a:solidFill>
                <a:latin typeface="Arial" panose="020B0604020202020204" pitchFamily="34" charset="0"/>
                <a:cs typeface="Arial" panose="020B0604020202020204" pitchFamily="34" charset="0"/>
              </a:rPr>
              <a:t>on, and uses long and short signals to represent the letters in the alphabet. </a:t>
            </a:r>
            <a:endParaRPr lang="en-US" sz="1870"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1870" dirty="0" smtClean="0">
                <a:solidFill>
                  <a:srgbClr val="000000"/>
                </a:solidFill>
                <a:latin typeface="Arial" panose="020B0604020202020204" pitchFamily="34" charset="0"/>
                <a:cs typeface="Arial" panose="020B0604020202020204" pitchFamily="34" charset="0"/>
              </a:rPr>
              <a:t>A </a:t>
            </a:r>
            <a:r>
              <a:rPr lang="en-US" sz="1870" dirty="0">
                <a:solidFill>
                  <a:srgbClr val="000000"/>
                </a:solidFill>
                <a:latin typeface="Arial" panose="020B0604020202020204" pitchFamily="34" charset="0"/>
                <a:cs typeface="Arial" panose="020B0604020202020204" pitchFamily="34" charset="0"/>
              </a:rPr>
              <a:t>short ‘on’ is called a dot and </a:t>
            </a:r>
            <a:r>
              <a:rPr lang="en-US" sz="1870" dirty="0" smtClean="0">
                <a:solidFill>
                  <a:srgbClr val="000000"/>
                </a:solidFill>
                <a:latin typeface="Arial" panose="020B0604020202020204" pitchFamily="34" charset="0"/>
                <a:cs typeface="Arial" panose="020B0604020202020204" pitchFamily="34" charset="0"/>
              </a:rPr>
              <a:t>a long </a:t>
            </a:r>
            <a:r>
              <a:rPr lang="en-US" sz="1870" dirty="0">
                <a:solidFill>
                  <a:srgbClr val="000000"/>
                </a:solidFill>
                <a:latin typeface="Arial" panose="020B0604020202020204" pitchFamily="34" charset="0"/>
                <a:cs typeface="Arial" panose="020B0604020202020204" pitchFamily="34" charset="0"/>
              </a:rPr>
              <a:t>‘on’ is a dash. For example, ‘dot </a:t>
            </a:r>
            <a:r>
              <a:rPr lang="en-US" sz="1870" dirty="0" err="1">
                <a:solidFill>
                  <a:srgbClr val="000000"/>
                </a:solidFill>
                <a:latin typeface="Arial" panose="020B0604020202020204" pitchFamily="34" charset="0"/>
                <a:cs typeface="Arial" panose="020B0604020202020204" pitchFamily="34" charset="0"/>
              </a:rPr>
              <a:t>dot</a:t>
            </a:r>
            <a:r>
              <a:rPr lang="en-US" sz="1870" dirty="0">
                <a:solidFill>
                  <a:srgbClr val="000000"/>
                </a:solidFill>
                <a:latin typeface="Arial" panose="020B0604020202020204" pitchFamily="34" charset="0"/>
                <a:cs typeface="Arial" panose="020B0604020202020204" pitchFamily="34" charset="0"/>
              </a:rPr>
              <a:t> </a:t>
            </a:r>
            <a:r>
              <a:rPr lang="en-US" sz="1870" dirty="0" err="1">
                <a:solidFill>
                  <a:srgbClr val="000000"/>
                </a:solidFill>
                <a:latin typeface="Arial" panose="020B0604020202020204" pitchFamily="34" charset="0"/>
                <a:cs typeface="Arial" panose="020B0604020202020204" pitchFamily="34" charset="0"/>
              </a:rPr>
              <a:t>dot</a:t>
            </a:r>
            <a:r>
              <a:rPr lang="en-US" sz="1870" dirty="0">
                <a:solidFill>
                  <a:srgbClr val="000000"/>
                </a:solidFill>
                <a:latin typeface="Arial" panose="020B0604020202020204" pitchFamily="34" charset="0"/>
                <a:cs typeface="Arial" panose="020B0604020202020204" pitchFamily="34" charset="0"/>
              </a:rPr>
              <a:t> dash </a:t>
            </a:r>
            <a:r>
              <a:rPr lang="en-US" sz="1870" dirty="0" err="1">
                <a:solidFill>
                  <a:srgbClr val="000000"/>
                </a:solidFill>
                <a:latin typeface="Arial" panose="020B0604020202020204" pitchFamily="34" charset="0"/>
                <a:cs typeface="Arial" panose="020B0604020202020204" pitchFamily="34" charset="0"/>
              </a:rPr>
              <a:t>dash</a:t>
            </a:r>
            <a:r>
              <a:rPr lang="en-US" sz="1870" dirty="0">
                <a:solidFill>
                  <a:srgbClr val="000000"/>
                </a:solidFill>
                <a:latin typeface="Arial" panose="020B0604020202020204" pitchFamily="34" charset="0"/>
                <a:cs typeface="Arial" panose="020B0604020202020204" pitchFamily="34" charset="0"/>
              </a:rPr>
              <a:t> </a:t>
            </a:r>
            <a:r>
              <a:rPr lang="en-US" sz="1870" dirty="0" err="1">
                <a:solidFill>
                  <a:srgbClr val="000000"/>
                </a:solidFill>
                <a:latin typeface="Arial" panose="020B0604020202020204" pitchFamily="34" charset="0"/>
                <a:cs typeface="Arial" panose="020B0604020202020204" pitchFamily="34" charset="0"/>
              </a:rPr>
              <a:t>dash</a:t>
            </a:r>
            <a:r>
              <a:rPr lang="en-US" sz="1870" dirty="0">
                <a:solidFill>
                  <a:srgbClr val="000000"/>
                </a:solidFill>
                <a:latin typeface="Arial" panose="020B0604020202020204" pitchFamily="34" charset="0"/>
                <a:cs typeface="Arial" panose="020B0604020202020204" pitchFamily="34" charset="0"/>
              </a:rPr>
              <a:t> dot </a:t>
            </a:r>
            <a:r>
              <a:rPr lang="en-US" sz="1870" dirty="0" err="1">
                <a:solidFill>
                  <a:srgbClr val="000000"/>
                </a:solidFill>
                <a:latin typeface="Arial" panose="020B0604020202020204" pitchFamily="34" charset="0"/>
                <a:cs typeface="Arial" panose="020B0604020202020204" pitchFamily="34" charset="0"/>
              </a:rPr>
              <a:t>dot</a:t>
            </a:r>
            <a:r>
              <a:rPr lang="en-US" sz="1870" dirty="0">
                <a:solidFill>
                  <a:srgbClr val="000000"/>
                </a:solidFill>
                <a:latin typeface="Arial" panose="020B0604020202020204" pitchFamily="34" charset="0"/>
                <a:cs typeface="Arial" panose="020B0604020202020204" pitchFamily="34" charset="0"/>
              </a:rPr>
              <a:t> </a:t>
            </a:r>
            <a:r>
              <a:rPr lang="en-US" sz="1870" dirty="0" err="1">
                <a:solidFill>
                  <a:srgbClr val="000000"/>
                </a:solidFill>
                <a:latin typeface="Arial" panose="020B0604020202020204" pitchFamily="34" charset="0"/>
                <a:cs typeface="Arial" panose="020B0604020202020204" pitchFamily="34" charset="0"/>
              </a:rPr>
              <a:t>dot</a:t>
            </a:r>
            <a:r>
              <a:rPr lang="en-US" sz="1870" dirty="0">
                <a:solidFill>
                  <a:srgbClr val="000000"/>
                </a:solidFill>
                <a:latin typeface="Arial" panose="020B0604020202020204" pitchFamily="34" charset="0"/>
                <a:cs typeface="Arial" panose="020B0604020202020204" pitchFamily="34" charset="0"/>
              </a:rPr>
              <a:t>’ is the internationally recognised </a:t>
            </a:r>
            <a:r>
              <a:rPr lang="en-US" sz="1870" dirty="0" smtClean="0">
                <a:solidFill>
                  <a:srgbClr val="000000"/>
                </a:solidFill>
                <a:latin typeface="Arial" panose="020B0604020202020204" pitchFamily="34" charset="0"/>
                <a:cs typeface="Arial" panose="020B0604020202020204" pitchFamily="34" charset="0"/>
              </a:rPr>
              <a:t>distress signal</a:t>
            </a:r>
            <a:r>
              <a:rPr lang="en-US" sz="1870" dirty="0">
                <a:solidFill>
                  <a:srgbClr val="000000"/>
                </a:solidFill>
                <a:latin typeface="Arial" panose="020B0604020202020204" pitchFamily="34" charset="0"/>
                <a:cs typeface="Arial" panose="020B0604020202020204" pitchFamily="34" charset="0"/>
              </a:rPr>
              <a:t>, SOS.</a:t>
            </a:r>
          </a:p>
          <a:p>
            <a:pPr marL="285750" indent="-285750">
              <a:buClr>
                <a:srgbClr val="C00000"/>
              </a:buClr>
              <a:buFont typeface="Wingdings" panose="05000000000000000000" pitchFamily="2" charset="2"/>
              <a:buChar char="§"/>
              <a:tabLst>
                <a:tab pos="2420938" algn="l"/>
              </a:tabLst>
            </a:pPr>
            <a:r>
              <a:rPr lang="en-US" sz="1870" dirty="0">
                <a:solidFill>
                  <a:srgbClr val="000000"/>
                </a:solidFill>
                <a:latin typeface="Arial" panose="020B0604020202020204" pitchFamily="34" charset="0"/>
                <a:cs typeface="Arial" panose="020B0604020202020204" pitchFamily="34" charset="0"/>
              </a:rPr>
              <a:t>Investigate other methods of sharing information through data transfer that have been used throughout </a:t>
            </a:r>
            <a:r>
              <a:rPr lang="en-US" sz="1870" dirty="0" smtClean="0">
                <a:solidFill>
                  <a:srgbClr val="000000"/>
                </a:solidFill>
                <a:latin typeface="Arial" panose="020B0604020202020204" pitchFamily="34" charset="0"/>
                <a:cs typeface="Arial" panose="020B0604020202020204" pitchFamily="34" charset="0"/>
              </a:rPr>
              <a:t>history.</a:t>
            </a:r>
          </a:p>
        </p:txBody>
      </p:sp>
      <p:sp>
        <p:nvSpPr>
          <p:cNvPr id="7" name="Oval 6"/>
          <p:cNvSpPr/>
          <p:nvPr/>
        </p:nvSpPr>
        <p:spPr>
          <a:xfrm rot="1078849">
            <a:off x="4253862" y="1042276"/>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9" name="TextBox 8"/>
          <p:cNvSpPr txBox="1"/>
          <p:nvPr/>
        </p:nvSpPr>
        <p:spPr>
          <a:xfrm>
            <a:off x="4788024" y="6237312"/>
            <a:ext cx="4104456" cy="442035"/>
          </a:xfrm>
          <a:prstGeom prst="rect">
            <a:avLst/>
          </a:prstGeom>
          <a:noFill/>
        </p:spPr>
        <p:txBody>
          <a:bodyPr wrap="square" lIns="36000" tIns="36000" rIns="36000" bIns="36000" rtlCol="0">
            <a:spAutoFit/>
          </a:bodyPr>
          <a:lstStyle/>
          <a:p>
            <a:pPr marL="342900" indent="-342900">
              <a:buClr>
                <a:srgbClr val="C00000"/>
              </a:buClr>
              <a:buSzPct val="80000"/>
              <a:buFont typeface="Arial" panose="020B0604020202020204" pitchFamily="34" charset="0"/>
              <a:buChar char="▲"/>
            </a:pPr>
            <a:r>
              <a:rPr lang="en-GB" sz="2400" dirty="0" smtClean="0">
                <a:solidFill>
                  <a:srgbClr val="B21212"/>
                </a:solidFill>
              </a:rPr>
              <a:t>International Morse Code</a:t>
            </a:r>
            <a:endParaRPr lang="en-GB" sz="2400" dirty="0">
              <a:solidFill>
                <a:srgbClr val="B21212"/>
              </a:solidFill>
            </a:endParaRPr>
          </a:p>
        </p:txBody>
      </p:sp>
      <p:pic>
        <p:nvPicPr>
          <p:cNvPr id="21506" name="Picture 2" descr="Image result for international morse cod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558082" y="1143586"/>
            <a:ext cx="2304256" cy="509372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international morse cod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613866" y="1124744"/>
            <a:ext cx="1944216" cy="5024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7842647"/>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a:t>01 – </a:t>
            </a:r>
            <a:r>
              <a:rPr lang="en-GB" sz="3600" dirty="0" smtClean="0"/>
              <a:t>Binary – Morse Code</a:t>
            </a:r>
            <a:endParaRPr lang="en-GB" sz="3600" b="1" dirty="0" smtClean="0"/>
          </a:p>
        </p:txBody>
      </p:sp>
      <p:sp>
        <p:nvSpPr>
          <p:cNvPr id="9" name="TextBox 8"/>
          <p:cNvSpPr txBox="1"/>
          <p:nvPr/>
        </p:nvSpPr>
        <p:spPr>
          <a:xfrm>
            <a:off x="179512" y="5981104"/>
            <a:ext cx="8640960" cy="688256"/>
          </a:xfrm>
          <a:prstGeom prst="rect">
            <a:avLst/>
          </a:prstGeom>
          <a:noFill/>
        </p:spPr>
        <p:txBody>
          <a:bodyPr wrap="square" lIns="36000" tIns="36000" rIns="36000" bIns="36000" rtlCol="0">
            <a:spAutoFit/>
          </a:bodyPr>
          <a:lstStyle/>
          <a:p>
            <a:pPr indent="361950">
              <a:buClr>
                <a:srgbClr val="C00000"/>
              </a:buClr>
              <a:buSzPct val="80000"/>
              <a:buFont typeface="Arial" panose="020B0604020202020204" pitchFamily="34" charset="0"/>
              <a:buChar char="▲"/>
            </a:pPr>
            <a:r>
              <a:rPr lang="en-GB" sz="2000" dirty="0" smtClean="0">
                <a:solidFill>
                  <a:srgbClr val="B21212"/>
                </a:solidFill>
              </a:rPr>
              <a:t>Using Morse Code, decipher the above statements.</a:t>
            </a:r>
            <a:br>
              <a:rPr lang="en-GB" sz="2000" dirty="0" smtClean="0">
                <a:solidFill>
                  <a:srgbClr val="B21212"/>
                </a:solidFill>
              </a:rPr>
            </a:br>
            <a:r>
              <a:rPr lang="en-GB" sz="2000" b="1" dirty="0" smtClean="0">
                <a:solidFill>
                  <a:srgbClr val="B21212"/>
                </a:solidFill>
              </a:rPr>
              <a:t>Clue</a:t>
            </a:r>
            <a:r>
              <a:rPr lang="en-GB" sz="2000" dirty="0" smtClean="0">
                <a:solidFill>
                  <a:srgbClr val="B21212"/>
                </a:solidFill>
              </a:rPr>
              <a:t>, use the Caesar Cypher a-j with the second one. Teacher, see notes.</a:t>
            </a:r>
            <a:endParaRPr lang="en-GB" sz="2000" dirty="0">
              <a:solidFill>
                <a:srgbClr val="B21212"/>
              </a:solidFill>
            </a:endParaRPr>
          </a:p>
        </p:txBody>
      </p:sp>
      <p:sp>
        <p:nvSpPr>
          <p:cNvPr id="2" name="Rectangle 1"/>
          <p:cNvSpPr/>
          <p:nvPr/>
        </p:nvSpPr>
        <p:spPr>
          <a:xfrm>
            <a:off x="179512" y="1124744"/>
            <a:ext cx="8640960" cy="4708981"/>
          </a:xfrm>
          <a:prstGeom prst="rect">
            <a:avLst/>
          </a:prstGeom>
        </p:spPr>
        <p:txBody>
          <a:bodyPr wrap="square">
            <a:spAutoFit/>
          </a:bodyPr>
          <a:lstStyle/>
          <a:p>
            <a:pPr>
              <a:spcAft>
                <a:spcPts val="0"/>
              </a:spcAft>
              <a:tabLst>
                <a:tab pos="1819275" algn="l"/>
              </a:tabLst>
            </a:pPr>
            <a:r>
              <a:rPr lang="en-GB" sz="2400" b="1" dirty="0">
                <a:latin typeface="Courier New" panose="02070309020205020404" pitchFamily="49" charset="0"/>
                <a:ea typeface="Times New Roman" panose="02020603050405020304" pitchFamily="18" charset="0"/>
              </a:rPr>
              <a:t>- .... . / .-. --- --- -- /</a:t>
            </a:r>
            <a:endParaRPr lang="en-GB" b="1" dirty="0">
              <a:latin typeface="Times New Roman" panose="02020603050405020304" pitchFamily="18" charset="0"/>
              <a:ea typeface="Times New Roman" panose="02020603050405020304" pitchFamily="18" charset="0"/>
            </a:endParaRPr>
          </a:p>
          <a:p>
            <a:pPr>
              <a:spcAft>
                <a:spcPts val="0"/>
              </a:spcAft>
              <a:tabLst>
                <a:tab pos="1819275" algn="l"/>
              </a:tabLst>
            </a:pPr>
            <a:r>
              <a:rPr lang="en-GB" sz="2400" b="1" dirty="0">
                <a:latin typeface="Courier New" panose="02070309020205020404" pitchFamily="49" charset="0"/>
                <a:ea typeface="Times New Roman" panose="02020603050405020304" pitchFamily="18" charset="0"/>
              </a:rPr>
              <a:t>-. ..- -- -... . .-. / .... .- ... /</a:t>
            </a:r>
            <a:endParaRPr lang="en-GB" b="1" dirty="0">
              <a:latin typeface="Times New Roman" panose="02020603050405020304" pitchFamily="18" charset="0"/>
              <a:ea typeface="Times New Roman" panose="02020603050405020304" pitchFamily="18" charset="0"/>
            </a:endParaRPr>
          </a:p>
          <a:p>
            <a:pPr>
              <a:spcAft>
                <a:spcPts val="0"/>
              </a:spcAft>
              <a:tabLst>
                <a:tab pos="1819275" algn="l"/>
              </a:tabLst>
            </a:pPr>
            <a:r>
              <a:rPr lang="en-GB" sz="2400" b="1" dirty="0">
                <a:latin typeface="Courier New" panose="02070309020205020404" pitchFamily="49" charset="0"/>
                <a:ea typeface="Times New Roman" panose="02020603050405020304" pitchFamily="18" charset="0"/>
              </a:rPr>
              <a:t>. .. --. .... - /</a:t>
            </a:r>
            <a:endParaRPr lang="en-GB" b="1" dirty="0">
              <a:latin typeface="Times New Roman" panose="02020603050405020304" pitchFamily="18" charset="0"/>
              <a:ea typeface="Times New Roman" panose="02020603050405020304" pitchFamily="18" charset="0"/>
            </a:endParaRPr>
          </a:p>
          <a:p>
            <a:pPr>
              <a:spcAft>
                <a:spcPts val="0"/>
              </a:spcAft>
              <a:tabLst>
                <a:tab pos="1819275" algn="l"/>
              </a:tabLst>
            </a:pPr>
            <a:r>
              <a:rPr lang="en-GB" sz="2400" b="1" dirty="0">
                <a:latin typeface="Courier New" panose="02070309020205020404" pitchFamily="49" charset="0"/>
                <a:ea typeface="Times New Roman" panose="02020603050405020304" pitchFamily="18" charset="0"/>
              </a:rPr>
              <a:t>..-. .- -.-. - --- .-. ... /</a:t>
            </a:r>
            <a:endParaRPr lang="en-GB" b="1" dirty="0">
              <a:latin typeface="Times New Roman" panose="02020603050405020304" pitchFamily="18" charset="0"/>
              <a:ea typeface="Times New Roman" panose="02020603050405020304" pitchFamily="18" charset="0"/>
            </a:endParaRPr>
          </a:p>
          <a:p>
            <a:pPr>
              <a:spcAft>
                <a:spcPts val="0"/>
              </a:spcAft>
              <a:tabLst>
                <a:tab pos="1819275" algn="l"/>
              </a:tabLst>
            </a:pPr>
            <a:r>
              <a:rPr lang="en-GB" b="1" dirty="0">
                <a:latin typeface="Comic Sans MS" panose="030F0702030302020204" pitchFamily="66" charset="0"/>
                <a:ea typeface="Times New Roman" panose="02020603050405020304" pitchFamily="18" charset="0"/>
              </a:rPr>
              <a:t> </a:t>
            </a:r>
            <a:endParaRPr lang="en-GB" b="1" dirty="0">
              <a:latin typeface="Times New Roman" panose="02020603050405020304" pitchFamily="18" charset="0"/>
              <a:ea typeface="Times New Roman" panose="02020603050405020304" pitchFamily="18" charset="0"/>
            </a:endParaRPr>
          </a:p>
          <a:p>
            <a:pPr>
              <a:spcAft>
                <a:spcPts val="0"/>
              </a:spcAft>
              <a:tabLst>
                <a:tab pos="1819275" algn="l"/>
              </a:tabLst>
            </a:pPr>
            <a:r>
              <a:rPr lang="en-GB" b="1" dirty="0">
                <a:latin typeface="Comic Sans MS" panose="030F0702030302020204" pitchFamily="66" charset="0"/>
                <a:ea typeface="Times New Roman" panose="02020603050405020304" pitchFamily="18" charset="0"/>
              </a:rPr>
              <a:t>  </a:t>
            </a:r>
            <a:endParaRPr lang="en-GB" b="1" dirty="0">
              <a:latin typeface="Times New Roman" panose="02020603050405020304" pitchFamily="18" charset="0"/>
              <a:ea typeface="Times New Roman" panose="02020603050405020304" pitchFamily="18" charset="0"/>
            </a:endParaRPr>
          </a:p>
          <a:p>
            <a:pPr>
              <a:spcAft>
                <a:spcPts val="0"/>
              </a:spcAft>
              <a:tabLst>
                <a:tab pos="1819275" algn="l"/>
              </a:tabLst>
            </a:pPr>
            <a:r>
              <a:rPr lang="en-GB" sz="2400" b="1" dirty="0">
                <a:latin typeface="Courier New" panose="02070309020205020404" pitchFamily="49" charset="0"/>
                <a:ea typeface="Times New Roman" panose="02020603050405020304" pitchFamily="18" charset="0"/>
              </a:rPr>
              <a:t>-.- -.. -.-. / --.- -..- ..-. / -- .-. </a:t>
            </a:r>
            <a:r>
              <a:rPr lang="en-GB" sz="2400" b="1" dirty="0" smtClean="0">
                <a:latin typeface="Courier New" panose="02070309020205020404" pitchFamily="49" charset="0"/>
                <a:ea typeface="Times New Roman" panose="02020603050405020304" pitchFamily="18" charset="0"/>
              </a:rPr>
              <a:t>--/</a:t>
            </a:r>
            <a:br>
              <a:rPr lang="en-GB" sz="2400" b="1" dirty="0" smtClean="0">
                <a:latin typeface="Courier New" panose="02070309020205020404" pitchFamily="49" charset="0"/>
                <a:ea typeface="Times New Roman" panose="02020603050405020304" pitchFamily="18" charset="0"/>
              </a:rPr>
            </a:br>
            <a:r>
              <a:rPr lang="en-GB" sz="2400" b="1" dirty="0" smtClean="0">
                <a:latin typeface="Courier New" panose="02070309020205020404" pitchFamily="49" charset="0"/>
                <a:ea typeface="Times New Roman" panose="02020603050405020304" pitchFamily="18" charset="0"/>
              </a:rPr>
              <a:t>--.- </a:t>
            </a:r>
            <a:r>
              <a:rPr lang="en-GB" sz="2400" b="1" dirty="0">
                <a:latin typeface="Courier New" panose="02070309020205020404" pitchFamily="49" charset="0"/>
                <a:ea typeface="Times New Roman" panose="02020603050405020304" pitchFamily="18" charset="0"/>
              </a:rPr>
              <a:t>-. / -- -..- / .-. -.-. </a:t>
            </a:r>
            <a:r>
              <a:rPr lang="en-GB" sz="2400" b="1" dirty="0" smtClean="0">
                <a:latin typeface="Courier New" panose="02070309020205020404" pitchFamily="49" charset="0"/>
                <a:ea typeface="Times New Roman" panose="02020603050405020304" pitchFamily="18" charset="0"/>
              </a:rPr>
              <a:t>/ </a:t>
            </a:r>
            <a:r>
              <a:rPr lang="en-GB" sz="2400" b="1" dirty="0">
                <a:latin typeface="Courier New" panose="02070309020205020404" pitchFamily="49" charset="0"/>
                <a:ea typeface="Times New Roman" panose="02020603050405020304" pitchFamily="18" charset="0"/>
              </a:rPr>
              <a:t>-.-- -. .- </a:t>
            </a:r>
            <a:r>
              <a:rPr lang="en-GB" sz="2400" b="1" dirty="0" smtClean="0">
                <a:latin typeface="Courier New" panose="02070309020205020404" pitchFamily="49" charset="0"/>
                <a:ea typeface="Times New Roman" panose="02020603050405020304" pitchFamily="18" charset="0"/>
              </a:rPr>
              <a:t/>
            </a:r>
            <a:br>
              <a:rPr lang="en-GB" sz="2400" b="1" dirty="0" smtClean="0">
                <a:latin typeface="Courier New" panose="02070309020205020404" pitchFamily="49" charset="0"/>
                <a:ea typeface="Times New Roman" panose="02020603050405020304" pitchFamily="18" charset="0"/>
              </a:rPr>
            </a:br>
            <a:r>
              <a:rPr lang="en-GB" sz="2400" b="1" dirty="0" smtClean="0">
                <a:latin typeface="Courier New" panose="02070309020205020404" pitchFamily="49" charset="0"/>
                <a:ea typeface="Times New Roman" panose="02020603050405020304" pitchFamily="18" charset="0"/>
              </a:rPr>
              <a:t>--.- </a:t>
            </a:r>
            <a:r>
              <a:rPr lang="en-GB" sz="2400" b="1" dirty="0">
                <a:latin typeface="Courier New" panose="02070309020205020404" pitchFamily="49" charset="0"/>
                <a:ea typeface="Times New Roman" panose="02020603050405020304" pitchFamily="18" charset="0"/>
              </a:rPr>
              <a:t>.--- -.-- -... / ..-. .-. -.-. --.- </a:t>
            </a:r>
            <a:r>
              <a:rPr lang="en-GB" sz="2400" b="1" dirty="0" smtClean="0">
                <a:latin typeface="Courier New" panose="02070309020205020404" pitchFamily="49" charset="0"/>
                <a:ea typeface="Times New Roman" panose="02020603050405020304" pitchFamily="18" charset="0"/>
              </a:rPr>
              <a:t>/</a:t>
            </a:r>
            <a:br>
              <a:rPr lang="en-GB" sz="2400" b="1" dirty="0" smtClean="0">
                <a:latin typeface="Courier New" panose="02070309020205020404" pitchFamily="49" charset="0"/>
                <a:ea typeface="Times New Roman" panose="02020603050405020304" pitchFamily="18" charset="0"/>
              </a:rPr>
            </a:br>
            <a:r>
              <a:rPr lang="en-GB" sz="2400" b="1" dirty="0" smtClean="0">
                <a:latin typeface="Courier New" panose="02070309020205020404" pitchFamily="49" charset="0"/>
                <a:ea typeface="Times New Roman" panose="02020603050405020304" pitchFamily="18" charset="0"/>
              </a:rPr>
              <a:t> </a:t>
            </a:r>
            <a:r>
              <a:rPr lang="en-GB" sz="2400" b="1" dirty="0">
                <a:latin typeface="Courier New" panose="02070309020205020404" pitchFamily="49" charset="0"/>
                <a:ea typeface="Times New Roman" panose="02020603050405020304" pitchFamily="18" charset="0"/>
              </a:rPr>
              <a:t>-... -..- ...- -. -.-. --.- .-. .— .--. /</a:t>
            </a:r>
            <a:br>
              <a:rPr lang="en-GB" sz="2400" b="1" dirty="0">
                <a:latin typeface="Courier New" panose="02070309020205020404" pitchFamily="49" charset="0"/>
                <a:ea typeface="Times New Roman" panose="02020603050405020304" pitchFamily="18" charset="0"/>
              </a:rPr>
            </a:br>
            <a:r>
              <a:rPr lang="en-GB" sz="2400" b="1" dirty="0">
                <a:latin typeface="Courier New" panose="02070309020205020404" pitchFamily="49" charset="0"/>
                <a:ea typeface="Times New Roman" panose="02020603050405020304" pitchFamily="18" charset="0"/>
              </a:rPr>
              <a:t>-.-. --.- .--- -.-. / -... -.-. -.. -- </a:t>
            </a:r>
            <a:br>
              <a:rPr lang="en-GB" sz="2400" b="1" dirty="0">
                <a:latin typeface="Courier New" panose="02070309020205020404" pitchFamily="49" charset="0"/>
                <a:ea typeface="Times New Roman" panose="02020603050405020304" pitchFamily="18" charset="0"/>
              </a:rPr>
            </a:br>
            <a:r>
              <a:rPr lang="en-GB" sz="2400" b="1" dirty="0">
                <a:latin typeface="Courier New" panose="02070309020205020404" pitchFamily="49" charset="0"/>
                <a:ea typeface="Times New Roman" panose="02020603050405020304" pitchFamily="18" charset="0"/>
              </a:rPr>
              <a:t>-. .-- -.-. -... / .-.. .--- .-- / -... </a:t>
            </a:r>
            <a:br>
              <a:rPr lang="en-GB" sz="2400" b="1" dirty="0">
                <a:latin typeface="Courier New" panose="02070309020205020404" pitchFamily="49" charset="0"/>
                <a:ea typeface="Times New Roman" panose="02020603050405020304" pitchFamily="18" charset="0"/>
              </a:rPr>
            </a:br>
            <a:r>
              <a:rPr lang="en-GB" sz="2400" b="1" dirty="0">
                <a:latin typeface="Courier New" panose="02070309020205020404" pitchFamily="49" charset="0"/>
                <a:ea typeface="Times New Roman" panose="02020603050405020304" pitchFamily="18" charset="0"/>
              </a:rPr>
              <a:t>.-. -.-. / -..- .-- /</a:t>
            </a:r>
            <a:endParaRPr lang="en-GB"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29711130"/>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01 – Under the Hood</a:t>
            </a:r>
            <a:endParaRPr lang="en-GB" b="1" dirty="0" smtClean="0"/>
          </a:p>
        </p:txBody>
      </p:sp>
      <p:sp>
        <p:nvSpPr>
          <p:cNvPr id="34" name="Rectangle 33"/>
          <p:cNvSpPr/>
          <p:nvPr/>
        </p:nvSpPr>
        <p:spPr>
          <a:xfrm>
            <a:off x="179512" y="1124744"/>
            <a:ext cx="6696744" cy="5632311"/>
          </a:xfrm>
          <a:prstGeom prst="rect">
            <a:avLst/>
          </a:prstGeom>
        </p:spPr>
        <p:txBody>
          <a:bodyPr wrap="square">
            <a:spAutoFit/>
          </a:bodyPr>
          <a:lstStyle/>
          <a:p>
            <a:pPr>
              <a:buClr>
                <a:srgbClr val="0070C0"/>
              </a:buClr>
            </a:pPr>
            <a:r>
              <a:rPr lang="en-US" sz="2000" b="1" dirty="0">
                <a:solidFill>
                  <a:srgbClr val="C00000"/>
                </a:solidFill>
              </a:rPr>
              <a:t>Introduction</a:t>
            </a:r>
          </a:p>
          <a:p>
            <a:pPr marL="355600" indent="-355600">
              <a:buClr>
                <a:srgbClr val="0070C0"/>
              </a:buClr>
              <a:buFont typeface="Wingdings 3" panose="05040102010807070707" pitchFamily="18" charset="2"/>
              <a:buChar char=""/>
            </a:pPr>
            <a:r>
              <a:rPr lang="en-US" sz="2000" dirty="0"/>
              <a:t>Computational Thinking is one of these processes and it underpins all the learning in this Student Book. This should provide you with an approach to problem solving that you will be able to use in relation to a wide range of </a:t>
            </a:r>
            <a:r>
              <a:rPr lang="en-US" sz="2000" dirty="0" err="1"/>
              <a:t>computerrelated</a:t>
            </a:r>
            <a:r>
              <a:rPr lang="en-US" sz="2000" dirty="0"/>
              <a:t> and non-computer related situations. By studying Computer Science you will develop valuable skills that will enable you to solve deep, multi-layered problems.</a:t>
            </a:r>
          </a:p>
          <a:p>
            <a:pPr marL="355600" indent="-355600">
              <a:buClr>
                <a:srgbClr val="0070C0"/>
              </a:buClr>
              <a:buFont typeface="Wingdings 3" panose="05040102010807070707" pitchFamily="18" charset="2"/>
              <a:buChar char=""/>
            </a:pPr>
            <a:r>
              <a:rPr lang="en-US" sz="2000" dirty="0" smtClean="0"/>
              <a:t>Throughout </a:t>
            </a:r>
            <a:r>
              <a:rPr lang="en-US" sz="2000" dirty="0"/>
              <a:t>this Student’s Book we have described the processes that led to the development of major ideas and systems.</a:t>
            </a:r>
          </a:p>
          <a:p>
            <a:pPr marL="355600" indent="-355600">
              <a:buClr>
                <a:srgbClr val="0070C0"/>
              </a:buClr>
              <a:buFont typeface="Wingdings 3" panose="05040102010807070707" pitchFamily="18" charset="2"/>
              <a:buChar char=""/>
            </a:pPr>
            <a:r>
              <a:rPr lang="en-US" sz="2000" dirty="0"/>
              <a:t>This will give you a much better understanding of how computing has come to be as it is today. We look at the </a:t>
            </a:r>
            <a:r>
              <a:rPr lang="en-US" sz="2000" dirty="0" smtClean="0"/>
              <a:t>development of </a:t>
            </a:r>
            <a:r>
              <a:rPr lang="en-US" sz="2000" dirty="0"/>
              <a:t>computing through time, from ancient calculating devices to modern technology, highlighting how each break through </a:t>
            </a:r>
            <a:r>
              <a:rPr lang="en-US" sz="2000" dirty="0" smtClean="0"/>
              <a:t>or development </a:t>
            </a:r>
            <a:r>
              <a:rPr lang="en-US" sz="2000" dirty="0"/>
              <a:t>has contributed to modern Computer Science</a:t>
            </a:r>
            <a:r>
              <a:rPr lang="en-US" sz="2000" dirty="0" smtClean="0"/>
              <a:t>.</a:t>
            </a:r>
            <a:endParaRPr lang="en-US" sz="2000" dirty="0"/>
          </a:p>
        </p:txBody>
      </p:sp>
      <p:pic>
        <p:nvPicPr>
          <p:cNvPr id="5" name="Picture 4" descr="Image result for manchester bab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6256" y="1124744"/>
            <a:ext cx="2016224" cy="133907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Image result for deep blue compute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876256" y="2564904"/>
            <a:ext cx="2016224" cy="3441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9365074"/>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32870"/>
            <a:ext cx="8708512" cy="4154984"/>
          </a:xfrm>
          <a:prstGeom prst="rect">
            <a:avLst/>
          </a:prstGeom>
        </p:spPr>
        <p:txBody>
          <a:bodyPr wrap="square">
            <a:spAutoFit/>
          </a:bodyPr>
          <a:lstStyle/>
          <a:p>
            <a:pPr>
              <a:buClr>
                <a:srgbClr val="0070C0"/>
              </a:buClr>
            </a:pPr>
            <a:r>
              <a:rPr lang="en-US" sz="2200" b="1" dirty="0" smtClean="0">
                <a:solidFill>
                  <a:srgbClr val="0070C0"/>
                </a:solidFill>
              </a:rPr>
              <a:t>Bits </a:t>
            </a:r>
            <a:r>
              <a:rPr lang="en-US" sz="2200" b="1" dirty="0">
                <a:solidFill>
                  <a:srgbClr val="0070C0"/>
                </a:solidFill>
              </a:rPr>
              <a:t>and bytes</a:t>
            </a:r>
          </a:p>
          <a:p>
            <a:pPr marL="449263" indent="-449263">
              <a:buClr>
                <a:srgbClr val="0070C0"/>
              </a:buClr>
              <a:buFont typeface="Wingdings 3" panose="05040102010807070707" pitchFamily="18" charset="2"/>
              <a:buChar char=""/>
            </a:pPr>
            <a:r>
              <a:rPr lang="en-US" sz="2200" dirty="0"/>
              <a:t>Computers use electrical circuits to process data. These circuits require the data to be in a digital form as a string of </a:t>
            </a:r>
            <a:r>
              <a:rPr lang="en-US" sz="2200" dirty="0" smtClean="0"/>
              <a:t>binary digits</a:t>
            </a:r>
            <a:r>
              <a:rPr lang="en-US" sz="2200" dirty="0"/>
              <a:t>, or 1s and 0s. A bit is the name given to one binary digit and it is the smallest piece of data that a computer </a:t>
            </a:r>
            <a:r>
              <a:rPr lang="en-US" sz="2200" dirty="0" smtClean="0"/>
              <a:t>can process</a:t>
            </a:r>
            <a:r>
              <a:rPr lang="en-US" sz="2200" dirty="0"/>
              <a:t>.</a:t>
            </a:r>
          </a:p>
          <a:p>
            <a:pPr marL="449263" indent="-449263">
              <a:buClr>
                <a:srgbClr val="0070C0"/>
              </a:buClr>
              <a:buFont typeface="Wingdings 3" panose="05040102010807070707" pitchFamily="18" charset="2"/>
              <a:buChar char=""/>
            </a:pPr>
            <a:r>
              <a:rPr lang="en-US" sz="2200" dirty="0"/>
              <a:t>All the data stored on, and processed by, a computer is simply a long series of </a:t>
            </a:r>
            <a:r>
              <a:rPr lang="en-US" sz="2200" b="1" dirty="0">
                <a:solidFill>
                  <a:srgbClr val="00B050"/>
                </a:solidFill>
              </a:rPr>
              <a:t>bits</a:t>
            </a:r>
            <a:r>
              <a:rPr lang="en-US" sz="2200" dirty="0"/>
              <a:t>. To give an idea of scale, a </a:t>
            </a:r>
            <a:r>
              <a:rPr lang="en-US" sz="2200" dirty="0" smtClean="0"/>
              <a:t>single letter </a:t>
            </a:r>
            <a:r>
              <a:rPr lang="en-US" sz="2200" dirty="0"/>
              <a:t>of text, for example the letter ‘a’, is represented by eight bits</a:t>
            </a:r>
            <a:r>
              <a:rPr lang="en-US" sz="2200" dirty="0" smtClean="0"/>
              <a:t>.</a:t>
            </a:r>
          </a:p>
          <a:p>
            <a:pPr marL="449263" indent="-449263">
              <a:buClr>
                <a:srgbClr val="0070C0"/>
              </a:buClr>
              <a:buFont typeface="Wingdings 3" panose="05040102010807070707" pitchFamily="18" charset="2"/>
              <a:buChar char=""/>
            </a:pPr>
            <a:r>
              <a:rPr lang="en-US" sz="2200" dirty="0" smtClean="0"/>
              <a:t>You have seen how a home computer represents letters and numbers. Sound is digitized by sampling it at intervals, and images are digitized by representing coloured dots with binary numbers.</a:t>
            </a:r>
            <a:endParaRPr lang="en-US" sz="2200" dirty="0"/>
          </a:p>
        </p:txBody>
      </p:sp>
      <p:sp>
        <p:nvSpPr>
          <p:cNvPr id="6" name="Rectangle 5"/>
          <p:cNvSpPr/>
          <p:nvPr/>
        </p:nvSpPr>
        <p:spPr>
          <a:xfrm>
            <a:off x="179512" y="5395644"/>
            <a:ext cx="8708512" cy="1200329"/>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400" b="1" dirty="0" smtClean="0">
                <a:solidFill>
                  <a:srgbClr val="000000"/>
                </a:solidFill>
                <a:latin typeface="Arial" panose="020B0604020202020204" pitchFamily="34" charset="0"/>
                <a:cs typeface="Arial" panose="020B0604020202020204" pitchFamily="34" charset="0"/>
              </a:rPr>
              <a:t>Key </a:t>
            </a:r>
            <a:r>
              <a:rPr lang="en-US" sz="24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400" b="1" dirty="0">
                <a:solidFill>
                  <a:srgbClr val="C00000"/>
                </a:solidFill>
                <a:latin typeface="Arial" panose="020B0604020202020204" pitchFamily="34" charset="0"/>
                <a:cs typeface="Arial" panose="020B0604020202020204" pitchFamily="34" charset="0"/>
              </a:rPr>
              <a:t>Bit: </a:t>
            </a:r>
            <a:r>
              <a:rPr lang="en-US" sz="2400" dirty="0">
                <a:solidFill>
                  <a:srgbClr val="000000"/>
                </a:solidFill>
                <a:latin typeface="Arial" panose="020B0604020202020204" pitchFamily="34" charset="0"/>
                <a:cs typeface="Arial" panose="020B0604020202020204" pitchFamily="34" charset="0"/>
              </a:rPr>
              <a:t>The term ‘bit’ is used to describe one binary digit and is derived from </a:t>
            </a:r>
            <a:r>
              <a:rPr lang="en-US" sz="2400" b="1" dirty="0" err="1">
                <a:solidFill>
                  <a:srgbClr val="000000"/>
                </a:solidFill>
                <a:latin typeface="Arial" panose="020B0604020202020204" pitchFamily="34" charset="0"/>
                <a:cs typeface="Arial" panose="020B0604020202020204" pitchFamily="34" charset="0"/>
              </a:rPr>
              <a:t>BI</a:t>
            </a:r>
            <a:r>
              <a:rPr lang="en-US" sz="2400" dirty="0" err="1">
                <a:solidFill>
                  <a:srgbClr val="000000"/>
                </a:solidFill>
                <a:latin typeface="Arial" panose="020B0604020202020204" pitchFamily="34" charset="0"/>
                <a:cs typeface="Arial" panose="020B0604020202020204" pitchFamily="34" charset="0"/>
              </a:rPr>
              <a:t>nary</a:t>
            </a:r>
            <a:r>
              <a:rPr lang="en-US" sz="2400" dirty="0">
                <a:solidFill>
                  <a:srgbClr val="000000"/>
                </a:solidFill>
                <a:latin typeface="Arial" panose="020B0604020202020204" pitchFamily="34" charset="0"/>
                <a:cs typeface="Arial" panose="020B0604020202020204" pitchFamily="34" charset="0"/>
              </a:rPr>
              <a:t> </a:t>
            </a:r>
            <a:r>
              <a:rPr lang="en-US" sz="2400" dirty="0" err="1">
                <a:solidFill>
                  <a:srgbClr val="000000"/>
                </a:solidFill>
                <a:latin typeface="Arial" panose="020B0604020202020204" pitchFamily="34" charset="0"/>
                <a:cs typeface="Arial" panose="020B0604020202020204" pitchFamily="34" charset="0"/>
              </a:rPr>
              <a:t>digi</a:t>
            </a:r>
            <a:r>
              <a:rPr lang="en-US" sz="2400" b="1" dirty="0" err="1">
                <a:solidFill>
                  <a:srgbClr val="000000"/>
                </a:solidFill>
                <a:latin typeface="Arial" panose="020B0604020202020204" pitchFamily="34" charset="0"/>
                <a:cs typeface="Arial" panose="020B0604020202020204" pitchFamily="34" charset="0"/>
              </a:rPr>
              <a:t>T</a:t>
            </a:r>
            <a:r>
              <a:rPr lang="en-US" sz="2400" dirty="0">
                <a:solidFill>
                  <a:srgbClr val="000000"/>
                </a:solidFill>
                <a:latin typeface="Arial" panose="020B0604020202020204" pitchFamily="34" charset="0"/>
                <a:cs typeface="Arial" panose="020B0604020202020204" pitchFamily="34" charset="0"/>
              </a:rPr>
              <a:t>.</a:t>
            </a:r>
            <a:endParaRPr lang="en-GB" sz="240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078849">
            <a:off x="8574342" y="5290748"/>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9" name="Title 1"/>
          <p:cNvSpPr>
            <a:spLocks noGrp="1"/>
          </p:cNvSpPr>
          <p:nvPr>
            <p:ph type="title"/>
          </p:nvPr>
        </p:nvSpPr>
        <p:spPr>
          <a:xfrm>
            <a:off x="107504" y="44624"/>
            <a:ext cx="7632848" cy="625434"/>
          </a:xfrm>
        </p:spPr>
        <p:txBody>
          <a:bodyPr>
            <a:noAutofit/>
          </a:bodyPr>
          <a:lstStyle/>
          <a:p>
            <a:r>
              <a:rPr lang="en-GB" sz="3600" dirty="0"/>
              <a:t>01 – </a:t>
            </a:r>
            <a:r>
              <a:rPr lang="en-GB" sz="3600" dirty="0" smtClean="0"/>
              <a:t>Binary – Bits and Bytes</a:t>
            </a:r>
            <a:endParaRPr lang="en-GB" sz="3600" b="1" dirty="0" smtClean="0"/>
          </a:p>
        </p:txBody>
      </p:sp>
    </p:spTree>
    <p:extLst>
      <p:ext uri="{BB962C8B-B14F-4D97-AF65-F5344CB8AC3E}">
        <p14:creationId xmlns:p14="http://schemas.microsoft.com/office/powerpoint/2010/main" val="1206389070"/>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32870"/>
            <a:ext cx="8708512" cy="3139321"/>
          </a:xfrm>
          <a:prstGeom prst="rect">
            <a:avLst/>
          </a:prstGeom>
        </p:spPr>
        <p:txBody>
          <a:bodyPr wrap="square">
            <a:spAutoFit/>
          </a:bodyPr>
          <a:lstStyle/>
          <a:p>
            <a:pPr>
              <a:buClr>
                <a:srgbClr val="0070C0"/>
              </a:buClr>
            </a:pPr>
            <a:r>
              <a:rPr lang="en-US" sz="2200" b="1" dirty="0" smtClean="0">
                <a:solidFill>
                  <a:srgbClr val="0070C0"/>
                </a:solidFill>
              </a:rPr>
              <a:t>Kilobytes </a:t>
            </a:r>
            <a:r>
              <a:rPr lang="en-US" sz="2200" b="1" dirty="0">
                <a:solidFill>
                  <a:srgbClr val="0070C0"/>
                </a:solidFill>
              </a:rPr>
              <a:t>and megabytes</a:t>
            </a:r>
          </a:p>
          <a:p>
            <a:pPr marL="449263" indent="-449263">
              <a:buClr>
                <a:srgbClr val="0070C0"/>
              </a:buClr>
              <a:buFont typeface="Wingdings 3" panose="05040102010807070707" pitchFamily="18" charset="2"/>
              <a:buChar char=""/>
            </a:pPr>
            <a:r>
              <a:rPr lang="en-US" sz="2200" dirty="0"/>
              <a:t>Many people generate computer files giving little thought to what these files consist of and how they are stored. The </a:t>
            </a:r>
            <a:r>
              <a:rPr lang="en-US" sz="2200" dirty="0" smtClean="0"/>
              <a:t>terms ‘kilobyte</a:t>
            </a:r>
            <a:r>
              <a:rPr lang="en-US" sz="2200" dirty="0"/>
              <a:t>’ and ‘megabyte’ are used to describe the size of the storage space inside a computer; the amount of </a:t>
            </a:r>
            <a:r>
              <a:rPr lang="en-US" sz="2200" dirty="0" smtClean="0"/>
              <a:t>memory available </a:t>
            </a:r>
            <a:r>
              <a:rPr lang="en-US" sz="2200" dirty="0"/>
              <a:t>to store data for use when processing and to store the output of the processing in the form of </a:t>
            </a:r>
            <a:r>
              <a:rPr lang="en-US" sz="2200" dirty="0" smtClean="0"/>
              <a:t>files.</a:t>
            </a:r>
          </a:p>
          <a:p>
            <a:pPr marL="449263" indent="-449263">
              <a:buClr>
                <a:srgbClr val="0070C0"/>
              </a:buClr>
              <a:buFont typeface="Wingdings 3" panose="05040102010807070707" pitchFamily="18" charset="2"/>
              <a:buChar char=""/>
            </a:pPr>
            <a:r>
              <a:rPr lang="en-US" sz="2200" dirty="0" smtClean="0"/>
              <a:t>The prefix ‘kilo</a:t>
            </a:r>
            <a:r>
              <a:rPr lang="en-US" sz="2200" dirty="0"/>
              <a:t>’ means thousand and ‘mega’ means million, so a ‘megabyte’ is one million bytes.</a:t>
            </a:r>
          </a:p>
        </p:txBody>
      </p:sp>
      <p:sp>
        <p:nvSpPr>
          <p:cNvPr id="6" name="Rectangle 5"/>
          <p:cNvSpPr/>
          <p:nvPr/>
        </p:nvSpPr>
        <p:spPr>
          <a:xfrm>
            <a:off x="179512" y="5469031"/>
            <a:ext cx="8708512" cy="1200329"/>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400" b="1" dirty="0" smtClean="0">
                <a:solidFill>
                  <a:srgbClr val="000000"/>
                </a:solidFill>
                <a:latin typeface="Arial" panose="020B0604020202020204" pitchFamily="34" charset="0"/>
                <a:cs typeface="Arial" panose="020B0604020202020204" pitchFamily="34" charset="0"/>
              </a:rPr>
              <a:t>Key </a:t>
            </a:r>
            <a:r>
              <a:rPr lang="en-US" sz="24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400" b="1" dirty="0" smtClean="0">
                <a:solidFill>
                  <a:srgbClr val="C00000"/>
                </a:solidFill>
                <a:latin typeface="Arial" panose="020B0604020202020204" pitchFamily="34" charset="0"/>
                <a:cs typeface="Arial" panose="020B0604020202020204" pitchFamily="34" charset="0"/>
              </a:rPr>
              <a:t>Byte: </a:t>
            </a:r>
            <a:r>
              <a:rPr lang="en-US" sz="2400" dirty="0">
                <a:solidFill>
                  <a:srgbClr val="000000"/>
                </a:solidFill>
                <a:latin typeface="Arial" panose="020B0604020202020204" pitchFamily="34" charset="0"/>
                <a:cs typeface="Arial" panose="020B0604020202020204" pitchFamily="34" charset="0"/>
              </a:rPr>
              <a:t>A string of bits (usually eight, for example 10010101) is called a byte.</a:t>
            </a:r>
            <a:endParaRPr lang="en-GB" sz="240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078849">
            <a:off x="8574342" y="5364135"/>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9" name="Title 1"/>
          <p:cNvSpPr>
            <a:spLocks noGrp="1"/>
          </p:cNvSpPr>
          <p:nvPr>
            <p:ph type="title"/>
          </p:nvPr>
        </p:nvSpPr>
        <p:spPr>
          <a:xfrm>
            <a:off x="107504" y="44624"/>
            <a:ext cx="7632848" cy="625434"/>
          </a:xfrm>
        </p:spPr>
        <p:txBody>
          <a:bodyPr>
            <a:noAutofit/>
          </a:bodyPr>
          <a:lstStyle/>
          <a:p>
            <a:r>
              <a:rPr lang="en-GB" sz="3600" dirty="0"/>
              <a:t>01 – </a:t>
            </a:r>
            <a:r>
              <a:rPr lang="en-GB" sz="3600" dirty="0" smtClean="0"/>
              <a:t>Binary – Bits and Bytes</a:t>
            </a:r>
            <a:endParaRPr lang="en-GB" sz="3600" b="1" dirty="0" smtClean="0"/>
          </a:p>
        </p:txBody>
      </p:sp>
      <p:pic>
        <p:nvPicPr>
          <p:cNvPr id="28674" name="Picture 2" descr="Image result for bits and byt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635896" y="4234828"/>
            <a:ext cx="5210944" cy="106638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Image result for bits and byt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51520" y="4197085"/>
            <a:ext cx="3312368" cy="11041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4136973"/>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a:t>01 – </a:t>
            </a:r>
            <a:r>
              <a:rPr lang="en-GB" sz="3600" dirty="0" smtClean="0"/>
              <a:t>Binary – Bits and Bytes</a:t>
            </a:r>
            <a:endParaRPr lang="en-GB" sz="3600" b="1" dirty="0" smtClean="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9512" y="1124744"/>
            <a:ext cx="8640960" cy="2520280"/>
          </a:xfrm>
          <a:prstGeom prst="rect">
            <a:avLst/>
          </a:prstGeom>
        </p:spPr>
      </p:pic>
      <p:sp>
        <p:nvSpPr>
          <p:cNvPr id="10" name="TextBox 9"/>
          <p:cNvSpPr txBox="1"/>
          <p:nvPr/>
        </p:nvSpPr>
        <p:spPr>
          <a:xfrm>
            <a:off x="179512" y="3748856"/>
            <a:ext cx="8640960" cy="688256"/>
          </a:xfrm>
          <a:prstGeom prst="rect">
            <a:avLst/>
          </a:prstGeom>
          <a:noFill/>
        </p:spPr>
        <p:txBody>
          <a:bodyPr wrap="square" lIns="36000" tIns="36000" rIns="36000" bIns="36000" rtlCol="0">
            <a:spAutoFit/>
          </a:bodyPr>
          <a:lstStyle/>
          <a:p>
            <a:pPr indent="361950">
              <a:buClr>
                <a:srgbClr val="C00000"/>
              </a:buClr>
              <a:buSzPct val="80000"/>
              <a:buFont typeface="Arial" panose="020B0604020202020204" pitchFamily="34" charset="0"/>
              <a:buChar char="▲"/>
            </a:pPr>
            <a:r>
              <a:rPr lang="en-GB" sz="2000" dirty="0" smtClean="0">
                <a:solidFill>
                  <a:srgbClr val="B21212"/>
                </a:solidFill>
              </a:rPr>
              <a:t>The common units for measuring digital data, computer file sizes and computer memory.</a:t>
            </a:r>
            <a:endParaRPr lang="en-GB" sz="2000" dirty="0">
              <a:solidFill>
                <a:srgbClr val="B21212"/>
              </a:solidFill>
            </a:endParaRPr>
          </a:p>
        </p:txBody>
      </p:sp>
      <p:sp>
        <p:nvSpPr>
          <p:cNvPr id="11" name="Rectangle 10"/>
          <p:cNvSpPr/>
          <p:nvPr/>
        </p:nvSpPr>
        <p:spPr>
          <a:xfrm>
            <a:off x="179512" y="4562629"/>
            <a:ext cx="8671190" cy="2106731"/>
          </a:xfrm>
          <a:prstGeom prst="rect">
            <a:avLst/>
          </a:prstGeom>
          <a:solidFill>
            <a:srgbClr val="A7C4FF"/>
          </a:solidFill>
          <a:ln w="57150">
            <a:solidFill>
              <a:srgbClr val="002060"/>
            </a:solidFill>
          </a:ln>
        </p:spPr>
        <p:txBody>
          <a:bodyPr wrap="square">
            <a:spAutoFit/>
          </a:bodyPr>
          <a:lstStyle/>
          <a:p>
            <a:pPr>
              <a:buClr>
                <a:srgbClr val="C00000"/>
              </a:buClr>
              <a:tabLst>
                <a:tab pos="2070100" algn="l"/>
                <a:tab pos="3863975" algn="l"/>
              </a:tabLst>
            </a:pPr>
            <a:r>
              <a:rPr lang="en-US" sz="1870" b="1" dirty="0" smtClean="0">
                <a:solidFill>
                  <a:srgbClr val="002060"/>
                </a:solidFill>
                <a:latin typeface="Arial" panose="020B0604020202020204" pitchFamily="34" charset="0"/>
                <a:cs typeface="Arial" panose="020B0604020202020204" pitchFamily="34" charset="0"/>
              </a:rPr>
              <a:t>Think-IT</a:t>
            </a:r>
            <a:endParaRPr lang="en-US" sz="187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070100" algn="l"/>
                <a:tab pos="3863975" algn="l"/>
                <a:tab pos="5468938" algn="l"/>
                <a:tab pos="6815138" algn="l"/>
              </a:tabLst>
            </a:pPr>
            <a:r>
              <a:rPr lang="en-US" sz="1870" b="1" dirty="0">
                <a:solidFill>
                  <a:srgbClr val="000000"/>
                </a:solidFill>
                <a:latin typeface="Arial" panose="020B0604020202020204" pitchFamily="34" charset="0"/>
                <a:cs typeface="Arial" panose="020B0604020202020204" pitchFamily="34" charset="0"/>
              </a:rPr>
              <a:t>1.2.6</a:t>
            </a:r>
            <a:r>
              <a:rPr lang="en-US" sz="1870" dirty="0">
                <a:solidFill>
                  <a:srgbClr val="000000"/>
                </a:solidFill>
                <a:latin typeface="Arial" panose="020B0604020202020204" pitchFamily="34" charset="0"/>
                <a:cs typeface="Arial" panose="020B0604020202020204" pitchFamily="34" charset="0"/>
              </a:rPr>
              <a:t> </a:t>
            </a:r>
            <a:r>
              <a:rPr lang="en-US" sz="1870" dirty="0" smtClean="0">
                <a:solidFill>
                  <a:srgbClr val="000000"/>
                </a:solidFill>
                <a:latin typeface="Arial" panose="020B0604020202020204" pitchFamily="34" charset="0"/>
                <a:cs typeface="Arial" panose="020B0604020202020204" pitchFamily="34" charset="0"/>
              </a:rPr>
              <a:t>- Using </a:t>
            </a:r>
            <a:r>
              <a:rPr lang="en-US" sz="1870" dirty="0">
                <a:solidFill>
                  <a:srgbClr val="000000"/>
                </a:solidFill>
                <a:latin typeface="Arial" panose="020B0604020202020204" pitchFamily="34" charset="0"/>
                <a:cs typeface="Arial" panose="020B0604020202020204" pitchFamily="34" charset="0"/>
              </a:rPr>
              <a:t>your understanding of bits and bytes, convert the following values, which represent file sizes, into bits. </a:t>
            </a:r>
            <a:r>
              <a:rPr lang="en-US" sz="1870" dirty="0" smtClean="0">
                <a:solidFill>
                  <a:srgbClr val="000000"/>
                </a:solidFill>
                <a:latin typeface="Arial" panose="020B0604020202020204" pitchFamily="34" charset="0"/>
                <a:cs typeface="Arial" panose="020B0604020202020204" pitchFamily="34" charset="0"/>
              </a:rPr>
              <a:t>Show your working.</a:t>
            </a:r>
            <a:br>
              <a:rPr lang="en-US" sz="1870" dirty="0" smtClean="0">
                <a:solidFill>
                  <a:srgbClr val="000000"/>
                </a:solidFill>
                <a:latin typeface="Arial" panose="020B0604020202020204" pitchFamily="34" charset="0"/>
                <a:cs typeface="Arial" panose="020B0604020202020204" pitchFamily="34" charset="0"/>
              </a:rPr>
            </a:br>
            <a:r>
              <a:rPr lang="en-US" sz="1870" b="1" dirty="0" smtClean="0">
                <a:solidFill>
                  <a:srgbClr val="000000"/>
                </a:solidFill>
                <a:latin typeface="Arial" panose="020B0604020202020204" pitchFamily="34" charset="0"/>
                <a:cs typeface="Arial" panose="020B0604020202020204" pitchFamily="34" charset="0"/>
              </a:rPr>
              <a:t>a</a:t>
            </a:r>
            <a:r>
              <a:rPr lang="en-US" sz="1870" b="1" dirty="0">
                <a:solidFill>
                  <a:srgbClr val="000000"/>
                </a:solidFill>
                <a:latin typeface="Arial" panose="020B0604020202020204" pitchFamily="34" charset="0"/>
                <a:cs typeface="Arial" panose="020B0604020202020204" pitchFamily="34" charset="0"/>
              </a:rPr>
              <a:t>)</a:t>
            </a:r>
            <a:r>
              <a:rPr lang="en-US" sz="1870" dirty="0">
                <a:solidFill>
                  <a:srgbClr val="000000"/>
                </a:solidFill>
                <a:latin typeface="Arial" panose="020B0604020202020204" pitchFamily="34" charset="0"/>
                <a:cs typeface="Arial" panose="020B0604020202020204" pitchFamily="34" charset="0"/>
              </a:rPr>
              <a:t> 7 </a:t>
            </a:r>
            <a:r>
              <a:rPr lang="en-US" sz="1870" dirty="0" smtClean="0">
                <a:solidFill>
                  <a:srgbClr val="000000"/>
                </a:solidFill>
                <a:latin typeface="Arial" panose="020B0604020202020204" pitchFamily="34" charset="0"/>
                <a:cs typeface="Arial" panose="020B0604020202020204" pitchFamily="34" charset="0"/>
              </a:rPr>
              <a:t>kB	</a:t>
            </a:r>
            <a:r>
              <a:rPr lang="en-US" sz="1870" b="1" dirty="0" smtClean="0">
                <a:solidFill>
                  <a:srgbClr val="000000"/>
                </a:solidFill>
                <a:latin typeface="Arial" panose="020B0604020202020204" pitchFamily="34" charset="0"/>
                <a:cs typeface="Arial" panose="020B0604020202020204" pitchFamily="34" charset="0"/>
              </a:rPr>
              <a:t>b</a:t>
            </a:r>
            <a:r>
              <a:rPr lang="en-US" sz="1870" b="1" dirty="0">
                <a:solidFill>
                  <a:srgbClr val="000000"/>
                </a:solidFill>
                <a:latin typeface="Arial" panose="020B0604020202020204" pitchFamily="34" charset="0"/>
                <a:cs typeface="Arial" panose="020B0604020202020204" pitchFamily="34" charset="0"/>
              </a:rPr>
              <a:t>) </a:t>
            </a:r>
            <a:r>
              <a:rPr lang="en-US" sz="1870" dirty="0">
                <a:solidFill>
                  <a:srgbClr val="000000"/>
                </a:solidFill>
                <a:latin typeface="Arial" panose="020B0604020202020204" pitchFamily="34" charset="0"/>
                <a:cs typeface="Arial" panose="020B0604020202020204" pitchFamily="34" charset="0"/>
              </a:rPr>
              <a:t>29 </a:t>
            </a:r>
            <a:r>
              <a:rPr lang="en-US" sz="1870" dirty="0" smtClean="0">
                <a:solidFill>
                  <a:srgbClr val="000000"/>
                </a:solidFill>
                <a:latin typeface="Arial" panose="020B0604020202020204" pitchFamily="34" charset="0"/>
                <a:cs typeface="Arial" panose="020B0604020202020204" pitchFamily="34" charset="0"/>
              </a:rPr>
              <a:t>kB	</a:t>
            </a:r>
            <a:r>
              <a:rPr lang="en-US" sz="1870" b="1" dirty="0" smtClean="0">
                <a:solidFill>
                  <a:srgbClr val="000000"/>
                </a:solidFill>
                <a:latin typeface="Arial" panose="020B0604020202020204" pitchFamily="34" charset="0"/>
                <a:cs typeface="Arial" panose="020B0604020202020204" pitchFamily="34" charset="0"/>
              </a:rPr>
              <a:t>c)</a:t>
            </a:r>
            <a:r>
              <a:rPr lang="en-US" sz="1870" dirty="0" smtClean="0">
                <a:solidFill>
                  <a:srgbClr val="000000"/>
                </a:solidFill>
                <a:latin typeface="Arial" panose="020B0604020202020204" pitchFamily="34" charset="0"/>
                <a:cs typeface="Arial" panose="020B0604020202020204" pitchFamily="34" charset="0"/>
              </a:rPr>
              <a:t> </a:t>
            </a:r>
            <a:r>
              <a:rPr lang="en-US" sz="1870" dirty="0">
                <a:solidFill>
                  <a:srgbClr val="000000"/>
                </a:solidFill>
                <a:latin typeface="Arial" panose="020B0604020202020204" pitchFamily="34" charset="0"/>
                <a:cs typeface="Arial" panose="020B0604020202020204" pitchFamily="34" charset="0"/>
              </a:rPr>
              <a:t>279 </a:t>
            </a:r>
            <a:r>
              <a:rPr lang="en-US" sz="1870" dirty="0" smtClean="0">
                <a:solidFill>
                  <a:srgbClr val="000000"/>
                </a:solidFill>
                <a:latin typeface="Arial" panose="020B0604020202020204" pitchFamily="34" charset="0"/>
                <a:cs typeface="Arial" panose="020B0604020202020204" pitchFamily="34" charset="0"/>
              </a:rPr>
              <a:t>kB	</a:t>
            </a:r>
            <a:r>
              <a:rPr lang="en-US" sz="1870" b="1" dirty="0" smtClean="0">
                <a:solidFill>
                  <a:srgbClr val="000000"/>
                </a:solidFill>
                <a:latin typeface="Arial" panose="020B0604020202020204" pitchFamily="34" charset="0"/>
                <a:cs typeface="Arial" panose="020B0604020202020204" pitchFamily="34" charset="0"/>
              </a:rPr>
              <a:t>d</a:t>
            </a:r>
            <a:r>
              <a:rPr lang="en-US" sz="1870" b="1" dirty="0">
                <a:solidFill>
                  <a:srgbClr val="000000"/>
                </a:solidFill>
                <a:latin typeface="Arial" panose="020B0604020202020204" pitchFamily="34" charset="0"/>
                <a:cs typeface="Arial" panose="020B0604020202020204" pitchFamily="34" charset="0"/>
              </a:rPr>
              <a:t>)</a:t>
            </a:r>
            <a:r>
              <a:rPr lang="en-US" sz="1870" dirty="0">
                <a:solidFill>
                  <a:srgbClr val="000000"/>
                </a:solidFill>
                <a:latin typeface="Arial" panose="020B0604020202020204" pitchFamily="34" charset="0"/>
                <a:cs typeface="Arial" panose="020B0604020202020204" pitchFamily="34" charset="0"/>
              </a:rPr>
              <a:t> 1 </a:t>
            </a:r>
            <a:r>
              <a:rPr lang="en-US" sz="1870" dirty="0" smtClean="0">
                <a:solidFill>
                  <a:srgbClr val="000000"/>
                </a:solidFill>
                <a:latin typeface="Arial" panose="020B0604020202020204" pitchFamily="34" charset="0"/>
                <a:cs typeface="Arial" panose="020B0604020202020204" pitchFamily="34" charset="0"/>
              </a:rPr>
              <a:t>MB	</a:t>
            </a:r>
            <a:r>
              <a:rPr lang="en-US" sz="1870" b="1" dirty="0" smtClean="0">
                <a:solidFill>
                  <a:srgbClr val="000000"/>
                </a:solidFill>
                <a:latin typeface="Arial" panose="020B0604020202020204" pitchFamily="34" charset="0"/>
                <a:cs typeface="Arial" panose="020B0604020202020204" pitchFamily="34" charset="0"/>
              </a:rPr>
              <a:t>e</a:t>
            </a:r>
            <a:r>
              <a:rPr lang="en-US" sz="1870" b="1" dirty="0">
                <a:solidFill>
                  <a:srgbClr val="000000"/>
                </a:solidFill>
                <a:latin typeface="Arial" panose="020B0604020202020204" pitchFamily="34" charset="0"/>
                <a:cs typeface="Arial" panose="020B0604020202020204" pitchFamily="34" charset="0"/>
              </a:rPr>
              <a:t>) </a:t>
            </a:r>
            <a:r>
              <a:rPr lang="en-US" sz="1870" dirty="0">
                <a:solidFill>
                  <a:srgbClr val="000000"/>
                </a:solidFill>
                <a:latin typeface="Arial" panose="020B0604020202020204" pitchFamily="34" charset="0"/>
                <a:cs typeface="Arial" panose="020B0604020202020204" pitchFamily="34" charset="0"/>
              </a:rPr>
              <a:t>2 MB</a:t>
            </a:r>
          </a:p>
          <a:p>
            <a:pPr marL="285750" indent="-285750">
              <a:buClr>
                <a:srgbClr val="C00000"/>
              </a:buClr>
              <a:buFont typeface="Wingdings" panose="05000000000000000000" pitchFamily="2" charset="2"/>
              <a:buChar char="§"/>
              <a:tabLst>
                <a:tab pos="2070100" algn="l"/>
                <a:tab pos="3863975" algn="l"/>
              </a:tabLst>
            </a:pPr>
            <a:r>
              <a:rPr lang="en-US" sz="1870" b="1" dirty="0" smtClean="0">
                <a:solidFill>
                  <a:srgbClr val="000000"/>
                </a:solidFill>
                <a:latin typeface="Arial" panose="020B0604020202020204" pitchFamily="34" charset="0"/>
                <a:cs typeface="Arial" panose="020B0604020202020204" pitchFamily="34" charset="0"/>
              </a:rPr>
              <a:t>1.2.7a</a:t>
            </a:r>
            <a:r>
              <a:rPr lang="en-US" sz="1870" dirty="0" smtClean="0">
                <a:solidFill>
                  <a:srgbClr val="000000"/>
                </a:solidFill>
                <a:latin typeface="Arial" panose="020B0604020202020204" pitchFamily="34" charset="0"/>
                <a:cs typeface="Arial" panose="020B0604020202020204" pitchFamily="34" charset="0"/>
              </a:rPr>
              <a:t> - The </a:t>
            </a:r>
            <a:r>
              <a:rPr lang="en-US" sz="1870" dirty="0">
                <a:solidFill>
                  <a:srgbClr val="000000"/>
                </a:solidFill>
                <a:latin typeface="Arial" panose="020B0604020202020204" pitchFamily="34" charset="0"/>
                <a:cs typeface="Arial" panose="020B0604020202020204" pitchFamily="34" charset="0"/>
              </a:rPr>
              <a:t>number 1024 keeps appearing. Where does this number come from</a:t>
            </a:r>
            <a:r>
              <a:rPr lang="en-US" sz="1870" dirty="0" smtClean="0">
                <a:solidFill>
                  <a:srgbClr val="000000"/>
                </a:solidFill>
                <a:latin typeface="Arial" panose="020B0604020202020204" pitchFamily="34" charset="0"/>
                <a:cs typeface="Arial" panose="020B0604020202020204" pitchFamily="34" charset="0"/>
              </a:rPr>
              <a:t>?</a:t>
            </a:r>
          </a:p>
          <a:p>
            <a:pPr marL="285750" indent="-285750">
              <a:buClr>
                <a:srgbClr val="C00000"/>
              </a:buClr>
              <a:buFont typeface="Wingdings" panose="05000000000000000000" pitchFamily="2" charset="2"/>
              <a:buChar char="§"/>
              <a:tabLst>
                <a:tab pos="2070100" algn="l"/>
                <a:tab pos="3863975" algn="l"/>
              </a:tabLst>
            </a:pPr>
            <a:r>
              <a:rPr lang="en-US" sz="1870" b="1" dirty="0" smtClean="0">
                <a:solidFill>
                  <a:srgbClr val="000000"/>
                </a:solidFill>
                <a:latin typeface="Arial" panose="020B0604020202020204" pitchFamily="34" charset="0"/>
                <a:cs typeface="Arial" panose="020B0604020202020204" pitchFamily="34" charset="0"/>
              </a:rPr>
              <a:t>1.2.7b</a:t>
            </a:r>
            <a:r>
              <a:rPr lang="en-US" sz="1870" dirty="0" smtClean="0">
                <a:solidFill>
                  <a:srgbClr val="000000"/>
                </a:solidFill>
                <a:latin typeface="Arial" panose="020B0604020202020204" pitchFamily="34" charset="0"/>
                <a:cs typeface="Arial" panose="020B0604020202020204" pitchFamily="34" charset="0"/>
              </a:rPr>
              <a:t> – Research the next 4 measurements after Petabyte</a:t>
            </a:r>
          </a:p>
        </p:txBody>
      </p:sp>
      <p:sp>
        <p:nvSpPr>
          <p:cNvPr id="12" name="Oval 11"/>
          <p:cNvSpPr/>
          <p:nvPr/>
        </p:nvSpPr>
        <p:spPr>
          <a:xfrm rot="1078849">
            <a:off x="8574342" y="4409448"/>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6370826"/>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32870"/>
            <a:ext cx="8708512" cy="2665345"/>
          </a:xfrm>
          <a:prstGeom prst="rect">
            <a:avLst/>
          </a:prstGeom>
        </p:spPr>
        <p:txBody>
          <a:bodyPr wrap="square">
            <a:spAutoFit/>
          </a:bodyPr>
          <a:lstStyle/>
          <a:p>
            <a:pPr>
              <a:buClr>
                <a:srgbClr val="0070C0"/>
              </a:buClr>
            </a:pPr>
            <a:r>
              <a:rPr lang="en-US" sz="2400" b="1" dirty="0" smtClean="0">
                <a:solidFill>
                  <a:srgbClr val="0070C0"/>
                </a:solidFill>
              </a:rPr>
              <a:t>Kilobytes </a:t>
            </a:r>
            <a:r>
              <a:rPr lang="en-US" sz="2400" b="1" dirty="0">
                <a:solidFill>
                  <a:srgbClr val="0070C0"/>
                </a:solidFill>
              </a:rPr>
              <a:t>and megabytes</a:t>
            </a:r>
          </a:p>
          <a:p>
            <a:pPr marL="449263" indent="-449263">
              <a:buClr>
                <a:srgbClr val="0070C0"/>
              </a:buClr>
              <a:buFont typeface="Wingdings 3" panose="05040102010807070707" pitchFamily="18" charset="2"/>
              <a:buChar char=""/>
            </a:pPr>
            <a:r>
              <a:rPr lang="en-US" sz="2320" dirty="0" smtClean="0"/>
              <a:t>In </a:t>
            </a:r>
            <a:r>
              <a:rPr lang="en-US" sz="2320" dirty="0"/>
              <a:t>electronic computers all data items are processed in binary. Whatever form the input data takes, computers convert it </a:t>
            </a:r>
            <a:r>
              <a:rPr lang="en-US" sz="2320" dirty="0" smtClean="0"/>
              <a:t>into binary </a:t>
            </a:r>
            <a:r>
              <a:rPr lang="en-US" sz="2320" dirty="0"/>
              <a:t>(into 1s and 0s) so it can be processed by a series of electronic switches within the CPU. </a:t>
            </a:r>
            <a:r>
              <a:rPr lang="en-US" sz="2320" dirty="0" smtClean="0"/>
              <a:t>The </a:t>
            </a:r>
            <a:r>
              <a:rPr lang="en-US" sz="2320" dirty="0"/>
              <a:t>binary outputs </a:t>
            </a:r>
            <a:r>
              <a:rPr lang="en-US" sz="2320" dirty="0" smtClean="0"/>
              <a:t>are converted </a:t>
            </a:r>
            <a:r>
              <a:rPr lang="en-US" sz="2320" dirty="0"/>
              <a:t>back into something that the user can easily understand, such as text and pictures.</a:t>
            </a:r>
          </a:p>
        </p:txBody>
      </p:sp>
      <p:sp>
        <p:nvSpPr>
          <p:cNvPr id="9" name="Title 1"/>
          <p:cNvSpPr>
            <a:spLocks noGrp="1"/>
          </p:cNvSpPr>
          <p:nvPr>
            <p:ph type="title"/>
          </p:nvPr>
        </p:nvSpPr>
        <p:spPr>
          <a:xfrm>
            <a:off x="107504" y="44624"/>
            <a:ext cx="7632848" cy="625434"/>
          </a:xfrm>
        </p:spPr>
        <p:txBody>
          <a:bodyPr>
            <a:noAutofit/>
          </a:bodyPr>
          <a:lstStyle/>
          <a:p>
            <a:r>
              <a:rPr lang="en-GB" sz="3400" dirty="0"/>
              <a:t>01 – </a:t>
            </a:r>
            <a:r>
              <a:rPr lang="en-GB" sz="3400" dirty="0" smtClean="0"/>
              <a:t>Binary – From Binary to Information</a:t>
            </a:r>
            <a:endParaRPr lang="en-GB" sz="3400" b="1" dirty="0" smtClean="0"/>
          </a:p>
        </p:txBody>
      </p:sp>
      <p:sp>
        <p:nvSpPr>
          <p:cNvPr id="10" name="Rectangle 9"/>
          <p:cNvSpPr/>
          <p:nvPr/>
        </p:nvSpPr>
        <p:spPr>
          <a:xfrm>
            <a:off x="179512" y="3861048"/>
            <a:ext cx="8708512" cy="1538883"/>
          </a:xfrm>
          <a:prstGeom prst="rect">
            <a:avLst/>
          </a:pr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2320" b="1" dirty="0" smtClean="0">
                <a:solidFill>
                  <a:srgbClr val="C00000"/>
                </a:solidFill>
                <a:latin typeface="Arial" panose="020B0604020202020204" pitchFamily="34" charset="0"/>
                <a:cs typeface="Arial" panose="020B0604020202020204" pitchFamily="34" charset="0"/>
              </a:rPr>
              <a:t>Challenge</a:t>
            </a:r>
            <a:endParaRPr lang="en-US" sz="232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320" dirty="0">
                <a:solidFill>
                  <a:srgbClr val="000000"/>
                </a:solidFill>
                <a:latin typeface="Arial" panose="020B0604020202020204" pitchFamily="34" charset="0"/>
                <a:cs typeface="Arial" panose="020B0604020202020204" pitchFamily="34" charset="0"/>
              </a:rPr>
              <a:t>Do you remember the challenge for this unit, to learn to ‘think’ like a computer, and understand how computers </a:t>
            </a:r>
            <a:r>
              <a:rPr lang="en-US" sz="2320" dirty="0" smtClean="0">
                <a:solidFill>
                  <a:srgbClr val="000000"/>
                </a:solidFill>
                <a:latin typeface="Arial" panose="020B0604020202020204" pitchFamily="34" charset="0"/>
                <a:cs typeface="Arial" panose="020B0604020202020204" pitchFamily="34" charset="0"/>
              </a:rPr>
              <a:t>process data</a:t>
            </a:r>
            <a:r>
              <a:rPr lang="en-US" sz="2320" dirty="0">
                <a:solidFill>
                  <a:srgbClr val="000000"/>
                </a:solidFill>
                <a:latin typeface="Arial" panose="020B0604020202020204" pitchFamily="34" charset="0"/>
                <a:cs typeface="Arial" panose="020B0604020202020204" pitchFamily="34" charset="0"/>
              </a:rPr>
              <a:t>? Let’s put your learning to the test.</a:t>
            </a:r>
            <a:endParaRPr lang="en-GB" sz="2320" b="1"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078849">
            <a:off x="8598580" y="3706572"/>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13" name="Rectangle 12"/>
          <p:cNvSpPr/>
          <p:nvPr/>
        </p:nvSpPr>
        <p:spPr>
          <a:xfrm>
            <a:off x="179512" y="5505965"/>
            <a:ext cx="8708512" cy="1163395"/>
          </a:xfrm>
          <a:prstGeom prst="rect">
            <a:avLst/>
          </a:prstGeom>
          <a:solidFill>
            <a:srgbClr val="A7C4FF"/>
          </a:solidFill>
          <a:ln w="57150">
            <a:solidFill>
              <a:srgbClr val="002060"/>
            </a:solidFill>
          </a:ln>
        </p:spPr>
        <p:txBody>
          <a:bodyPr wrap="square">
            <a:spAutoFit/>
          </a:bodyPr>
          <a:lstStyle/>
          <a:p>
            <a:pPr>
              <a:buClr>
                <a:srgbClr val="C00000"/>
              </a:buClr>
              <a:tabLst>
                <a:tab pos="2070100" algn="l"/>
                <a:tab pos="3863975" algn="l"/>
              </a:tabLst>
            </a:pPr>
            <a:r>
              <a:rPr lang="en-US" sz="2320" b="1" dirty="0" smtClean="0">
                <a:solidFill>
                  <a:srgbClr val="002060"/>
                </a:solidFill>
                <a:latin typeface="Arial" panose="020B0604020202020204" pitchFamily="34" charset="0"/>
                <a:cs typeface="Arial" panose="020B0604020202020204" pitchFamily="34" charset="0"/>
              </a:rPr>
              <a:t>Think-IT</a:t>
            </a:r>
            <a:endParaRPr lang="en-US" sz="232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070100" algn="l"/>
                <a:tab pos="3863975" algn="l"/>
                <a:tab pos="5468938" algn="l"/>
                <a:tab pos="6815138" algn="l"/>
              </a:tabLst>
            </a:pPr>
            <a:r>
              <a:rPr lang="en-US" sz="2320" b="1" dirty="0">
                <a:solidFill>
                  <a:srgbClr val="000000"/>
                </a:solidFill>
                <a:latin typeface="Arial" panose="020B0604020202020204" pitchFamily="34" charset="0"/>
                <a:cs typeface="Arial" panose="020B0604020202020204" pitchFamily="34" charset="0"/>
              </a:rPr>
              <a:t>1.2.9</a:t>
            </a:r>
            <a:r>
              <a:rPr lang="en-US" sz="2320" dirty="0">
                <a:solidFill>
                  <a:srgbClr val="000000"/>
                </a:solidFill>
                <a:latin typeface="Arial" panose="020B0604020202020204" pitchFamily="34" charset="0"/>
                <a:cs typeface="Arial" panose="020B0604020202020204" pitchFamily="34" charset="0"/>
              </a:rPr>
              <a:t> How many average-sized reading books could be stored in a megabyte, assuming the files are not compressed?</a:t>
            </a:r>
          </a:p>
        </p:txBody>
      </p:sp>
      <p:sp>
        <p:nvSpPr>
          <p:cNvPr id="14" name="Oval 13"/>
          <p:cNvSpPr/>
          <p:nvPr/>
        </p:nvSpPr>
        <p:spPr>
          <a:xfrm rot="1078849">
            <a:off x="8574342" y="5352784"/>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12" name="TextBox 11">
            <a:hlinkClick r:id="rId3" action="ppaction://hlinkfile"/>
          </p:cNvPr>
          <p:cNvSpPr txBox="1"/>
          <p:nvPr/>
        </p:nvSpPr>
        <p:spPr>
          <a:xfrm>
            <a:off x="4774671" y="1124744"/>
            <a:ext cx="4104456"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How an image is Bits and Bytes</a:t>
            </a:r>
            <a:endParaRPr lang="en-GB" sz="2000" b="1" dirty="0"/>
          </a:p>
        </p:txBody>
      </p:sp>
    </p:spTree>
    <p:extLst>
      <p:ext uri="{BB962C8B-B14F-4D97-AF65-F5344CB8AC3E}">
        <p14:creationId xmlns:p14="http://schemas.microsoft.com/office/powerpoint/2010/main" val="259655006"/>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400" dirty="0"/>
              <a:t>01 – </a:t>
            </a:r>
            <a:r>
              <a:rPr lang="en-GB" sz="3400" dirty="0" smtClean="0"/>
              <a:t>Binary – From Binary to Information</a:t>
            </a:r>
            <a:endParaRPr lang="en-GB" sz="3400" b="1" dirty="0" smtClean="0"/>
          </a:p>
        </p:txBody>
      </p:sp>
      <p:sp>
        <p:nvSpPr>
          <p:cNvPr id="7" name="Rectangle 6"/>
          <p:cNvSpPr/>
          <p:nvPr/>
        </p:nvSpPr>
        <p:spPr>
          <a:xfrm>
            <a:off x="179512" y="1124744"/>
            <a:ext cx="8708512" cy="5478423"/>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750" b="1" dirty="0" smtClean="0">
                <a:solidFill>
                  <a:srgbClr val="002060"/>
                </a:solidFill>
                <a:latin typeface="Arial" panose="020B0604020202020204" pitchFamily="34" charset="0"/>
                <a:cs typeface="Arial" panose="020B0604020202020204" pitchFamily="34" charset="0"/>
              </a:rPr>
              <a:t>Compute-IT</a:t>
            </a:r>
            <a:endParaRPr lang="en-US" sz="175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1750" b="1" dirty="0">
                <a:solidFill>
                  <a:srgbClr val="000000"/>
                </a:solidFill>
                <a:latin typeface="Arial" panose="020B0604020202020204" pitchFamily="34" charset="0"/>
                <a:cs typeface="Arial" panose="020B0604020202020204" pitchFamily="34" charset="0"/>
              </a:rPr>
              <a:t>1.2.8 a) </a:t>
            </a:r>
            <a:r>
              <a:rPr lang="en-US" sz="1750" dirty="0">
                <a:solidFill>
                  <a:srgbClr val="000000"/>
                </a:solidFill>
                <a:latin typeface="Arial" panose="020B0604020202020204" pitchFamily="34" charset="0"/>
                <a:cs typeface="Arial" panose="020B0604020202020204" pitchFamily="34" charset="0"/>
              </a:rPr>
              <a:t>Create a plain text file. Type in the letters of the alphabet, then save the file as ‘A’. Right click the file’s </a:t>
            </a:r>
            <a:r>
              <a:rPr lang="en-US" sz="1750" dirty="0" smtClean="0">
                <a:solidFill>
                  <a:srgbClr val="000000"/>
                </a:solidFill>
                <a:latin typeface="Arial" panose="020B0604020202020204" pitchFamily="34" charset="0"/>
                <a:cs typeface="Arial" panose="020B0604020202020204" pitchFamily="34" charset="0"/>
              </a:rPr>
              <a:t>name, select </a:t>
            </a:r>
            <a:r>
              <a:rPr lang="en-US" sz="1750" dirty="0">
                <a:solidFill>
                  <a:srgbClr val="000000"/>
                </a:solidFill>
                <a:latin typeface="Arial" panose="020B0604020202020204" pitchFamily="34" charset="0"/>
                <a:cs typeface="Arial" panose="020B0604020202020204" pitchFamily="34" charset="0"/>
              </a:rPr>
              <a:t>‘Properties’ and record the size of the file in bytes and bits in a copy of the table below.</a:t>
            </a:r>
          </a:p>
          <a:p>
            <a:pPr marL="723900" indent="-447675">
              <a:buClr>
                <a:srgbClr val="C00000"/>
              </a:buClr>
              <a:buFont typeface="+mj-lt"/>
              <a:buAutoNum type="alphaLcParenR" startAt="2"/>
              <a:tabLst>
                <a:tab pos="2420938" algn="l"/>
              </a:tabLst>
            </a:pPr>
            <a:r>
              <a:rPr lang="en-US" sz="1750" dirty="0" smtClean="0">
                <a:solidFill>
                  <a:srgbClr val="000000"/>
                </a:solidFill>
                <a:latin typeface="Arial" panose="020B0604020202020204" pitchFamily="34" charset="0"/>
                <a:cs typeface="Arial" panose="020B0604020202020204" pitchFamily="34" charset="0"/>
              </a:rPr>
              <a:t>Why </a:t>
            </a:r>
            <a:r>
              <a:rPr lang="en-US" sz="1750" dirty="0">
                <a:solidFill>
                  <a:srgbClr val="000000"/>
                </a:solidFill>
                <a:latin typeface="Arial" panose="020B0604020202020204" pitchFamily="34" charset="0"/>
                <a:cs typeface="Arial" panose="020B0604020202020204" pitchFamily="34" charset="0"/>
              </a:rPr>
              <a:t>do you think file A has a size of 26 bytes?</a:t>
            </a:r>
          </a:p>
          <a:p>
            <a:pPr marL="723900" indent="-447675">
              <a:buClr>
                <a:srgbClr val="C00000"/>
              </a:buClr>
              <a:buFont typeface="+mj-lt"/>
              <a:buAutoNum type="alphaLcParenR" startAt="2"/>
              <a:tabLst>
                <a:tab pos="2420938" algn="l"/>
              </a:tabLst>
            </a:pPr>
            <a:r>
              <a:rPr lang="en-US" sz="1750" dirty="0" smtClean="0">
                <a:solidFill>
                  <a:srgbClr val="000000"/>
                </a:solidFill>
                <a:latin typeface="Arial" panose="020B0604020202020204" pitchFamily="34" charset="0"/>
                <a:cs typeface="Arial" panose="020B0604020202020204" pitchFamily="34" charset="0"/>
              </a:rPr>
              <a:t>How </a:t>
            </a:r>
            <a:r>
              <a:rPr lang="en-US" sz="1750" dirty="0">
                <a:solidFill>
                  <a:srgbClr val="000000"/>
                </a:solidFill>
                <a:latin typeface="Arial" panose="020B0604020202020204" pitchFamily="34" charset="0"/>
                <a:cs typeface="Arial" panose="020B0604020202020204" pitchFamily="34" charset="0"/>
              </a:rPr>
              <a:t>could you test your theory of why file A has 26 bytes?</a:t>
            </a:r>
          </a:p>
          <a:p>
            <a:pPr marL="723900" indent="-447675">
              <a:buClr>
                <a:srgbClr val="C00000"/>
              </a:buClr>
              <a:buFont typeface="+mj-lt"/>
              <a:buAutoNum type="alphaLcParenR" startAt="2"/>
              <a:tabLst>
                <a:tab pos="2420938" algn="l"/>
              </a:tabLst>
            </a:pPr>
            <a:r>
              <a:rPr lang="en-US" sz="1750" dirty="0" smtClean="0">
                <a:solidFill>
                  <a:srgbClr val="000000"/>
                </a:solidFill>
                <a:latin typeface="Arial" panose="020B0604020202020204" pitchFamily="34" charset="0"/>
                <a:cs typeface="Arial" panose="020B0604020202020204" pitchFamily="34" charset="0"/>
              </a:rPr>
              <a:t>Copy </a:t>
            </a:r>
            <a:r>
              <a:rPr lang="en-US" sz="1750" dirty="0">
                <a:solidFill>
                  <a:srgbClr val="000000"/>
                </a:solidFill>
                <a:latin typeface="Arial" panose="020B0604020202020204" pitchFamily="34" charset="0"/>
                <a:cs typeface="Arial" panose="020B0604020202020204" pitchFamily="34" charset="0"/>
              </a:rPr>
              <a:t>this sentence or one you make up yourself, which contains spaces and punctuation, into a text file and </a:t>
            </a:r>
            <a:r>
              <a:rPr lang="en-US" sz="1750" dirty="0" smtClean="0">
                <a:solidFill>
                  <a:srgbClr val="000000"/>
                </a:solidFill>
                <a:latin typeface="Arial" panose="020B0604020202020204" pitchFamily="34" charset="0"/>
                <a:cs typeface="Arial" panose="020B0604020202020204" pitchFamily="34" charset="0"/>
              </a:rPr>
              <a:t>save it </a:t>
            </a:r>
            <a:r>
              <a:rPr lang="en-US" sz="1750" dirty="0">
                <a:solidFill>
                  <a:srgbClr val="000000"/>
                </a:solidFill>
                <a:latin typeface="Arial" panose="020B0604020202020204" pitchFamily="34" charset="0"/>
                <a:cs typeface="Arial" panose="020B0604020202020204" pitchFamily="34" charset="0"/>
              </a:rPr>
              <a:t>as ‘B’: ‘The quick, brown fox jumps over the lazy dog. The lazy dog does not bark!’ Now, copy and paste </a:t>
            </a:r>
            <a:r>
              <a:rPr lang="en-US" sz="1750" dirty="0" smtClean="0">
                <a:solidFill>
                  <a:srgbClr val="000000"/>
                </a:solidFill>
                <a:latin typeface="Arial" panose="020B0604020202020204" pitchFamily="34" charset="0"/>
                <a:cs typeface="Arial" panose="020B0604020202020204" pitchFamily="34" charset="0"/>
              </a:rPr>
              <a:t>the sentence </a:t>
            </a:r>
            <a:r>
              <a:rPr lang="en-US" sz="1750" dirty="0">
                <a:solidFill>
                  <a:srgbClr val="000000"/>
                </a:solidFill>
                <a:latin typeface="Arial" panose="020B0604020202020204" pitchFamily="34" charset="0"/>
                <a:cs typeface="Arial" panose="020B0604020202020204" pitchFamily="34" charset="0"/>
              </a:rPr>
              <a:t>into a new text file twice and save it as ‘C’. Finally, paste the sentence into a new text file five </a:t>
            </a:r>
            <a:r>
              <a:rPr lang="en-US" sz="1750" dirty="0" smtClean="0">
                <a:solidFill>
                  <a:srgbClr val="000000"/>
                </a:solidFill>
                <a:latin typeface="Arial" panose="020B0604020202020204" pitchFamily="34" charset="0"/>
                <a:cs typeface="Arial" panose="020B0604020202020204" pitchFamily="34" charset="0"/>
              </a:rPr>
              <a:t>times and </a:t>
            </a:r>
            <a:r>
              <a:rPr lang="en-US" sz="1750" dirty="0">
                <a:solidFill>
                  <a:srgbClr val="000000"/>
                </a:solidFill>
                <a:latin typeface="Arial" panose="020B0604020202020204" pitchFamily="34" charset="0"/>
                <a:cs typeface="Arial" panose="020B0604020202020204" pitchFamily="34" charset="0"/>
              </a:rPr>
              <a:t>save it as ‘D’. Complete the rest of the table below. What do you notice</a:t>
            </a:r>
            <a:r>
              <a:rPr lang="en-US" sz="1750" dirty="0" smtClean="0">
                <a:solidFill>
                  <a:srgbClr val="000000"/>
                </a:solidFill>
                <a:latin typeface="Arial" panose="020B0604020202020204" pitchFamily="34" charset="0"/>
                <a:cs typeface="Arial" panose="020B0604020202020204" pitchFamily="34" charset="0"/>
              </a:rPr>
              <a:t>?</a:t>
            </a:r>
            <a:br>
              <a:rPr lang="en-US" sz="1750" dirty="0" smtClean="0">
                <a:solidFill>
                  <a:srgbClr val="000000"/>
                </a:solidFill>
                <a:latin typeface="Arial" panose="020B0604020202020204" pitchFamily="34" charset="0"/>
                <a:cs typeface="Arial" panose="020B0604020202020204" pitchFamily="34" charset="0"/>
              </a:rPr>
            </a:br>
            <a:r>
              <a:rPr lang="en-US" sz="1750" dirty="0" smtClean="0">
                <a:solidFill>
                  <a:srgbClr val="000000"/>
                </a:solidFill>
                <a:latin typeface="Arial" panose="020B0604020202020204" pitchFamily="34" charset="0"/>
                <a:cs typeface="Arial" panose="020B0604020202020204" pitchFamily="34" charset="0"/>
              </a:rPr>
              <a:t/>
            </a:r>
            <a:br>
              <a:rPr lang="en-US" sz="1750" dirty="0" smtClean="0">
                <a:solidFill>
                  <a:srgbClr val="000000"/>
                </a:solidFill>
                <a:latin typeface="Arial" panose="020B0604020202020204" pitchFamily="34" charset="0"/>
                <a:cs typeface="Arial" panose="020B0604020202020204" pitchFamily="34" charset="0"/>
              </a:rPr>
            </a:br>
            <a:r>
              <a:rPr lang="en-US" sz="1750" dirty="0" smtClean="0">
                <a:solidFill>
                  <a:srgbClr val="000000"/>
                </a:solidFill>
                <a:latin typeface="Arial" panose="020B0604020202020204" pitchFamily="34" charset="0"/>
                <a:cs typeface="Arial" panose="020B0604020202020204" pitchFamily="34" charset="0"/>
              </a:rPr>
              <a:t/>
            </a:r>
            <a:br>
              <a:rPr lang="en-US" sz="1750" dirty="0" smtClean="0">
                <a:solidFill>
                  <a:srgbClr val="000000"/>
                </a:solidFill>
                <a:latin typeface="Arial" panose="020B0604020202020204" pitchFamily="34" charset="0"/>
                <a:cs typeface="Arial" panose="020B0604020202020204" pitchFamily="34" charset="0"/>
              </a:rPr>
            </a:br>
            <a:r>
              <a:rPr lang="en-US" sz="1750" dirty="0" smtClean="0">
                <a:solidFill>
                  <a:srgbClr val="000000"/>
                </a:solidFill>
                <a:latin typeface="Arial" panose="020B0604020202020204" pitchFamily="34" charset="0"/>
                <a:cs typeface="Arial" panose="020B0604020202020204" pitchFamily="34" charset="0"/>
              </a:rPr>
              <a:t/>
            </a:r>
            <a:br>
              <a:rPr lang="en-US" sz="1750" dirty="0" smtClean="0">
                <a:solidFill>
                  <a:srgbClr val="000000"/>
                </a:solidFill>
                <a:latin typeface="Arial" panose="020B0604020202020204" pitchFamily="34" charset="0"/>
                <a:cs typeface="Arial" panose="020B0604020202020204" pitchFamily="34" charset="0"/>
              </a:rPr>
            </a:br>
            <a:r>
              <a:rPr lang="en-US" sz="1750" dirty="0" smtClean="0">
                <a:solidFill>
                  <a:srgbClr val="000000"/>
                </a:solidFill>
                <a:latin typeface="Arial" panose="020B0604020202020204" pitchFamily="34" charset="0"/>
                <a:cs typeface="Arial" panose="020B0604020202020204" pitchFamily="34" charset="0"/>
              </a:rPr>
              <a:t/>
            </a:r>
            <a:br>
              <a:rPr lang="en-US" sz="1750" dirty="0" smtClean="0">
                <a:solidFill>
                  <a:srgbClr val="000000"/>
                </a:solidFill>
                <a:latin typeface="Arial" panose="020B0604020202020204" pitchFamily="34" charset="0"/>
                <a:cs typeface="Arial" panose="020B0604020202020204" pitchFamily="34" charset="0"/>
              </a:rPr>
            </a:br>
            <a:r>
              <a:rPr lang="en-US" sz="1750" dirty="0" smtClean="0">
                <a:solidFill>
                  <a:srgbClr val="000000"/>
                </a:solidFill>
                <a:latin typeface="Arial" panose="020B0604020202020204" pitchFamily="34" charset="0"/>
                <a:cs typeface="Arial" panose="020B0604020202020204" pitchFamily="34" charset="0"/>
              </a:rPr>
              <a:t/>
            </a:r>
            <a:br>
              <a:rPr lang="en-US" sz="1750" dirty="0" smtClean="0">
                <a:solidFill>
                  <a:srgbClr val="000000"/>
                </a:solidFill>
                <a:latin typeface="Arial" panose="020B0604020202020204" pitchFamily="34" charset="0"/>
                <a:cs typeface="Arial" panose="020B0604020202020204" pitchFamily="34" charset="0"/>
              </a:rPr>
            </a:br>
            <a:r>
              <a:rPr lang="en-US" sz="1750" dirty="0" smtClean="0">
                <a:solidFill>
                  <a:srgbClr val="000000"/>
                </a:solidFill>
                <a:latin typeface="Arial" panose="020B0604020202020204" pitchFamily="34" charset="0"/>
                <a:cs typeface="Arial" panose="020B0604020202020204" pitchFamily="34" charset="0"/>
              </a:rPr>
              <a:t/>
            </a:r>
            <a:br>
              <a:rPr lang="en-US" sz="1750" dirty="0" smtClean="0">
                <a:solidFill>
                  <a:srgbClr val="000000"/>
                </a:solidFill>
                <a:latin typeface="Arial" panose="020B0604020202020204" pitchFamily="34" charset="0"/>
                <a:cs typeface="Arial" panose="020B0604020202020204" pitchFamily="34" charset="0"/>
              </a:rPr>
            </a:br>
            <a:endParaRPr lang="en-US" sz="1750" dirty="0" smtClean="0">
              <a:solidFill>
                <a:srgbClr val="000000"/>
              </a:solidFill>
              <a:latin typeface="Arial" panose="020B0604020202020204" pitchFamily="34" charset="0"/>
              <a:cs typeface="Arial" panose="020B0604020202020204" pitchFamily="34" charset="0"/>
            </a:endParaRPr>
          </a:p>
          <a:p>
            <a:pPr marL="723900" indent="-447675">
              <a:buClr>
                <a:srgbClr val="C00000"/>
              </a:buClr>
              <a:buFont typeface="+mj-lt"/>
              <a:buAutoNum type="alphaLcParenR" startAt="2"/>
              <a:tabLst>
                <a:tab pos="2420938" algn="l"/>
              </a:tabLst>
            </a:pPr>
            <a:r>
              <a:rPr lang="en-US" sz="1750" dirty="0" smtClean="0"/>
              <a:t>What </a:t>
            </a:r>
            <a:r>
              <a:rPr lang="en-US" sz="1750" dirty="0"/>
              <a:t>is the size of one letter in bits?</a:t>
            </a:r>
            <a:endParaRPr lang="en-GB" sz="1750"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443725914"/>
              </p:ext>
            </p:extLst>
          </p:nvPr>
        </p:nvGraphicFramePr>
        <p:xfrm>
          <a:off x="251520" y="4483616"/>
          <a:ext cx="8496943" cy="1609680"/>
        </p:xfrm>
        <a:graphic>
          <a:graphicData uri="http://schemas.openxmlformats.org/drawingml/2006/table">
            <a:tbl>
              <a:tblPr firstRow="1" bandRow="1">
                <a:tableStyleId>{5C22544A-7EE6-4342-B048-85BDC9FD1C3A}</a:tableStyleId>
              </a:tblPr>
              <a:tblGrid>
                <a:gridCol w="3340679"/>
                <a:gridCol w="1016728"/>
                <a:gridCol w="1742963"/>
                <a:gridCol w="1307222"/>
                <a:gridCol w="1089351"/>
              </a:tblGrid>
              <a:tr h="273630">
                <a:tc>
                  <a:txBody>
                    <a:bodyPr/>
                    <a:lstStyle/>
                    <a:p>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640" dirty="0" smtClean="0">
                          <a:latin typeface="Arial" panose="020B0604020202020204" pitchFamily="34" charset="0"/>
                          <a:cs typeface="Arial" panose="020B0604020202020204" pitchFamily="34" charset="0"/>
                        </a:rPr>
                        <a:t>File type</a:t>
                      </a:r>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640" dirty="0" smtClean="0">
                          <a:latin typeface="Arial" panose="020B0604020202020204" pitchFamily="34" charset="0"/>
                          <a:cs typeface="Arial" panose="020B0604020202020204" pitchFamily="34" charset="0"/>
                        </a:rPr>
                        <a:t>Character count</a:t>
                      </a:r>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640" dirty="0" smtClean="0">
                          <a:latin typeface="Arial" panose="020B0604020202020204" pitchFamily="34" charset="0"/>
                          <a:cs typeface="Arial" panose="020B0604020202020204" pitchFamily="34" charset="0"/>
                        </a:rPr>
                        <a:t>Size (bytes)</a:t>
                      </a:r>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640" dirty="0" smtClean="0">
                          <a:latin typeface="Arial" panose="020B0604020202020204" pitchFamily="34" charset="0"/>
                          <a:cs typeface="Arial" panose="020B0604020202020204" pitchFamily="34" charset="0"/>
                        </a:rPr>
                        <a:t>Size (bits)</a:t>
                      </a:r>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3630">
                <a:tc>
                  <a:txBody>
                    <a:bodyPr/>
                    <a:lstStyle/>
                    <a:p>
                      <a:r>
                        <a:rPr lang="en-IE" sz="1640" dirty="0" smtClean="0">
                          <a:latin typeface="Arial" panose="020B0604020202020204" pitchFamily="34" charset="0"/>
                          <a:cs typeface="Arial" panose="020B0604020202020204" pitchFamily="34" charset="0"/>
                        </a:rPr>
                        <a:t>A: Plain text</a:t>
                      </a:r>
                      <a:r>
                        <a:rPr lang="en-IE" sz="1640" baseline="0" dirty="0" smtClean="0">
                          <a:latin typeface="Arial" panose="020B0604020202020204" pitchFamily="34" charset="0"/>
                          <a:cs typeface="Arial" panose="020B0604020202020204" pitchFamily="34" charset="0"/>
                        </a:rPr>
                        <a:t>  file (alphabet letters)</a:t>
                      </a:r>
                      <a:r>
                        <a:rPr lang="en-IE" sz="1640" dirty="0" smtClean="0">
                          <a:latin typeface="Arial" panose="020B0604020202020204" pitchFamily="34" charset="0"/>
                          <a:cs typeface="Arial" panose="020B0604020202020204" pitchFamily="34" charset="0"/>
                        </a:rPr>
                        <a:t> </a:t>
                      </a:r>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640" dirty="0" smtClean="0">
                          <a:latin typeface="Arial" panose="020B0604020202020204" pitchFamily="34" charset="0"/>
                          <a:cs typeface="Arial" panose="020B0604020202020204" pitchFamily="34" charset="0"/>
                        </a:rPr>
                        <a:t>.txt</a:t>
                      </a:r>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4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4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4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3630">
                <a:tc>
                  <a:txBody>
                    <a:bodyPr/>
                    <a:lstStyle/>
                    <a:p>
                      <a:r>
                        <a:rPr lang="en-IE" sz="1640" dirty="0" smtClean="0">
                          <a:latin typeface="Arial" panose="020B0604020202020204" pitchFamily="34" charset="0"/>
                          <a:cs typeface="Arial" panose="020B0604020202020204" pitchFamily="34" charset="0"/>
                        </a:rPr>
                        <a:t>B: Plain text</a:t>
                      </a:r>
                      <a:r>
                        <a:rPr lang="en-IE" sz="1640" baseline="0" dirty="0" smtClean="0">
                          <a:latin typeface="Arial" panose="020B0604020202020204" pitchFamily="34" charset="0"/>
                          <a:cs typeface="Arial" panose="020B0604020202020204" pitchFamily="34" charset="0"/>
                        </a:rPr>
                        <a:t>  file (sentence once)</a:t>
                      </a:r>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640" smtClean="0">
                          <a:latin typeface="Arial" panose="020B0604020202020204" pitchFamily="34" charset="0"/>
                          <a:cs typeface="Arial" panose="020B0604020202020204" pitchFamily="34" charset="0"/>
                        </a:rPr>
                        <a:t>.txt</a:t>
                      </a:r>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4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4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4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3630">
                <a:tc>
                  <a:txBody>
                    <a:bodyPr/>
                    <a:lstStyle/>
                    <a:p>
                      <a:r>
                        <a:rPr lang="en-IE" sz="1640" dirty="0" smtClean="0">
                          <a:latin typeface="Arial" panose="020B0604020202020204" pitchFamily="34" charset="0"/>
                          <a:cs typeface="Arial" panose="020B0604020202020204" pitchFamily="34" charset="0"/>
                        </a:rPr>
                        <a:t>C: Plain text</a:t>
                      </a:r>
                      <a:r>
                        <a:rPr lang="en-IE" sz="1640" baseline="0" dirty="0" smtClean="0">
                          <a:latin typeface="Arial" panose="020B0604020202020204" pitchFamily="34" charset="0"/>
                          <a:cs typeface="Arial" panose="020B0604020202020204" pitchFamily="34" charset="0"/>
                        </a:rPr>
                        <a:t>  file (sentence twice)</a:t>
                      </a:r>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640" smtClean="0">
                          <a:latin typeface="Arial" panose="020B0604020202020204" pitchFamily="34" charset="0"/>
                          <a:cs typeface="Arial" panose="020B0604020202020204" pitchFamily="34" charset="0"/>
                        </a:rPr>
                        <a:t>.txt</a:t>
                      </a:r>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4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4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3630">
                <a:tc>
                  <a:txBody>
                    <a:bodyPr/>
                    <a:lstStyle/>
                    <a:p>
                      <a:r>
                        <a:rPr lang="en-IE" sz="1640" dirty="0" smtClean="0">
                          <a:latin typeface="Arial" panose="020B0604020202020204" pitchFamily="34" charset="0"/>
                          <a:cs typeface="Arial" panose="020B0604020202020204" pitchFamily="34" charset="0"/>
                        </a:rPr>
                        <a:t>D:Plain text</a:t>
                      </a:r>
                      <a:r>
                        <a:rPr lang="en-IE" sz="1640" baseline="0" dirty="0" smtClean="0">
                          <a:latin typeface="Arial" panose="020B0604020202020204" pitchFamily="34" charset="0"/>
                          <a:cs typeface="Arial" panose="020B0604020202020204" pitchFamily="34" charset="0"/>
                        </a:rPr>
                        <a:t>  file sentence 5 times)</a:t>
                      </a:r>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640" dirty="0" smtClean="0">
                          <a:latin typeface="Arial" panose="020B0604020202020204" pitchFamily="34" charset="0"/>
                          <a:cs typeface="Arial" panose="020B0604020202020204" pitchFamily="34" charset="0"/>
                        </a:rPr>
                        <a:t>.txt</a:t>
                      </a:r>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4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3" name="TextBox 12">
            <a:hlinkClick r:id="rId3" action="ppaction://hlinkfile"/>
          </p:cNvPr>
          <p:cNvSpPr txBox="1"/>
          <p:nvPr/>
        </p:nvSpPr>
        <p:spPr>
          <a:xfrm>
            <a:off x="8268073" y="1877923"/>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897241804"/>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903179"/>
            <a:ext cx="5976664" cy="4770537"/>
          </a:xfrm>
          <a:prstGeom prst="rect">
            <a:avLst/>
          </a:prstGeom>
        </p:spPr>
        <p:txBody>
          <a:bodyPr wrap="square">
            <a:spAutoFit/>
          </a:bodyPr>
          <a:lstStyle/>
          <a:p>
            <a:pPr>
              <a:buClr>
                <a:srgbClr val="0070C0"/>
              </a:buClr>
            </a:pPr>
            <a:r>
              <a:rPr lang="en-US" sz="1900" b="1" dirty="0" smtClean="0">
                <a:solidFill>
                  <a:srgbClr val="0070C0"/>
                </a:solidFill>
              </a:rPr>
              <a:t>Decomposing </a:t>
            </a:r>
            <a:r>
              <a:rPr lang="en-US" sz="1900" b="1" dirty="0">
                <a:solidFill>
                  <a:srgbClr val="0070C0"/>
                </a:solidFill>
              </a:rPr>
              <a:t>a problem</a:t>
            </a:r>
          </a:p>
          <a:p>
            <a:pPr marL="361950" indent="-361950">
              <a:buClr>
                <a:srgbClr val="0070C0"/>
              </a:buClr>
              <a:buFont typeface="Wingdings 3" panose="05040102010807070707" pitchFamily="18" charset="2"/>
              <a:buChar char=""/>
            </a:pPr>
            <a:r>
              <a:rPr lang="en-US" sz="1900" dirty="0"/>
              <a:t>Many of the things that you do every day you can probably do without thinking about them. It is only when you are asked </a:t>
            </a:r>
            <a:r>
              <a:rPr lang="en-US" sz="1900" dirty="0" smtClean="0"/>
              <a:t>to do </a:t>
            </a:r>
            <a:r>
              <a:rPr lang="en-US" sz="1900" dirty="0"/>
              <a:t>something new that you really have to think. Imagine that you have been asked to teach a young child how to clean </a:t>
            </a:r>
            <a:r>
              <a:rPr lang="en-US" sz="1900" dirty="0" smtClean="0"/>
              <a:t>their teeth</a:t>
            </a:r>
            <a:r>
              <a:rPr lang="en-US" sz="1900" dirty="0"/>
              <a:t>. </a:t>
            </a:r>
            <a:endParaRPr lang="en-US" sz="1900" dirty="0" smtClean="0"/>
          </a:p>
          <a:p>
            <a:pPr marL="361950" indent="-361950">
              <a:buClr>
                <a:srgbClr val="0070C0"/>
              </a:buClr>
              <a:buFont typeface="Wingdings 3" panose="05040102010807070707" pitchFamily="18" charset="2"/>
              <a:buChar char=""/>
            </a:pPr>
            <a:r>
              <a:rPr lang="en-US" sz="1900" dirty="0" smtClean="0"/>
              <a:t>On </a:t>
            </a:r>
            <a:r>
              <a:rPr lang="en-US" sz="1900" dirty="0"/>
              <a:t>the face of it you probably think there is not much to it, but if the child is not able to clean their teeth properly </a:t>
            </a:r>
            <a:r>
              <a:rPr lang="en-US" sz="1900" dirty="0" smtClean="0"/>
              <a:t>this will </a:t>
            </a:r>
            <a:r>
              <a:rPr lang="en-US" sz="1900" dirty="0"/>
              <a:t>lead to dental decay and possibly gum disease. </a:t>
            </a:r>
            <a:endParaRPr lang="en-US" sz="1900" dirty="0" smtClean="0"/>
          </a:p>
          <a:p>
            <a:pPr marL="361950" indent="-361950">
              <a:buClr>
                <a:srgbClr val="0070C0"/>
              </a:buClr>
              <a:buFont typeface="Wingdings 3" panose="05040102010807070707" pitchFamily="18" charset="2"/>
              <a:buChar char=""/>
            </a:pPr>
            <a:r>
              <a:rPr lang="en-US" sz="1900" dirty="0" smtClean="0"/>
              <a:t>Clearly </a:t>
            </a:r>
            <a:r>
              <a:rPr lang="en-US" sz="1900" dirty="0"/>
              <a:t>you need to have a thorough understanding of what </a:t>
            </a:r>
            <a:r>
              <a:rPr lang="en-US" sz="1900" dirty="0" smtClean="0"/>
              <a:t>cleaning teeth </a:t>
            </a:r>
            <a:r>
              <a:rPr lang="en-US" sz="1900" dirty="0"/>
              <a:t>really involves. You must </a:t>
            </a:r>
            <a:r>
              <a:rPr lang="en-US" sz="1900" b="1" dirty="0">
                <a:solidFill>
                  <a:srgbClr val="00B050"/>
                </a:solidFill>
              </a:rPr>
              <a:t>decompose</a:t>
            </a:r>
            <a:r>
              <a:rPr lang="en-US" sz="1900" dirty="0"/>
              <a:t> the problem. You must identify the actors and the actions and how the two </a:t>
            </a:r>
            <a:r>
              <a:rPr lang="en-US" sz="1900" dirty="0" smtClean="0"/>
              <a:t>work together </a:t>
            </a:r>
            <a:r>
              <a:rPr lang="en-US" sz="1900" dirty="0"/>
              <a:t>to do the required task.</a:t>
            </a:r>
          </a:p>
        </p:txBody>
      </p:sp>
      <p:sp>
        <p:nvSpPr>
          <p:cNvPr id="9" name="Title 1"/>
          <p:cNvSpPr>
            <a:spLocks noGrp="1"/>
          </p:cNvSpPr>
          <p:nvPr>
            <p:ph type="title"/>
          </p:nvPr>
        </p:nvSpPr>
        <p:spPr>
          <a:xfrm>
            <a:off x="107504" y="44624"/>
            <a:ext cx="7632848" cy="625434"/>
          </a:xfrm>
        </p:spPr>
        <p:txBody>
          <a:bodyPr>
            <a:noAutofit/>
          </a:bodyPr>
          <a:lstStyle/>
          <a:p>
            <a:r>
              <a:rPr lang="en-GB" sz="3600" dirty="0" smtClean="0"/>
              <a:t>02.1 </a:t>
            </a:r>
            <a:r>
              <a:rPr lang="en-GB" sz="3600" dirty="0"/>
              <a:t>– </a:t>
            </a:r>
            <a:r>
              <a:rPr lang="en-GB" sz="3600" dirty="0" smtClean="0"/>
              <a:t>Think Like a Computer Scientist</a:t>
            </a:r>
            <a:endParaRPr lang="en-GB" sz="3600" b="1" dirty="0" smtClean="0"/>
          </a:p>
        </p:txBody>
      </p:sp>
      <p:sp>
        <p:nvSpPr>
          <p:cNvPr id="10" name="Rectangle 9"/>
          <p:cNvSpPr/>
          <p:nvPr/>
        </p:nvSpPr>
        <p:spPr>
          <a:xfrm>
            <a:off x="179512" y="1124744"/>
            <a:ext cx="8708512" cy="689420"/>
          </a:xfrm>
          <a:prstGeom prst="rect">
            <a:avLst/>
          </a:pr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1940" b="1" dirty="0" smtClean="0">
                <a:solidFill>
                  <a:srgbClr val="C00000"/>
                </a:solidFill>
                <a:latin typeface="Arial" panose="020B0604020202020204" pitchFamily="34" charset="0"/>
                <a:cs typeface="Arial" panose="020B0604020202020204" pitchFamily="34" charset="0"/>
              </a:rPr>
              <a:t>Challenge</a:t>
            </a:r>
            <a:endParaRPr lang="en-US" sz="194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1940" dirty="0">
                <a:solidFill>
                  <a:srgbClr val="000000"/>
                </a:solidFill>
                <a:latin typeface="Arial" panose="020B0604020202020204" pitchFamily="34" charset="0"/>
                <a:cs typeface="Arial" panose="020B0604020202020204" pitchFamily="34" charset="0"/>
              </a:rPr>
              <a:t>Your challenge is to create an emergency evacuation plan for your school.</a:t>
            </a:r>
            <a:endParaRPr lang="en-GB" sz="1940" b="1"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078849">
            <a:off x="8598580" y="970268"/>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17" name="TextBox 16"/>
          <p:cNvSpPr txBox="1"/>
          <p:nvPr/>
        </p:nvSpPr>
        <p:spPr>
          <a:xfrm>
            <a:off x="6156176" y="3645024"/>
            <a:ext cx="2722950" cy="626701"/>
          </a:xfrm>
          <a:prstGeom prst="rect">
            <a:avLst/>
          </a:prstGeom>
          <a:noFill/>
        </p:spPr>
        <p:txBody>
          <a:bodyPr wrap="square" lIns="36000" tIns="36000" rIns="36000" bIns="36000" rtlCol="0">
            <a:spAutoFit/>
          </a:bodyPr>
          <a:lstStyle/>
          <a:p>
            <a:pPr indent="361950">
              <a:buClr>
                <a:srgbClr val="C00000"/>
              </a:buClr>
              <a:buSzPct val="80000"/>
              <a:buFont typeface="Arial" panose="020B0604020202020204" pitchFamily="34" charset="0"/>
              <a:buChar char="▲"/>
            </a:pPr>
            <a:r>
              <a:rPr lang="en-GB" dirty="0" smtClean="0">
                <a:solidFill>
                  <a:srgbClr val="B21212"/>
                </a:solidFill>
              </a:rPr>
              <a:t>A daily problem for you to solve</a:t>
            </a:r>
            <a:endParaRPr lang="en-GB" dirty="0">
              <a:solidFill>
                <a:srgbClr val="B21212"/>
              </a:solidFill>
            </a:endParaRPr>
          </a:p>
        </p:txBody>
      </p:sp>
      <p:sp>
        <p:nvSpPr>
          <p:cNvPr id="18" name="TextBox 17"/>
          <p:cNvSpPr txBox="1"/>
          <p:nvPr/>
        </p:nvSpPr>
        <p:spPr>
          <a:xfrm>
            <a:off x="6012160" y="6319658"/>
            <a:ext cx="2866966" cy="349702"/>
          </a:xfrm>
          <a:prstGeom prst="rect">
            <a:avLst/>
          </a:prstGeom>
          <a:noFill/>
        </p:spPr>
        <p:txBody>
          <a:bodyPr wrap="square" lIns="36000" tIns="36000" rIns="36000" bIns="36000" rtlCol="0">
            <a:spAutoFit/>
          </a:bodyPr>
          <a:lstStyle/>
          <a:p>
            <a:pPr indent="361950">
              <a:buClr>
                <a:srgbClr val="C00000"/>
              </a:buClr>
              <a:buSzPct val="80000"/>
              <a:buFont typeface="Arial" panose="020B0604020202020204" pitchFamily="34" charset="0"/>
              <a:buChar char="▲"/>
            </a:pPr>
            <a:r>
              <a:rPr lang="en-GB" dirty="0" smtClean="0">
                <a:solidFill>
                  <a:srgbClr val="B21212"/>
                </a:solidFill>
              </a:rPr>
              <a:t>Not everyone succeeds</a:t>
            </a:r>
            <a:endParaRPr lang="en-GB" dirty="0">
              <a:solidFill>
                <a:srgbClr val="B21212"/>
              </a:solidFill>
            </a:endParaRPr>
          </a:p>
        </p:txBody>
      </p:sp>
      <p:pic>
        <p:nvPicPr>
          <p:cNvPr id="32772" name="Picture 4"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156175" y="1916832"/>
            <a:ext cx="2760657" cy="1629103"/>
          </a:xfrm>
          <a:prstGeom prst="rect">
            <a:avLst/>
          </a:prstGeom>
          <a:noFill/>
          <a:extLst>
            <a:ext uri="{909E8E84-426E-40DD-AFC4-6F175D3DCCD1}">
              <a14:hiddenFill xmlns:a14="http://schemas.microsoft.com/office/drawing/2010/main">
                <a:solidFill>
                  <a:srgbClr val="FFFFFF"/>
                </a:solidFill>
              </a14:hiddenFill>
            </a:ext>
          </a:extLst>
        </p:spPr>
      </p:pic>
      <p:pic>
        <p:nvPicPr>
          <p:cNvPr id="32774" name="Picture 6" descr="Image result for bad teeth"/>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156174" y="4360476"/>
            <a:ext cx="2765923" cy="1948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9999474"/>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2379652"/>
            <a:ext cx="8708512" cy="4247317"/>
          </a:xfrm>
          <a:prstGeom prst="rect">
            <a:avLst/>
          </a:prstGeom>
        </p:spPr>
        <p:txBody>
          <a:bodyPr wrap="square">
            <a:spAutoFit/>
          </a:bodyPr>
          <a:lstStyle/>
          <a:p>
            <a:pPr marL="361950" indent="-361950">
              <a:buClr>
                <a:srgbClr val="0070C0"/>
              </a:buClr>
              <a:buFont typeface="Wingdings 3" panose="05040102010807070707" pitchFamily="18" charset="2"/>
              <a:buChar char=""/>
            </a:pPr>
            <a:r>
              <a:rPr lang="en-US" dirty="0" smtClean="0"/>
              <a:t>What </a:t>
            </a:r>
            <a:r>
              <a:rPr lang="en-US" dirty="0"/>
              <a:t>is involved in brushing your teeth? What are the things you must do in order to make sure that your teeth are clean </a:t>
            </a:r>
            <a:r>
              <a:rPr lang="en-US" dirty="0" smtClean="0"/>
              <a:t>and your </a:t>
            </a:r>
            <a:r>
              <a:rPr lang="en-US" dirty="0"/>
              <a:t>gums stay healthy?</a:t>
            </a:r>
          </a:p>
          <a:p>
            <a:pPr marL="723900" indent="-361950">
              <a:buClr>
                <a:srgbClr val="0070C0"/>
              </a:buClr>
              <a:buFont typeface="Wingdings" panose="05000000000000000000" pitchFamily="2" charset="2"/>
              <a:buChar char="§"/>
            </a:pPr>
            <a:r>
              <a:rPr lang="en-US" dirty="0" smtClean="0"/>
              <a:t>First</a:t>
            </a:r>
            <a:r>
              <a:rPr lang="en-US" dirty="0"/>
              <a:t>, you need a brush.</a:t>
            </a:r>
          </a:p>
          <a:p>
            <a:pPr marL="723900" indent="-361950">
              <a:buClr>
                <a:srgbClr val="0070C0"/>
              </a:buClr>
              <a:buFont typeface="Wingdings" panose="05000000000000000000" pitchFamily="2" charset="2"/>
              <a:buChar char="§"/>
            </a:pPr>
            <a:r>
              <a:rPr lang="en-US" dirty="0" smtClean="0"/>
              <a:t>You </a:t>
            </a:r>
            <a:r>
              <a:rPr lang="en-US" dirty="0"/>
              <a:t>also need some toothpaste.</a:t>
            </a:r>
          </a:p>
          <a:p>
            <a:pPr marL="723900" indent="-361950">
              <a:buClr>
                <a:srgbClr val="0070C0"/>
              </a:buClr>
              <a:buFont typeface="Wingdings" panose="05000000000000000000" pitchFamily="2" charset="2"/>
              <a:buChar char="§"/>
            </a:pPr>
            <a:r>
              <a:rPr lang="en-US" dirty="0" smtClean="0"/>
              <a:t>You </a:t>
            </a:r>
            <a:r>
              <a:rPr lang="en-US" dirty="0"/>
              <a:t>have to start somewhere.</a:t>
            </a:r>
          </a:p>
          <a:p>
            <a:pPr marL="723900" indent="-361950">
              <a:buClr>
                <a:srgbClr val="0070C0"/>
              </a:buClr>
              <a:buFont typeface="Wingdings" panose="05000000000000000000" pitchFamily="2" charset="2"/>
              <a:buChar char="§"/>
            </a:pPr>
            <a:r>
              <a:rPr lang="en-US" dirty="0" smtClean="0"/>
              <a:t>You </a:t>
            </a:r>
            <a:r>
              <a:rPr lang="en-US" dirty="0"/>
              <a:t>have to finish somewhere.</a:t>
            </a:r>
          </a:p>
          <a:p>
            <a:pPr marL="361950" indent="-361950">
              <a:buClr>
                <a:srgbClr val="0070C0"/>
              </a:buClr>
              <a:buFont typeface="Wingdings 3" panose="05040102010807070707" pitchFamily="18" charset="2"/>
              <a:buChar char=""/>
            </a:pPr>
            <a:r>
              <a:rPr lang="en-US" dirty="0"/>
              <a:t>You have now decomposed the problem of how to brush your teeth. But is this enough? The first point in your list, ‘</a:t>
            </a:r>
            <a:r>
              <a:rPr lang="en-US" dirty="0" smtClean="0"/>
              <a:t>First, you </a:t>
            </a:r>
            <a:r>
              <a:rPr lang="en-US" dirty="0"/>
              <a:t>need a brush’, raises some additional questions:</a:t>
            </a:r>
          </a:p>
          <a:p>
            <a:pPr marL="723900" indent="-361950">
              <a:buClr>
                <a:srgbClr val="0070C0"/>
              </a:buClr>
              <a:buFont typeface="Wingdings" panose="05000000000000000000" pitchFamily="2" charset="2"/>
              <a:buChar char="§"/>
            </a:pPr>
            <a:r>
              <a:rPr lang="en-US" dirty="0" smtClean="0"/>
              <a:t>What </a:t>
            </a:r>
            <a:r>
              <a:rPr lang="en-US" dirty="0"/>
              <a:t>sort of brush do you need?</a:t>
            </a:r>
          </a:p>
          <a:p>
            <a:pPr marL="723900" indent="-361950">
              <a:buClr>
                <a:srgbClr val="0070C0"/>
              </a:buClr>
              <a:buFont typeface="Wingdings" panose="05000000000000000000" pitchFamily="2" charset="2"/>
              <a:buChar char="§"/>
            </a:pPr>
            <a:r>
              <a:rPr lang="en-US" dirty="0" smtClean="0"/>
              <a:t>You </a:t>
            </a:r>
            <a:r>
              <a:rPr lang="en-US" dirty="0"/>
              <a:t>need a toothbrush, but should it be a manual or an electric toothbrush?</a:t>
            </a:r>
          </a:p>
          <a:p>
            <a:pPr marL="723900" indent="-361950">
              <a:buClr>
                <a:srgbClr val="0070C0"/>
              </a:buClr>
              <a:buFont typeface="Wingdings" panose="05000000000000000000" pitchFamily="2" charset="2"/>
              <a:buChar char="§"/>
            </a:pPr>
            <a:r>
              <a:rPr lang="en-US" dirty="0" smtClean="0"/>
              <a:t>If </a:t>
            </a:r>
            <a:r>
              <a:rPr lang="en-US" dirty="0"/>
              <a:t>it is an electric toothbrush, is it charged up?</a:t>
            </a:r>
          </a:p>
          <a:p>
            <a:pPr marL="723900" indent="-361950">
              <a:buClr>
                <a:srgbClr val="0070C0"/>
              </a:buClr>
              <a:buFont typeface="Wingdings" panose="05000000000000000000" pitchFamily="2" charset="2"/>
              <a:buChar char="§"/>
            </a:pPr>
            <a:r>
              <a:rPr lang="en-US" dirty="0" smtClean="0"/>
              <a:t>If </a:t>
            </a:r>
            <a:r>
              <a:rPr lang="en-US" dirty="0"/>
              <a:t>it needs charging, is there a suitable power point?</a:t>
            </a:r>
          </a:p>
          <a:p>
            <a:pPr marL="723900" indent="-361950">
              <a:buClr>
                <a:srgbClr val="0070C0"/>
              </a:buClr>
              <a:buFont typeface="Wingdings" panose="05000000000000000000" pitchFamily="2" charset="2"/>
              <a:buChar char="§"/>
            </a:pPr>
            <a:r>
              <a:rPr lang="en-US" dirty="0" smtClean="0"/>
              <a:t>If </a:t>
            </a:r>
            <a:r>
              <a:rPr lang="en-US" dirty="0"/>
              <a:t>it is an electric toothbrush, do you have a brush head that fits?</a:t>
            </a:r>
          </a:p>
          <a:p>
            <a:pPr marL="361950" indent="-361950">
              <a:buClr>
                <a:srgbClr val="0070C0"/>
              </a:buClr>
              <a:buFont typeface="Wingdings 3" panose="05040102010807070707" pitchFamily="18" charset="2"/>
              <a:buChar char=""/>
            </a:pPr>
            <a:r>
              <a:rPr lang="en-US" dirty="0"/>
              <a:t>These are questions you will return to.</a:t>
            </a:r>
          </a:p>
        </p:txBody>
      </p:sp>
      <p:sp>
        <p:nvSpPr>
          <p:cNvPr id="9" name="Title 1"/>
          <p:cNvSpPr>
            <a:spLocks noGrp="1"/>
          </p:cNvSpPr>
          <p:nvPr>
            <p:ph type="title"/>
          </p:nvPr>
        </p:nvSpPr>
        <p:spPr>
          <a:xfrm>
            <a:off x="107504" y="44624"/>
            <a:ext cx="7632848" cy="625434"/>
          </a:xfrm>
        </p:spPr>
        <p:txBody>
          <a:bodyPr>
            <a:noAutofit/>
          </a:bodyPr>
          <a:lstStyle/>
          <a:p>
            <a:r>
              <a:rPr lang="en-GB" sz="3600" dirty="0" smtClean="0"/>
              <a:t>02.1 </a:t>
            </a:r>
            <a:r>
              <a:rPr lang="en-GB" sz="3600" dirty="0"/>
              <a:t>– </a:t>
            </a:r>
            <a:r>
              <a:rPr lang="en-GB" sz="3600" dirty="0" smtClean="0"/>
              <a:t>Think Like a Computer Scientist</a:t>
            </a:r>
            <a:endParaRPr lang="en-GB" sz="3600" b="1" dirty="0" smtClean="0"/>
          </a:p>
        </p:txBody>
      </p:sp>
      <p:sp>
        <p:nvSpPr>
          <p:cNvPr id="15" name="Rectangle 14"/>
          <p:cNvSpPr/>
          <p:nvPr/>
        </p:nvSpPr>
        <p:spPr>
          <a:xfrm>
            <a:off x="179512" y="1148551"/>
            <a:ext cx="8708512" cy="1200329"/>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b="1" dirty="0" smtClean="0">
                <a:solidFill>
                  <a:srgbClr val="000000"/>
                </a:solidFill>
                <a:latin typeface="Arial" panose="020B0604020202020204" pitchFamily="34" charset="0"/>
                <a:cs typeface="Arial" panose="020B0604020202020204" pitchFamily="34" charset="0"/>
              </a:rPr>
              <a:t>Key </a:t>
            </a:r>
            <a:r>
              <a:rPr lang="en-US"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b="1" dirty="0">
                <a:solidFill>
                  <a:srgbClr val="B21212"/>
                </a:solidFill>
                <a:latin typeface="Arial" panose="020B0604020202020204" pitchFamily="34" charset="0"/>
                <a:cs typeface="Arial" panose="020B0604020202020204" pitchFamily="34" charset="0"/>
              </a:rPr>
              <a:t>Decompose</a:t>
            </a:r>
            <a:r>
              <a:rPr lang="en-US" dirty="0">
                <a:solidFill>
                  <a:srgbClr val="000000"/>
                </a:solidFill>
                <a:latin typeface="Arial" panose="020B0604020202020204" pitchFamily="34" charset="0"/>
                <a:cs typeface="Arial" panose="020B0604020202020204" pitchFamily="34" charset="0"/>
              </a:rPr>
              <a:t>: Break a problem down into a series of simpler problems, which you can easily understand. The process </a:t>
            </a:r>
            <a:r>
              <a:rPr lang="en-US" dirty="0" smtClean="0">
                <a:solidFill>
                  <a:srgbClr val="000000"/>
                </a:solidFill>
                <a:latin typeface="Arial" panose="020B0604020202020204" pitchFamily="34" charset="0"/>
                <a:cs typeface="Arial" panose="020B0604020202020204" pitchFamily="34" charset="0"/>
              </a:rPr>
              <a:t>of decomposing </a:t>
            </a:r>
            <a:r>
              <a:rPr lang="en-US" dirty="0">
                <a:solidFill>
                  <a:srgbClr val="000000"/>
                </a:solidFill>
                <a:latin typeface="Arial" panose="020B0604020202020204" pitchFamily="34" charset="0"/>
                <a:cs typeface="Arial" panose="020B0604020202020204" pitchFamily="34" charset="0"/>
              </a:rPr>
              <a:t>a problem is known as ‘decomposition’.</a:t>
            </a:r>
            <a:endParaRPr lang="en-GB" u="sng" dirty="0">
              <a:solidFill>
                <a:srgbClr val="FF0000"/>
              </a:solidFill>
              <a:latin typeface="Arial" panose="020B0604020202020204" pitchFamily="34" charset="0"/>
              <a:cs typeface="Arial" panose="020B0604020202020204" pitchFamily="34" charset="0"/>
            </a:endParaRPr>
          </a:p>
        </p:txBody>
      </p:sp>
      <p:sp>
        <p:nvSpPr>
          <p:cNvPr id="16" name="Oval 15"/>
          <p:cNvSpPr/>
          <p:nvPr/>
        </p:nvSpPr>
        <p:spPr>
          <a:xfrm rot="1078849">
            <a:off x="8574342" y="1043655"/>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5367983"/>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smtClean="0"/>
              <a:t>02.1 </a:t>
            </a:r>
            <a:r>
              <a:rPr lang="en-GB" sz="3600" dirty="0"/>
              <a:t>– </a:t>
            </a:r>
            <a:r>
              <a:rPr lang="en-GB" sz="3600" dirty="0" smtClean="0"/>
              <a:t>Think Like a Computer Scientist</a:t>
            </a:r>
            <a:endParaRPr lang="en-GB" sz="3600" b="1" dirty="0" smtClean="0"/>
          </a:p>
        </p:txBody>
      </p:sp>
      <p:sp>
        <p:nvSpPr>
          <p:cNvPr id="6" name="Rectangle 5"/>
          <p:cNvSpPr/>
          <p:nvPr/>
        </p:nvSpPr>
        <p:spPr>
          <a:xfrm>
            <a:off x="179512" y="1124744"/>
            <a:ext cx="8708512" cy="5470728"/>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330" b="1" dirty="0" smtClean="0">
                <a:solidFill>
                  <a:srgbClr val="002060"/>
                </a:solidFill>
                <a:latin typeface="Arial" panose="020B0604020202020204" pitchFamily="34" charset="0"/>
                <a:cs typeface="Arial" panose="020B0604020202020204" pitchFamily="34" charset="0"/>
              </a:rPr>
              <a:t>Compute-IT</a:t>
            </a:r>
            <a:endParaRPr lang="en-US" sz="233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330" b="1" dirty="0">
                <a:solidFill>
                  <a:srgbClr val="000000"/>
                </a:solidFill>
                <a:latin typeface="Arial" panose="020B0604020202020204" pitchFamily="34" charset="0"/>
                <a:cs typeface="Arial" panose="020B0604020202020204" pitchFamily="34" charset="0"/>
              </a:rPr>
              <a:t>2.1.1</a:t>
            </a:r>
            <a:r>
              <a:rPr lang="en-US" sz="2330" dirty="0">
                <a:solidFill>
                  <a:srgbClr val="000000"/>
                </a:solidFill>
                <a:latin typeface="Arial" panose="020B0604020202020204" pitchFamily="34" charset="0"/>
                <a:cs typeface="Arial" panose="020B0604020202020204" pitchFamily="34" charset="0"/>
              </a:rPr>
              <a:t> Think of a daily routine. It should be something that you can do without really thinking about it. Decompose </a:t>
            </a:r>
            <a:r>
              <a:rPr lang="en-US" sz="2330" dirty="0" smtClean="0">
                <a:solidFill>
                  <a:srgbClr val="000000"/>
                </a:solidFill>
                <a:latin typeface="Arial" panose="020B0604020202020204" pitchFamily="34" charset="0"/>
                <a:cs typeface="Arial" panose="020B0604020202020204" pitchFamily="34" charset="0"/>
              </a:rPr>
              <a:t>the routine </a:t>
            </a:r>
            <a:r>
              <a:rPr lang="en-US" sz="2330" dirty="0">
                <a:solidFill>
                  <a:srgbClr val="000000"/>
                </a:solidFill>
                <a:latin typeface="Arial" panose="020B0604020202020204" pitchFamily="34" charset="0"/>
                <a:cs typeface="Arial" panose="020B0604020202020204" pitchFamily="34" charset="0"/>
              </a:rPr>
              <a:t>into as many simple steps as possible and write down each step. Nothing is too small or insignificant </a:t>
            </a:r>
            <a:r>
              <a:rPr lang="en-US" sz="2330" dirty="0" smtClean="0">
                <a:solidFill>
                  <a:srgbClr val="000000"/>
                </a:solidFill>
                <a:latin typeface="Arial" panose="020B0604020202020204" pitchFamily="34" charset="0"/>
                <a:cs typeface="Arial" panose="020B0604020202020204" pitchFamily="34" charset="0"/>
              </a:rPr>
              <a:t>to include</a:t>
            </a:r>
            <a:r>
              <a:rPr lang="en-US" sz="2330" dirty="0">
                <a:solidFill>
                  <a:srgbClr val="000000"/>
                </a:solidFill>
                <a:latin typeface="Arial" panose="020B0604020202020204" pitchFamily="34" charset="0"/>
                <a:cs typeface="Arial" panose="020B0604020202020204" pitchFamily="34" charset="0"/>
              </a:rPr>
              <a:t>.</a:t>
            </a:r>
          </a:p>
          <a:p>
            <a:pPr marL="285750" indent="-285750">
              <a:buClr>
                <a:srgbClr val="C00000"/>
              </a:buClr>
              <a:buFont typeface="Wingdings" panose="05000000000000000000" pitchFamily="2" charset="2"/>
              <a:buChar char="§"/>
              <a:tabLst>
                <a:tab pos="2420938" algn="l"/>
              </a:tabLst>
            </a:pPr>
            <a:r>
              <a:rPr lang="en-US" sz="2330" dirty="0">
                <a:solidFill>
                  <a:srgbClr val="000000"/>
                </a:solidFill>
                <a:latin typeface="Arial" panose="020B0604020202020204" pitchFamily="34" charset="0"/>
                <a:cs typeface="Arial" panose="020B0604020202020204" pitchFamily="34" charset="0"/>
              </a:rPr>
              <a:t>Here are some suggestions for routines you could decompose:</a:t>
            </a:r>
          </a:p>
          <a:p>
            <a:pPr marL="723900" indent="-285750">
              <a:buClr>
                <a:srgbClr val="C00000"/>
              </a:buClr>
              <a:buFont typeface="Wingdings" panose="05000000000000000000" pitchFamily="2" charset="2"/>
              <a:buChar char="§"/>
              <a:tabLst>
                <a:tab pos="2420938" algn="l"/>
              </a:tabLst>
            </a:pPr>
            <a:r>
              <a:rPr lang="en-US" sz="2330" dirty="0" smtClean="0">
                <a:solidFill>
                  <a:srgbClr val="000000"/>
                </a:solidFill>
                <a:latin typeface="Arial" panose="020B0604020202020204" pitchFamily="34" charset="0"/>
                <a:cs typeface="Arial" panose="020B0604020202020204" pitchFamily="34" charset="0"/>
              </a:rPr>
              <a:t>Making </a:t>
            </a:r>
            <a:r>
              <a:rPr lang="en-US" sz="2330" dirty="0">
                <a:solidFill>
                  <a:srgbClr val="000000"/>
                </a:solidFill>
                <a:latin typeface="Arial" panose="020B0604020202020204" pitchFamily="34" charset="0"/>
                <a:cs typeface="Arial" panose="020B0604020202020204" pitchFamily="34" charset="0"/>
              </a:rPr>
              <a:t>a cup of tea</a:t>
            </a:r>
          </a:p>
          <a:p>
            <a:pPr marL="723900" indent="-285750">
              <a:buClr>
                <a:srgbClr val="C00000"/>
              </a:buClr>
              <a:buFont typeface="Wingdings" panose="05000000000000000000" pitchFamily="2" charset="2"/>
              <a:buChar char="§"/>
              <a:tabLst>
                <a:tab pos="2420938" algn="l"/>
              </a:tabLst>
            </a:pPr>
            <a:r>
              <a:rPr lang="en-US" sz="2330" dirty="0" smtClean="0">
                <a:solidFill>
                  <a:srgbClr val="000000"/>
                </a:solidFill>
                <a:latin typeface="Arial" panose="020B0604020202020204" pitchFamily="34" charset="0"/>
                <a:cs typeface="Arial" panose="020B0604020202020204" pitchFamily="34" charset="0"/>
              </a:rPr>
              <a:t>Posting </a:t>
            </a:r>
            <a:r>
              <a:rPr lang="en-US" sz="2330" dirty="0">
                <a:solidFill>
                  <a:srgbClr val="000000"/>
                </a:solidFill>
                <a:latin typeface="Arial" panose="020B0604020202020204" pitchFamily="34" charset="0"/>
                <a:cs typeface="Arial" panose="020B0604020202020204" pitchFamily="34" charset="0"/>
              </a:rPr>
              <a:t>a letter</a:t>
            </a:r>
          </a:p>
          <a:p>
            <a:pPr marL="723900" indent="-285750">
              <a:buClr>
                <a:srgbClr val="C00000"/>
              </a:buClr>
              <a:buFont typeface="Wingdings" panose="05000000000000000000" pitchFamily="2" charset="2"/>
              <a:buChar char="§"/>
              <a:tabLst>
                <a:tab pos="2420938" algn="l"/>
              </a:tabLst>
            </a:pPr>
            <a:r>
              <a:rPr lang="en-US" sz="2330" dirty="0" smtClean="0">
                <a:solidFill>
                  <a:srgbClr val="000000"/>
                </a:solidFill>
                <a:latin typeface="Arial" panose="020B0604020202020204" pitchFamily="34" charset="0"/>
                <a:cs typeface="Arial" panose="020B0604020202020204" pitchFamily="34" charset="0"/>
              </a:rPr>
              <a:t>Making </a:t>
            </a:r>
            <a:r>
              <a:rPr lang="en-US" sz="2330" dirty="0">
                <a:solidFill>
                  <a:srgbClr val="000000"/>
                </a:solidFill>
                <a:latin typeface="Arial" panose="020B0604020202020204" pitchFamily="34" charset="0"/>
                <a:cs typeface="Arial" panose="020B0604020202020204" pitchFamily="34" charset="0"/>
              </a:rPr>
              <a:t>a sandwich</a:t>
            </a:r>
          </a:p>
          <a:p>
            <a:pPr marL="723900" indent="-285750">
              <a:buClr>
                <a:srgbClr val="C00000"/>
              </a:buClr>
              <a:buFont typeface="Wingdings" panose="05000000000000000000" pitchFamily="2" charset="2"/>
              <a:buChar char="§"/>
              <a:tabLst>
                <a:tab pos="2420938" algn="l"/>
              </a:tabLst>
            </a:pPr>
            <a:r>
              <a:rPr lang="en-US" sz="2330" dirty="0" smtClean="0">
                <a:solidFill>
                  <a:srgbClr val="000000"/>
                </a:solidFill>
                <a:latin typeface="Arial" panose="020B0604020202020204" pitchFamily="34" charset="0"/>
                <a:cs typeface="Arial" panose="020B0604020202020204" pitchFamily="34" charset="0"/>
              </a:rPr>
              <a:t>Answering </a:t>
            </a:r>
            <a:r>
              <a:rPr lang="en-US" sz="2330" dirty="0">
                <a:solidFill>
                  <a:srgbClr val="000000"/>
                </a:solidFill>
                <a:latin typeface="Arial" panose="020B0604020202020204" pitchFamily="34" charset="0"/>
                <a:cs typeface="Arial" panose="020B0604020202020204" pitchFamily="34" charset="0"/>
              </a:rPr>
              <a:t>an email</a:t>
            </a:r>
          </a:p>
          <a:p>
            <a:pPr marL="723900" indent="-285750">
              <a:buClr>
                <a:srgbClr val="C00000"/>
              </a:buClr>
              <a:buFont typeface="Wingdings" panose="05000000000000000000" pitchFamily="2" charset="2"/>
              <a:buChar char="§"/>
              <a:tabLst>
                <a:tab pos="2420938" algn="l"/>
              </a:tabLst>
            </a:pPr>
            <a:r>
              <a:rPr lang="en-US" sz="2330" dirty="0" smtClean="0">
                <a:solidFill>
                  <a:srgbClr val="000000"/>
                </a:solidFill>
                <a:latin typeface="Arial" panose="020B0604020202020204" pitchFamily="34" charset="0"/>
                <a:cs typeface="Arial" panose="020B0604020202020204" pitchFamily="34" charset="0"/>
              </a:rPr>
              <a:t>Feeding </a:t>
            </a:r>
            <a:r>
              <a:rPr lang="en-US" sz="2330" dirty="0">
                <a:solidFill>
                  <a:srgbClr val="000000"/>
                </a:solidFill>
                <a:latin typeface="Arial" panose="020B0604020202020204" pitchFamily="34" charset="0"/>
                <a:cs typeface="Arial" panose="020B0604020202020204" pitchFamily="34" charset="0"/>
              </a:rPr>
              <a:t>the cat</a:t>
            </a:r>
          </a:p>
          <a:p>
            <a:pPr marL="285750" indent="-285750">
              <a:buClr>
                <a:srgbClr val="C00000"/>
              </a:buClr>
              <a:buFont typeface="Wingdings" panose="05000000000000000000" pitchFamily="2" charset="2"/>
              <a:buChar char="§"/>
              <a:tabLst>
                <a:tab pos="2420938" algn="l"/>
              </a:tabLst>
            </a:pPr>
            <a:r>
              <a:rPr lang="en-US" sz="2330" dirty="0">
                <a:solidFill>
                  <a:srgbClr val="000000"/>
                </a:solidFill>
                <a:latin typeface="Arial" panose="020B0604020202020204" pitchFamily="34" charset="0"/>
                <a:cs typeface="Arial" panose="020B0604020202020204" pitchFamily="34" charset="0"/>
              </a:rPr>
              <a:t>When you have finished, swap your list of steps with a partner and challenge them to break your steps down </a:t>
            </a:r>
            <a:r>
              <a:rPr lang="en-US" sz="2330" dirty="0" smtClean="0">
                <a:solidFill>
                  <a:srgbClr val="000000"/>
                </a:solidFill>
                <a:latin typeface="Arial" panose="020B0604020202020204" pitchFamily="34" charset="0"/>
                <a:cs typeface="Arial" panose="020B0604020202020204" pitchFamily="34" charset="0"/>
              </a:rPr>
              <a:t>into even </a:t>
            </a:r>
            <a:r>
              <a:rPr lang="en-US" sz="2330" dirty="0">
                <a:solidFill>
                  <a:srgbClr val="000000"/>
                </a:solidFill>
                <a:latin typeface="Arial" panose="020B0604020202020204" pitchFamily="34" charset="0"/>
                <a:cs typeface="Arial" panose="020B0604020202020204" pitchFamily="34" charset="0"/>
              </a:rPr>
              <a:t>smaller steps. Give them a point for every step they can decompose further. How many points did you </a:t>
            </a:r>
            <a:r>
              <a:rPr lang="en-US" sz="2330" dirty="0" smtClean="0">
                <a:solidFill>
                  <a:srgbClr val="000000"/>
                </a:solidFill>
                <a:latin typeface="Arial" panose="020B0604020202020204" pitchFamily="34" charset="0"/>
                <a:cs typeface="Arial" panose="020B0604020202020204" pitchFamily="34" charset="0"/>
              </a:rPr>
              <a:t>each score?</a:t>
            </a:r>
            <a:endParaRPr lang="en-GB" sz="233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7236603"/>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08512" cy="3000821"/>
          </a:xfrm>
          <a:prstGeom prst="rect">
            <a:avLst/>
          </a:prstGeom>
        </p:spPr>
        <p:txBody>
          <a:bodyPr wrap="square">
            <a:spAutoFit/>
          </a:bodyPr>
          <a:lstStyle/>
          <a:p>
            <a:pPr marL="361950" indent="-361950">
              <a:buClr>
                <a:srgbClr val="0070C0"/>
              </a:buClr>
              <a:buFont typeface="Wingdings 3" panose="05040102010807070707" pitchFamily="18" charset="2"/>
              <a:buChar char=""/>
            </a:pPr>
            <a:r>
              <a:rPr lang="en-US" sz="2100" dirty="0"/>
              <a:t>Decomposing is a technique you can use to solve any problem. By decomposing it you will gain a much </a:t>
            </a:r>
            <a:r>
              <a:rPr lang="en-US" sz="2100" dirty="0" smtClean="0"/>
              <a:t>deeper understanding </a:t>
            </a:r>
            <a:r>
              <a:rPr lang="en-US" sz="2100" dirty="0"/>
              <a:t>of the problem. You will also have broken your problem down into many simpler problems that are </a:t>
            </a:r>
            <a:r>
              <a:rPr lang="en-US" sz="2100" dirty="0" smtClean="0"/>
              <a:t>much easier </a:t>
            </a:r>
            <a:r>
              <a:rPr lang="en-US" sz="2100" dirty="0"/>
              <a:t>to solve</a:t>
            </a:r>
            <a:r>
              <a:rPr lang="en-US" sz="2100" dirty="0" smtClean="0"/>
              <a:t>.</a:t>
            </a:r>
          </a:p>
          <a:p>
            <a:pPr>
              <a:buClr>
                <a:srgbClr val="0070C0"/>
              </a:buClr>
            </a:pPr>
            <a:r>
              <a:rPr lang="en-US" sz="2100" b="1" dirty="0" smtClean="0">
                <a:solidFill>
                  <a:srgbClr val="0070C0"/>
                </a:solidFill>
              </a:rPr>
              <a:t>Writing an algorithm</a:t>
            </a:r>
          </a:p>
          <a:p>
            <a:pPr marL="361950" indent="-361950">
              <a:buClr>
                <a:srgbClr val="0070C0"/>
              </a:buClr>
              <a:buFont typeface="Wingdings 3" panose="05040102010807070707" pitchFamily="18" charset="2"/>
              <a:buChar char=""/>
            </a:pPr>
            <a:r>
              <a:rPr lang="en-US" sz="2100" dirty="0" smtClean="0"/>
              <a:t>Once you have decomposed a problem, the next stage is to list the sequence of steps you will need to follow to </a:t>
            </a:r>
            <a:br>
              <a:rPr lang="en-US" sz="2100" dirty="0" smtClean="0"/>
            </a:br>
            <a:r>
              <a:rPr lang="en-US" sz="2100" dirty="0" smtClean="0"/>
              <a:t>solve it. This </a:t>
            </a:r>
            <a:r>
              <a:rPr lang="en-US" sz="2100" dirty="0"/>
              <a:t>is the process of writing an </a:t>
            </a:r>
            <a:r>
              <a:rPr lang="en-US" sz="2100" dirty="0" smtClean="0"/>
              <a:t/>
            </a:r>
            <a:br>
              <a:rPr lang="en-US" sz="2100" dirty="0" smtClean="0"/>
            </a:br>
            <a:r>
              <a:rPr lang="en-US" sz="2100" dirty="0" smtClean="0"/>
              <a:t>algorithm.</a:t>
            </a:r>
          </a:p>
        </p:txBody>
      </p:sp>
      <p:sp>
        <p:nvSpPr>
          <p:cNvPr id="9" name="Title 1"/>
          <p:cNvSpPr>
            <a:spLocks noGrp="1"/>
          </p:cNvSpPr>
          <p:nvPr>
            <p:ph type="title"/>
          </p:nvPr>
        </p:nvSpPr>
        <p:spPr>
          <a:xfrm>
            <a:off x="107504" y="44624"/>
            <a:ext cx="7632848" cy="625434"/>
          </a:xfrm>
        </p:spPr>
        <p:txBody>
          <a:bodyPr>
            <a:noAutofit/>
          </a:bodyPr>
          <a:lstStyle/>
          <a:p>
            <a:r>
              <a:rPr lang="en-GB" sz="3600" dirty="0" smtClean="0"/>
              <a:t>02.1 </a:t>
            </a:r>
            <a:r>
              <a:rPr lang="en-GB" sz="3600" dirty="0"/>
              <a:t>– </a:t>
            </a:r>
            <a:r>
              <a:rPr lang="en-GB" sz="3600" dirty="0" smtClean="0"/>
              <a:t>Think Like a Computer Scientist</a:t>
            </a:r>
            <a:endParaRPr lang="en-GB" sz="3600" b="1" dirty="0" smtClean="0"/>
          </a:p>
        </p:txBody>
      </p:sp>
      <p:sp>
        <p:nvSpPr>
          <p:cNvPr id="6" name="Rectangle 5"/>
          <p:cNvSpPr/>
          <p:nvPr/>
        </p:nvSpPr>
        <p:spPr>
          <a:xfrm>
            <a:off x="179511" y="4149080"/>
            <a:ext cx="4176465" cy="2462213"/>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00" b="1" dirty="0" smtClean="0">
                <a:solidFill>
                  <a:srgbClr val="000000"/>
                </a:solidFill>
                <a:latin typeface="Arial" panose="020B0604020202020204" pitchFamily="34" charset="0"/>
                <a:cs typeface="Arial" panose="020B0604020202020204" pitchFamily="34" charset="0"/>
              </a:rPr>
              <a:t>Key </a:t>
            </a:r>
            <a:r>
              <a:rPr lang="en-US" sz="22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00" b="1" dirty="0" smtClean="0">
                <a:solidFill>
                  <a:srgbClr val="B21212"/>
                </a:solidFill>
                <a:latin typeface="Arial" panose="020B0604020202020204" pitchFamily="34" charset="0"/>
                <a:cs typeface="Arial" panose="020B0604020202020204" pitchFamily="34" charset="0"/>
              </a:rPr>
              <a:t>Algorithm</a:t>
            </a:r>
            <a:r>
              <a:rPr lang="en-US" sz="2200" dirty="0">
                <a:solidFill>
                  <a:srgbClr val="000000"/>
                </a:solidFill>
                <a:latin typeface="Arial" panose="020B0604020202020204" pitchFamily="34" charset="0"/>
                <a:cs typeface="Arial" panose="020B0604020202020204" pitchFamily="34" charset="0"/>
              </a:rPr>
              <a:t>: A set of step-by-step instructions which, when followed solve a problem.</a:t>
            </a:r>
          </a:p>
          <a:p>
            <a:pPr marL="285750" indent="-285750">
              <a:buClr>
                <a:srgbClr val="C00000"/>
              </a:buClr>
              <a:buFont typeface="Wingdings" panose="05000000000000000000" pitchFamily="2" charset="2"/>
              <a:buChar char="§"/>
              <a:tabLst>
                <a:tab pos="2420938" algn="l"/>
              </a:tabLst>
            </a:pPr>
            <a:r>
              <a:rPr lang="en-US" sz="2200" dirty="0">
                <a:solidFill>
                  <a:srgbClr val="000000"/>
                </a:solidFill>
                <a:latin typeface="Arial" panose="020B0604020202020204" pitchFamily="34" charset="0"/>
                <a:cs typeface="Arial" panose="020B0604020202020204" pitchFamily="34" charset="0"/>
              </a:rPr>
              <a:t>The word algorithm is derived from the name of the Persian mathematician al-Khwarizmi.</a:t>
            </a:r>
            <a:endParaRPr lang="en-GB" sz="220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078849">
            <a:off x="3999607" y="4012674"/>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1026" name="Picture 2" descr="Image result for Muhammad al-Khwarizmi"/>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012160" y="3106476"/>
            <a:ext cx="2846545" cy="3528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466217" y="4841865"/>
            <a:ext cx="2194015" cy="1323439"/>
          </a:xfrm>
          <a:prstGeom prst="rect">
            <a:avLst/>
          </a:prstGeom>
          <a:noFill/>
        </p:spPr>
        <p:txBody>
          <a:bodyPr wrap="square" rtlCol="0">
            <a:spAutoFit/>
          </a:bodyPr>
          <a:lstStyle/>
          <a:p>
            <a:pPr indent="361950">
              <a:buClr>
                <a:srgbClr val="C00000"/>
              </a:buClr>
              <a:buFont typeface="Arial" panose="020B0604020202020204" pitchFamily="34" charset="0"/>
              <a:buChar char="►"/>
            </a:pPr>
            <a:r>
              <a:rPr lang="en-GB" sz="2000" dirty="0" smtClean="0"/>
              <a:t>The Persian mathematician Muhammad al-Khwarizmi</a:t>
            </a:r>
            <a:endParaRPr lang="en-GB" sz="2000" dirty="0"/>
          </a:p>
        </p:txBody>
      </p:sp>
    </p:spTree>
    <p:extLst>
      <p:ext uri="{BB962C8B-B14F-4D97-AF65-F5344CB8AC3E}">
        <p14:creationId xmlns:p14="http://schemas.microsoft.com/office/powerpoint/2010/main" val="3079672080"/>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08512" cy="707886"/>
          </a:xfrm>
          <a:prstGeom prst="rect">
            <a:avLst/>
          </a:prstGeom>
        </p:spPr>
        <p:txBody>
          <a:bodyPr wrap="square">
            <a:spAutoFit/>
          </a:bodyPr>
          <a:lstStyle/>
          <a:p>
            <a:pPr marL="361950" indent="-361950">
              <a:buClr>
                <a:srgbClr val="0070C0"/>
              </a:buClr>
              <a:buFont typeface="Wingdings 3" panose="05040102010807070707" pitchFamily="18" charset="2"/>
              <a:buChar char=""/>
            </a:pPr>
            <a:r>
              <a:rPr lang="en-US" sz="2000" dirty="0"/>
              <a:t>Returning to the teeth-brushing problem, what might the algorithm look like? One way of planning an algorithm is to use </a:t>
            </a:r>
            <a:r>
              <a:rPr lang="en-US" sz="2000" dirty="0" smtClean="0"/>
              <a:t>a storyboard </a:t>
            </a:r>
            <a:r>
              <a:rPr lang="en-US" sz="2000" dirty="0"/>
              <a:t>like this.</a:t>
            </a:r>
            <a:endParaRPr lang="en-US" sz="2000" dirty="0" smtClean="0"/>
          </a:p>
        </p:txBody>
      </p:sp>
      <p:sp>
        <p:nvSpPr>
          <p:cNvPr id="9" name="Title 1"/>
          <p:cNvSpPr>
            <a:spLocks noGrp="1"/>
          </p:cNvSpPr>
          <p:nvPr>
            <p:ph type="title"/>
          </p:nvPr>
        </p:nvSpPr>
        <p:spPr>
          <a:xfrm>
            <a:off x="107504" y="44624"/>
            <a:ext cx="7632848" cy="625434"/>
          </a:xfrm>
        </p:spPr>
        <p:txBody>
          <a:bodyPr>
            <a:noAutofit/>
          </a:bodyPr>
          <a:lstStyle/>
          <a:p>
            <a:r>
              <a:rPr lang="en-GB" sz="3600" dirty="0" smtClean="0"/>
              <a:t>02.1 </a:t>
            </a:r>
            <a:r>
              <a:rPr lang="en-GB" sz="3600" dirty="0"/>
              <a:t>– </a:t>
            </a:r>
            <a:r>
              <a:rPr lang="en-GB" sz="3600" dirty="0" smtClean="0"/>
              <a:t>Think Like a Computer Scientist</a:t>
            </a:r>
            <a:endParaRPr lang="en-GB" sz="3600" b="1" dirty="0" smtClean="0"/>
          </a:p>
        </p:txBody>
      </p:sp>
      <p:sp>
        <p:nvSpPr>
          <p:cNvPr id="3" name="TextBox 2"/>
          <p:cNvSpPr txBox="1"/>
          <p:nvPr/>
        </p:nvSpPr>
        <p:spPr>
          <a:xfrm>
            <a:off x="196125" y="6237312"/>
            <a:ext cx="7124336" cy="400110"/>
          </a:xfrm>
          <a:prstGeom prst="rect">
            <a:avLst/>
          </a:prstGeom>
          <a:noFill/>
        </p:spPr>
        <p:txBody>
          <a:bodyPr wrap="square" rtlCol="0">
            <a:spAutoFit/>
          </a:bodyPr>
          <a:lstStyle/>
          <a:p>
            <a:pPr indent="449263">
              <a:buClr>
                <a:srgbClr val="C00000"/>
              </a:buClr>
              <a:buFont typeface="Arial" panose="020B0604020202020204" pitchFamily="34" charset="0"/>
              <a:buChar char="▲"/>
            </a:pPr>
            <a:r>
              <a:rPr lang="en-GB" sz="2000" dirty="0" smtClean="0"/>
              <a:t>Alice’s attempt at creating an algorithm for brushing teeth.</a:t>
            </a:r>
            <a:endParaRPr lang="en-GB" sz="20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93997" y="1844824"/>
            <a:ext cx="6934387" cy="4357286"/>
          </a:xfrm>
          <a:prstGeom prst="rect">
            <a:avLst/>
          </a:prstGeom>
        </p:spPr>
      </p:pic>
    </p:spTree>
    <p:extLst>
      <p:ext uri="{BB962C8B-B14F-4D97-AF65-F5344CB8AC3E}">
        <p14:creationId xmlns:p14="http://schemas.microsoft.com/office/powerpoint/2010/main" val="2560860901"/>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01 – Under the Hood</a:t>
            </a:r>
            <a:endParaRPr lang="en-GB" b="1" dirty="0" smtClean="0"/>
          </a:p>
        </p:txBody>
      </p:sp>
      <p:sp>
        <p:nvSpPr>
          <p:cNvPr id="34" name="Rectangle 33"/>
          <p:cNvSpPr/>
          <p:nvPr/>
        </p:nvSpPr>
        <p:spPr>
          <a:xfrm>
            <a:off x="179512" y="1124744"/>
            <a:ext cx="7344816" cy="5632311"/>
          </a:xfrm>
          <a:prstGeom prst="rect">
            <a:avLst/>
          </a:prstGeom>
        </p:spPr>
        <p:txBody>
          <a:bodyPr wrap="square">
            <a:spAutoFit/>
          </a:bodyPr>
          <a:lstStyle/>
          <a:p>
            <a:pPr>
              <a:buClr>
                <a:srgbClr val="0070C0"/>
              </a:buClr>
            </a:pPr>
            <a:r>
              <a:rPr lang="en-US" sz="2000" b="1" dirty="0">
                <a:solidFill>
                  <a:srgbClr val="C00000"/>
                </a:solidFill>
              </a:rPr>
              <a:t>Introduction</a:t>
            </a:r>
          </a:p>
          <a:p>
            <a:pPr marL="355600" indent="-355600">
              <a:buClr>
                <a:srgbClr val="0070C0"/>
              </a:buClr>
              <a:buFont typeface="Wingdings 3" panose="05040102010807070707" pitchFamily="18" charset="2"/>
              <a:buChar char=""/>
            </a:pPr>
            <a:r>
              <a:rPr lang="en-US" sz="2000" dirty="0" smtClean="0"/>
              <a:t>We </a:t>
            </a:r>
            <a:r>
              <a:rPr lang="en-US" sz="2000" dirty="0"/>
              <a:t>look at the elements that make much of the technology we </a:t>
            </a:r>
            <a:r>
              <a:rPr lang="en-US" sz="2000" dirty="0" smtClean="0"/>
              <a:t>all take </a:t>
            </a:r>
            <a:r>
              <a:rPr lang="en-US" sz="2000" dirty="0"/>
              <a:t>for granted today actually work, and we look at how you can apply this knowledge and these skills to </a:t>
            </a:r>
            <a:r>
              <a:rPr lang="en-US" sz="2000" dirty="0" smtClean="0"/>
              <a:t>computing challenges</a:t>
            </a:r>
            <a:r>
              <a:rPr lang="en-US" sz="2000" dirty="0"/>
              <a:t>.</a:t>
            </a:r>
          </a:p>
          <a:p>
            <a:pPr marL="355600" indent="-355600">
              <a:buClr>
                <a:srgbClr val="0070C0"/>
              </a:buClr>
              <a:buFont typeface="Wingdings 3" panose="05040102010807070707" pitchFamily="18" charset="2"/>
              <a:buChar char=""/>
            </a:pPr>
            <a:r>
              <a:rPr lang="en-US" sz="2000" dirty="0"/>
              <a:t>Each unit in the Student’s Book centres around a challenge and, in order to gain the knowledge and skills you require </a:t>
            </a:r>
            <a:r>
              <a:rPr lang="en-US" sz="2000" dirty="0" smtClean="0"/>
              <a:t>to complete </a:t>
            </a:r>
            <a:r>
              <a:rPr lang="en-US" sz="2000" dirty="0"/>
              <a:t>each challenge, you will come across three different types of activity:</a:t>
            </a:r>
          </a:p>
          <a:p>
            <a:pPr marL="711200" indent="-355600">
              <a:buClr>
                <a:srgbClr val="C00000"/>
              </a:buClr>
              <a:buFont typeface="Wingdings" panose="05000000000000000000" pitchFamily="2" charset="2"/>
              <a:buChar char="§"/>
            </a:pPr>
            <a:r>
              <a:rPr lang="en-US" sz="2000" b="1" dirty="0" smtClean="0">
                <a:solidFill>
                  <a:schemeClr val="accent4">
                    <a:lumMod val="75000"/>
                  </a:schemeClr>
                </a:solidFill>
              </a:rPr>
              <a:t>Think-IT</a:t>
            </a:r>
            <a:r>
              <a:rPr lang="en-US" sz="2000" dirty="0"/>
              <a:t>: These are thinking and discussion activities to get you thinking about ideas and concepts.</a:t>
            </a:r>
          </a:p>
          <a:p>
            <a:pPr marL="711200" indent="-355600">
              <a:buClr>
                <a:srgbClr val="C00000"/>
              </a:buClr>
              <a:buFont typeface="Wingdings" panose="05000000000000000000" pitchFamily="2" charset="2"/>
              <a:buChar char="§"/>
            </a:pPr>
            <a:r>
              <a:rPr lang="en-US" sz="2000" b="1" dirty="0" smtClean="0">
                <a:solidFill>
                  <a:schemeClr val="accent6">
                    <a:lumMod val="75000"/>
                  </a:schemeClr>
                </a:solidFill>
              </a:rPr>
              <a:t>Plan-IT</a:t>
            </a:r>
            <a:r>
              <a:rPr lang="en-US" sz="2000" dirty="0"/>
              <a:t>: These are planning exercises that set the scene for the practical activities.</a:t>
            </a:r>
          </a:p>
          <a:p>
            <a:pPr marL="711200" indent="-355600">
              <a:buClr>
                <a:srgbClr val="C00000"/>
              </a:buClr>
              <a:buFont typeface="Wingdings" panose="05000000000000000000" pitchFamily="2" charset="2"/>
              <a:buChar char="§"/>
            </a:pPr>
            <a:r>
              <a:rPr lang="en-US" sz="2000" b="1" dirty="0" smtClean="0">
                <a:solidFill>
                  <a:srgbClr val="00B050"/>
                </a:solidFill>
              </a:rPr>
              <a:t>Compute-IT</a:t>
            </a:r>
            <a:r>
              <a:rPr lang="en-US" sz="2000" dirty="0"/>
              <a:t>: These are the practical computing or ‘doing’ activities that will allow you to apply the skills </a:t>
            </a:r>
            <a:r>
              <a:rPr lang="en-US" sz="2000" dirty="0" smtClean="0"/>
              <a:t>and knowledge </a:t>
            </a:r>
            <a:r>
              <a:rPr lang="en-US" sz="2000" dirty="0"/>
              <a:t>that you have developed within the unit.</a:t>
            </a:r>
          </a:p>
          <a:p>
            <a:pPr marL="355600" indent="-355600">
              <a:buClr>
                <a:srgbClr val="0070C0"/>
              </a:buClr>
              <a:buFont typeface="Wingdings 3" panose="05040102010807070707" pitchFamily="18" charset="2"/>
              <a:buChar char=""/>
            </a:pPr>
            <a:r>
              <a:rPr lang="en-US" sz="2000" dirty="0"/>
              <a:t>We hope that you enjoy the challenges we have set you and your study of computing</a:t>
            </a:r>
            <a:r>
              <a:rPr lang="en-US" sz="2000" dirty="0" smtClean="0"/>
              <a:t>.</a:t>
            </a:r>
            <a:endParaRPr lang="en-US" sz="2000" dirty="0"/>
          </a:p>
        </p:txBody>
      </p:sp>
      <p:pic>
        <p:nvPicPr>
          <p:cNvPr id="1026" name="Picture 2" descr="Image result for computer puzzl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1124744"/>
            <a:ext cx="1368152" cy="11775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manchester bab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4328" y="2380456"/>
            <a:ext cx="1368152" cy="90866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deep blue compute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524328" y="3356992"/>
            <a:ext cx="1368152" cy="233511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deep blue compute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24328" y="5789028"/>
            <a:ext cx="1368152" cy="837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839919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smtClean="0"/>
              <a:t>02.1 </a:t>
            </a:r>
            <a:r>
              <a:rPr lang="en-GB" sz="3600" dirty="0"/>
              <a:t>– </a:t>
            </a:r>
            <a:r>
              <a:rPr lang="en-GB" sz="3600" dirty="0" smtClean="0"/>
              <a:t>Think Like a Computer Scientist</a:t>
            </a:r>
            <a:endParaRPr lang="en-GB" sz="3600" b="1" dirty="0" smtClean="0"/>
          </a:p>
        </p:txBody>
      </p:sp>
      <p:sp>
        <p:nvSpPr>
          <p:cNvPr id="6" name="Rectangle 5"/>
          <p:cNvSpPr/>
          <p:nvPr/>
        </p:nvSpPr>
        <p:spPr>
          <a:xfrm>
            <a:off x="179512" y="1123449"/>
            <a:ext cx="8708512" cy="5544000"/>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270" b="1" dirty="0" smtClean="0">
                <a:solidFill>
                  <a:srgbClr val="002060"/>
                </a:solidFill>
                <a:latin typeface="Arial" panose="020B0604020202020204" pitchFamily="34" charset="0"/>
                <a:cs typeface="Arial" panose="020B0604020202020204" pitchFamily="34" charset="0"/>
              </a:rPr>
              <a:t>Think-IT</a:t>
            </a:r>
            <a:endParaRPr lang="en-US" sz="227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070100" algn="l"/>
                <a:tab pos="3863975" algn="l"/>
                <a:tab pos="5468938" algn="l"/>
                <a:tab pos="6815138" algn="l"/>
              </a:tabLst>
            </a:pPr>
            <a:r>
              <a:rPr lang="en-US" sz="2270" b="1" dirty="0">
                <a:solidFill>
                  <a:srgbClr val="000000"/>
                </a:solidFill>
                <a:latin typeface="Arial" panose="020B0604020202020204" pitchFamily="34" charset="0"/>
                <a:cs typeface="Arial" panose="020B0604020202020204" pitchFamily="34" charset="0"/>
              </a:rPr>
              <a:t>2.1.2</a:t>
            </a:r>
            <a:r>
              <a:rPr lang="en-US" sz="2270" dirty="0">
                <a:solidFill>
                  <a:srgbClr val="000000"/>
                </a:solidFill>
                <a:latin typeface="Arial" panose="020B0604020202020204" pitchFamily="34" charset="0"/>
                <a:cs typeface="Arial" panose="020B0604020202020204" pitchFamily="34" charset="0"/>
              </a:rPr>
              <a:t> </a:t>
            </a:r>
            <a:r>
              <a:rPr lang="en-US" sz="2270" dirty="0" smtClean="0">
                <a:solidFill>
                  <a:srgbClr val="000000"/>
                </a:solidFill>
                <a:latin typeface="Arial" panose="020B0604020202020204" pitchFamily="34" charset="0"/>
                <a:cs typeface="Arial" panose="020B0604020202020204" pitchFamily="34" charset="0"/>
              </a:rPr>
              <a:t>- Alice’s </a:t>
            </a:r>
            <a:r>
              <a:rPr lang="en-US" sz="2270" dirty="0">
                <a:solidFill>
                  <a:srgbClr val="000000"/>
                </a:solidFill>
                <a:latin typeface="Arial" panose="020B0604020202020204" pitchFamily="34" charset="0"/>
                <a:cs typeface="Arial" panose="020B0604020202020204" pitchFamily="34" charset="0"/>
              </a:rPr>
              <a:t>algorithm isn’t very good. She hasn’t sufficiently decomposed the routine before writing it. Study </a:t>
            </a:r>
            <a:r>
              <a:rPr lang="en-US" sz="2270" dirty="0" smtClean="0">
                <a:solidFill>
                  <a:srgbClr val="000000"/>
                </a:solidFill>
                <a:latin typeface="Arial" panose="020B0604020202020204" pitchFamily="34" charset="0"/>
                <a:cs typeface="Arial" panose="020B0604020202020204" pitchFamily="34" charset="0"/>
              </a:rPr>
              <a:t>her algorithm</a:t>
            </a:r>
            <a:r>
              <a:rPr lang="en-US" sz="2270" dirty="0">
                <a:solidFill>
                  <a:srgbClr val="000000"/>
                </a:solidFill>
                <a:latin typeface="Arial" panose="020B0604020202020204" pitchFamily="34" charset="0"/>
                <a:cs typeface="Arial" panose="020B0604020202020204" pitchFamily="34" charset="0"/>
              </a:rPr>
              <a:t>:</a:t>
            </a:r>
          </a:p>
          <a:p>
            <a:pPr marL="620713" indent="-344488">
              <a:buClr>
                <a:srgbClr val="C00000"/>
              </a:buClr>
              <a:buFont typeface="Wingdings" panose="05000000000000000000" pitchFamily="2" charset="2"/>
              <a:buChar char="§"/>
              <a:tabLst>
                <a:tab pos="2070100" algn="l"/>
                <a:tab pos="3863975" algn="l"/>
                <a:tab pos="5468938" algn="l"/>
                <a:tab pos="6815138" algn="l"/>
              </a:tabLst>
            </a:pPr>
            <a:r>
              <a:rPr lang="en-US" sz="2270" dirty="0" smtClean="0">
                <a:solidFill>
                  <a:srgbClr val="000000"/>
                </a:solidFill>
                <a:latin typeface="Arial" panose="020B0604020202020204" pitchFamily="34" charset="0"/>
                <a:cs typeface="Arial" panose="020B0604020202020204" pitchFamily="34" charset="0"/>
              </a:rPr>
              <a:t>Who </a:t>
            </a:r>
            <a:r>
              <a:rPr lang="en-US" sz="2270" dirty="0">
                <a:solidFill>
                  <a:srgbClr val="000000"/>
                </a:solidFill>
                <a:latin typeface="Arial" panose="020B0604020202020204" pitchFamily="34" charset="0"/>
                <a:cs typeface="Arial" panose="020B0604020202020204" pitchFamily="34" charset="0"/>
              </a:rPr>
              <a:t>or what are the actors and what are the actions?</a:t>
            </a:r>
          </a:p>
          <a:p>
            <a:pPr marL="620713" indent="-344488">
              <a:buClr>
                <a:srgbClr val="C00000"/>
              </a:buClr>
              <a:buFont typeface="Wingdings" panose="05000000000000000000" pitchFamily="2" charset="2"/>
              <a:buChar char="§"/>
              <a:tabLst>
                <a:tab pos="2070100" algn="l"/>
                <a:tab pos="3863975" algn="l"/>
                <a:tab pos="5468938" algn="l"/>
                <a:tab pos="6815138" algn="l"/>
              </a:tabLst>
            </a:pPr>
            <a:r>
              <a:rPr lang="en-US" sz="2270" dirty="0" smtClean="0">
                <a:solidFill>
                  <a:srgbClr val="000000"/>
                </a:solidFill>
                <a:latin typeface="Arial" panose="020B0604020202020204" pitchFamily="34" charset="0"/>
                <a:cs typeface="Arial" panose="020B0604020202020204" pitchFamily="34" charset="0"/>
              </a:rPr>
              <a:t>Can </a:t>
            </a:r>
            <a:r>
              <a:rPr lang="en-US" sz="2270" dirty="0">
                <a:solidFill>
                  <a:srgbClr val="000000"/>
                </a:solidFill>
                <a:latin typeface="Arial" panose="020B0604020202020204" pitchFamily="34" charset="0"/>
                <a:cs typeface="Arial" panose="020B0604020202020204" pitchFamily="34" charset="0"/>
              </a:rPr>
              <a:t>you see any patterns?</a:t>
            </a:r>
          </a:p>
          <a:p>
            <a:pPr marL="620713" indent="-344488">
              <a:buClr>
                <a:srgbClr val="C00000"/>
              </a:buClr>
              <a:buFont typeface="Wingdings" panose="05000000000000000000" pitchFamily="2" charset="2"/>
              <a:buChar char="§"/>
              <a:tabLst>
                <a:tab pos="2070100" algn="l"/>
                <a:tab pos="3863975" algn="l"/>
                <a:tab pos="5468938" algn="l"/>
                <a:tab pos="6815138" algn="l"/>
              </a:tabLst>
            </a:pPr>
            <a:r>
              <a:rPr lang="en-US" sz="2270" dirty="0" smtClean="0">
                <a:solidFill>
                  <a:srgbClr val="000000"/>
                </a:solidFill>
                <a:latin typeface="Arial" panose="020B0604020202020204" pitchFamily="34" charset="0"/>
                <a:cs typeface="Arial" panose="020B0604020202020204" pitchFamily="34" charset="0"/>
              </a:rPr>
              <a:t>Is </a:t>
            </a:r>
            <a:r>
              <a:rPr lang="en-US" sz="2270" dirty="0">
                <a:solidFill>
                  <a:srgbClr val="000000"/>
                </a:solidFill>
                <a:latin typeface="Arial" panose="020B0604020202020204" pitchFamily="34" charset="0"/>
                <a:cs typeface="Arial" panose="020B0604020202020204" pitchFamily="34" charset="0"/>
              </a:rPr>
              <a:t>it clear where you should start to brush and how much pressure you should apply when brushing your teeth?</a:t>
            </a:r>
          </a:p>
          <a:p>
            <a:pPr marL="620713" indent="-344488">
              <a:buClr>
                <a:srgbClr val="C00000"/>
              </a:buClr>
              <a:buFont typeface="Wingdings" panose="05000000000000000000" pitchFamily="2" charset="2"/>
              <a:buChar char="§"/>
              <a:tabLst>
                <a:tab pos="2070100" algn="l"/>
                <a:tab pos="3863975" algn="l"/>
                <a:tab pos="5468938" algn="l"/>
                <a:tab pos="6815138" algn="l"/>
              </a:tabLst>
            </a:pPr>
            <a:r>
              <a:rPr lang="en-US" sz="2270" dirty="0" smtClean="0">
                <a:solidFill>
                  <a:srgbClr val="000000"/>
                </a:solidFill>
                <a:latin typeface="Arial" panose="020B0604020202020204" pitchFamily="34" charset="0"/>
                <a:cs typeface="Arial" panose="020B0604020202020204" pitchFamily="34" charset="0"/>
              </a:rPr>
              <a:t>How </a:t>
            </a:r>
            <a:r>
              <a:rPr lang="en-US" sz="2270" dirty="0">
                <a:solidFill>
                  <a:srgbClr val="000000"/>
                </a:solidFill>
                <a:latin typeface="Arial" panose="020B0604020202020204" pitchFamily="34" charset="0"/>
                <a:cs typeface="Arial" panose="020B0604020202020204" pitchFamily="34" charset="0"/>
              </a:rPr>
              <a:t>do you know when to move from one tooth to the next?</a:t>
            </a:r>
          </a:p>
          <a:p>
            <a:pPr marL="620713" indent="-344488">
              <a:buClr>
                <a:srgbClr val="C00000"/>
              </a:buClr>
              <a:buFont typeface="Wingdings" panose="05000000000000000000" pitchFamily="2" charset="2"/>
              <a:buChar char="§"/>
              <a:tabLst>
                <a:tab pos="2070100" algn="l"/>
                <a:tab pos="3863975" algn="l"/>
                <a:tab pos="5468938" algn="l"/>
                <a:tab pos="6815138" algn="l"/>
              </a:tabLst>
            </a:pPr>
            <a:r>
              <a:rPr lang="en-US" sz="2270" dirty="0" smtClean="0">
                <a:solidFill>
                  <a:srgbClr val="000000"/>
                </a:solidFill>
                <a:latin typeface="Arial" panose="020B0604020202020204" pitchFamily="34" charset="0"/>
                <a:cs typeface="Arial" panose="020B0604020202020204" pitchFamily="34" charset="0"/>
              </a:rPr>
              <a:t>Do </a:t>
            </a:r>
            <a:r>
              <a:rPr lang="en-US" sz="2270" dirty="0">
                <a:solidFill>
                  <a:srgbClr val="000000"/>
                </a:solidFill>
                <a:latin typeface="Arial" panose="020B0604020202020204" pitchFamily="34" charset="0"/>
                <a:cs typeface="Arial" panose="020B0604020202020204" pitchFamily="34" charset="0"/>
              </a:rPr>
              <a:t>you know which direction to </a:t>
            </a:r>
            <a:r>
              <a:rPr lang="en-US" sz="2270" dirty="0" smtClean="0">
                <a:solidFill>
                  <a:srgbClr val="000000"/>
                </a:solidFill>
                <a:latin typeface="Arial" panose="020B0604020202020204" pitchFamily="34" charset="0"/>
                <a:cs typeface="Arial" panose="020B0604020202020204" pitchFamily="34" charset="0"/>
              </a:rPr>
              <a:t/>
            </a:r>
            <a:br>
              <a:rPr lang="en-US" sz="2270" dirty="0" smtClean="0">
                <a:solidFill>
                  <a:srgbClr val="000000"/>
                </a:solidFill>
                <a:latin typeface="Arial" panose="020B0604020202020204" pitchFamily="34" charset="0"/>
                <a:cs typeface="Arial" panose="020B0604020202020204" pitchFamily="34" charset="0"/>
              </a:rPr>
            </a:br>
            <a:r>
              <a:rPr lang="en-US" sz="2270" dirty="0" smtClean="0">
                <a:solidFill>
                  <a:srgbClr val="000000"/>
                </a:solidFill>
                <a:latin typeface="Arial" panose="020B0604020202020204" pitchFamily="34" charset="0"/>
                <a:cs typeface="Arial" panose="020B0604020202020204" pitchFamily="34" charset="0"/>
              </a:rPr>
              <a:t>move </a:t>
            </a:r>
            <a:r>
              <a:rPr lang="en-US" sz="2270" dirty="0">
                <a:solidFill>
                  <a:srgbClr val="000000"/>
                </a:solidFill>
                <a:latin typeface="Arial" panose="020B0604020202020204" pitchFamily="34" charset="0"/>
                <a:cs typeface="Arial" panose="020B0604020202020204" pitchFamily="34" charset="0"/>
              </a:rPr>
              <a:t>the brush?</a:t>
            </a:r>
          </a:p>
          <a:p>
            <a:pPr marL="620713" indent="-344488">
              <a:buClr>
                <a:srgbClr val="C00000"/>
              </a:buClr>
              <a:buFont typeface="Wingdings" panose="05000000000000000000" pitchFamily="2" charset="2"/>
              <a:buChar char="§"/>
              <a:tabLst>
                <a:tab pos="2070100" algn="l"/>
                <a:tab pos="3863975" algn="l"/>
                <a:tab pos="5468938" algn="l"/>
                <a:tab pos="6815138" algn="l"/>
              </a:tabLst>
            </a:pPr>
            <a:r>
              <a:rPr lang="en-US" sz="2270" dirty="0" smtClean="0">
                <a:solidFill>
                  <a:srgbClr val="000000"/>
                </a:solidFill>
                <a:latin typeface="Arial" panose="020B0604020202020204" pitchFamily="34" charset="0"/>
                <a:cs typeface="Arial" panose="020B0604020202020204" pitchFamily="34" charset="0"/>
              </a:rPr>
              <a:t>How </a:t>
            </a:r>
            <a:r>
              <a:rPr lang="en-US" sz="2270" dirty="0">
                <a:solidFill>
                  <a:srgbClr val="000000"/>
                </a:solidFill>
                <a:latin typeface="Arial" panose="020B0604020202020204" pitchFamily="34" charset="0"/>
                <a:cs typeface="Arial" panose="020B0604020202020204" pitchFamily="34" charset="0"/>
              </a:rPr>
              <a:t>do you know when to </a:t>
            </a:r>
            <a:r>
              <a:rPr lang="en-US" sz="2270" dirty="0" smtClean="0">
                <a:solidFill>
                  <a:srgbClr val="000000"/>
                </a:solidFill>
                <a:latin typeface="Arial" panose="020B0604020202020204" pitchFamily="34" charset="0"/>
                <a:cs typeface="Arial" panose="020B0604020202020204" pitchFamily="34" charset="0"/>
              </a:rPr>
              <a:t/>
            </a:r>
            <a:br>
              <a:rPr lang="en-US" sz="2270" dirty="0" smtClean="0">
                <a:solidFill>
                  <a:srgbClr val="000000"/>
                </a:solidFill>
                <a:latin typeface="Arial" panose="020B0604020202020204" pitchFamily="34" charset="0"/>
                <a:cs typeface="Arial" panose="020B0604020202020204" pitchFamily="34" charset="0"/>
              </a:rPr>
            </a:br>
            <a:r>
              <a:rPr lang="en-US" sz="2270" dirty="0" smtClean="0">
                <a:solidFill>
                  <a:srgbClr val="000000"/>
                </a:solidFill>
                <a:latin typeface="Arial" panose="020B0604020202020204" pitchFamily="34" charset="0"/>
                <a:cs typeface="Arial" panose="020B0604020202020204" pitchFamily="34" charset="0"/>
              </a:rPr>
              <a:t>finish </a:t>
            </a:r>
            <a:r>
              <a:rPr lang="en-US" sz="2270" dirty="0">
                <a:solidFill>
                  <a:srgbClr val="000000"/>
                </a:solidFill>
                <a:latin typeface="Arial" panose="020B0604020202020204" pitchFamily="34" charset="0"/>
                <a:cs typeface="Arial" panose="020B0604020202020204" pitchFamily="34" charset="0"/>
              </a:rPr>
              <a:t>brushing?</a:t>
            </a:r>
          </a:p>
          <a:p>
            <a:pPr marL="620713" indent="-344488">
              <a:buClr>
                <a:srgbClr val="C00000"/>
              </a:buClr>
              <a:buFont typeface="Wingdings" panose="05000000000000000000" pitchFamily="2" charset="2"/>
              <a:buChar char="§"/>
              <a:tabLst>
                <a:tab pos="2070100" algn="l"/>
                <a:tab pos="3863975" algn="l"/>
                <a:tab pos="5468938" algn="l"/>
                <a:tab pos="6815138" algn="l"/>
              </a:tabLst>
            </a:pPr>
            <a:r>
              <a:rPr lang="en-US" sz="2270" dirty="0" smtClean="0">
                <a:solidFill>
                  <a:srgbClr val="000000"/>
                </a:solidFill>
                <a:latin typeface="Arial" panose="020B0604020202020204" pitchFamily="34" charset="0"/>
                <a:cs typeface="Arial" panose="020B0604020202020204" pitchFamily="34" charset="0"/>
              </a:rPr>
              <a:t>Is </a:t>
            </a:r>
            <a:r>
              <a:rPr lang="en-US" sz="2270" dirty="0">
                <a:solidFill>
                  <a:srgbClr val="000000"/>
                </a:solidFill>
                <a:latin typeface="Arial" panose="020B0604020202020204" pitchFamily="34" charset="0"/>
                <a:cs typeface="Arial" panose="020B0604020202020204" pitchFamily="34" charset="0"/>
              </a:rPr>
              <a:t>the toothbrush put away at the </a:t>
            </a:r>
            <a:r>
              <a:rPr lang="en-US" sz="2270" dirty="0" smtClean="0">
                <a:solidFill>
                  <a:srgbClr val="000000"/>
                </a:solidFill>
                <a:latin typeface="Arial" panose="020B0604020202020204" pitchFamily="34" charset="0"/>
                <a:cs typeface="Arial" panose="020B0604020202020204" pitchFamily="34" charset="0"/>
              </a:rPr>
              <a:t/>
            </a:r>
            <a:br>
              <a:rPr lang="en-US" sz="2270" dirty="0" smtClean="0">
                <a:solidFill>
                  <a:srgbClr val="000000"/>
                </a:solidFill>
                <a:latin typeface="Arial" panose="020B0604020202020204" pitchFamily="34" charset="0"/>
                <a:cs typeface="Arial" panose="020B0604020202020204" pitchFamily="34" charset="0"/>
              </a:rPr>
            </a:br>
            <a:r>
              <a:rPr lang="en-US" sz="2270" dirty="0" smtClean="0">
                <a:solidFill>
                  <a:srgbClr val="000000"/>
                </a:solidFill>
                <a:latin typeface="Arial" panose="020B0604020202020204" pitchFamily="34" charset="0"/>
                <a:cs typeface="Arial" panose="020B0604020202020204" pitchFamily="34" charset="0"/>
              </a:rPr>
              <a:t>end </a:t>
            </a:r>
            <a:r>
              <a:rPr lang="en-US" sz="2270" dirty="0">
                <a:solidFill>
                  <a:srgbClr val="000000"/>
                </a:solidFill>
                <a:latin typeface="Arial" panose="020B0604020202020204" pitchFamily="34" charset="0"/>
                <a:cs typeface="Arial" panose="020B0604020202020204" pitchFamily="34" charset="0"/>
              </a:rPr>
              <a:t>of the task?</a:t>
            </a:r>
          </a:p>
          <a:p>
            <a:pPr marL="620713" indent="-344488">
              <a:buClr>
                <a:srgbClr val="C00000"/>
              </a:buClr>
              <a:buFont typeface="Wingdings" panose="05000000000000000000" pitchFamily="2" charset="2"/>
              <a:buChar char="§"/>
              <a:tabLst>
                <a:tab pos="2070100" algn="l"/>
                <a:tab pos="3863975" algn="l"/>
                <a:tab pos="5468938" algn="l"/>
                <a:tab pos="6815138" algn="l"/>
              </a:tabLst>
            </a:pPr>
            <a:r>
              <a:rPr lang="en-US" sz="2270" dirty="0" smtClean="0">
                <a:solidFill>
                  <a:srgbClr val="000000"/>
                </a:solidFill>
                <a:latin typeface="Arial" panose="020B0604020202020204" pitchFamily="34" charset="0"/>
                <a:cs typeface="Arial" panose="020B0604020202020204" pitchFamily="34" charset="0"/>
              </a:rPr>
              <a:t>What </a:t>
            </a:r>
            <a:r>
              <a:rPr lang="en-US" sz="2270" dirty="0">
                <a:solidFill>
                  <a:srgbClr val="000000"/>
                </a:solidFill>
                <a:latin typeface="Arial" panose="020B0604020202020204" pitchFamily="34" charset="0"/>
                <a:cs typeface="Arial" panose="020B0604020202020204" pitchFamily="34" charset="0"/>
              </a:rPr>
              <a:t>else does your dentist tell you about brushing your teeth?</a:t>
            </a:r>
          </a:p>
        </p:txBody>
      </p:sp>
      <p:sp>
        <p:nvSpPr>
          <p:cNvPr id="7" name="Oval 6"/>
          <p:cNvSpPr/>
          <p:nvPr/>
        </p:nvSpPr>
        <p:spPr>
          <a:xfrm rot="1078849">
            <a:off x="8574342" y="970268"/>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pic>
        <p:nvPicPr>
          <p:cNvPr id="2054" name="Picture 6" descr="Image result for toothbrush and past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128626" y="4005064"/>
            <a:ext cx="2738246" cy="2005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756124"/>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smtClean="0"/>
              <a:t>02.1 </a:t>
            </a:r>
            <a:r>
              <a:rPr lang="en-GB" sz="3600" dirty="0"/>
              <a:t>– </a:t>
            </a:r>
            <a:r>
              <a:rPr lang="en-GB" sz="3600" dirty="0" smtClean="0"/>
              <a:t>Think Like a Computer Scientist</a:t>
            </a:r>
            <a:endParaRPr lang="en-GB" sz="3600" b="1" dirty="0" smtClean="0"/>
          </a:p>
        </p:txBody>
      </p:sp>
      <p:sp>
        <p:nvSpPr>
          <p:cNvPr id="6" name="Rectangle 5"/>
          <p:cNvSpPr/>
          <p:nvPr/>
        </p:nvSpPr>
        <p:spPr>
          <a:xfrm>
            <a:off x="179512" y="1124744"/>
            <a:ext cx="8708512" cy="5544000"/>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330" b="1" dirty="0" smtClean="0">
                <a:solidFill>
                  <a:srgbClr val="002060"/>
                </a:solidFill>
                <a:latin typeface="Arial" panose="020B0604020202020204" pitchFamily="34" charset="0"/>
                <a:cs typeface="Arial" panose="020B0604020202020204" pitchFamily="34" charset="0"/>
              </a:rPr>
              <a:t>Compute-IT</a:t>
            </a:r>
            <a:endParaRPr lang="en-US" sz="233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330" b="1" dirty="0">
                <a:solidFill>
                  <a:srgbClr val="000000"/>
                </a:solidFill>
                <a:latin typeface="Arial" panose="020B0604020202020204" pitchFamily="34" charset="0"/>
                <a:cs typeface="Arial" panose="020B0604020202020204" pitchFamily="34" charset="0"/>
              </a:rPr>
              <a:t>2.1.3</a:t>
            </a:r>
            <a:r>
              <a:rPr lang="en-US" sz="2330" dirty="0">
                <a:solidFill>
                  <a:srgbClr val="000000"/>
                </a:solidFill>
                <a:latin typeface="Arial" panose="020B0604020202020204" pitchFamily="34" charset="0"/>
                <a:cs typeface="Arial" panose="020B0604020202020204" pitchFamily="34" charset="0"/>
              </a:rPr>
              <a:t> Using an algorithm storyboard template, just like the one Alice used, rewrite her algorithm so that the </a:t>
            </a:r>
            <a:r>
              <a:rPr lang="en-US" sz="2330" dirty="0" smtClean="0">
                <a:solidFill>
                  <a:srgbClr val="000000"/>
                </a:solidFill>
                <a:latin typeface="Arial" panose="020B0604020202020204" pitchFamily="34" charset="0"/>
                <a:cs typeface="Arial" panose="020B0604020202020204" pitchFamily="34" charset="0"/>
              </a:rPr>
              <a:t>instructions are </a:t>
            </a:r>
            <a:r>
              <a:rPr lang="en-US" sz="2330" dirty="0">
                <a:solidFill>
                  <a:srgbClr val="000000"/>
                </a:solidFill>
                <a:latin typeface="Arial" panose="020B0604020202020204" pitchFamily="34" charset="0"/>
                <a:cs typeface="Arial" panose="020B0604020202020204" pitchFamily="34" charset="0"/>
              </a:rPr>
              <a:t>clear, simple, detailed and precise. You will certainly need many more than five steps. When you have </a:t>
            </a:r>
            <a:r>
              <a:rPr lang="en-US" sz="2330" dirty="0" smtClean="0">
                <a:solidFill>
                  <a:srgbClr val="000000"/>
                </a:solidFill>
                <a:latin typeface="Arial" panose="020B0604020202020204" pitchFamily="34" charset="0"/>
                <a:cs typeface="Arial" panose="020B0604020202020204" pitchFamily="34" charset="0"/>
              </a:rPr>
              <a:t>finished, swap </a:t>
            </a:r>
            <a:r>
              <a:rPr lang="en-US" sz="2330" dirty="0">
                <a:solidFill>
                  <a:srgbClr val="000000"/>
                </a:solidFill>
                <a:latin typeface="Arial" panose="020B0604020202020204" pitchFamily="34" charset="0"/>
                <a:cs typeface="Arial" panose="020B0604020202020204" pitchFamily="34" charset="0"/>
              </a:rPr>
              <a:t>your improved algorithm with your </a:t>
            </a:r>
            <a:r>
              <a:rPr lang="en-US" sz="2330" dirty="0" smtClean="0">
                <a:solidFill>
                  <a:srgbClr val="000000"/>
                </a:solidFill>
                <a:latin typeface="Arial" panose="020B0604020202020204" pitchFamily="34" charset="0"/>
                <a:cs typeface="Arial" panose="020B0604020202020204" pitchFamily="34" charset="0"/>
              </a:rPr>
              <a:t/>
            </a:r>
            <a:br>
              <a:rPr lang="en-US" sz="2330" dirty="0" smtClean="0">
                <a:solidFill>
                  <a:srgbClr val="000000"/>
                </a:solidFill>
                <a:latin typeface="Arial" panose="020B0604020202020204" pitchFamily="34" charset="0"/>
                <a:cs typeface="Arial" panose="020B0604020202020204" pitchFamily="34" charset="0"/>
              </a:rPr>
            </a:br>
            <a:r>
              <a:rPr lang="en-US" sz="2330" dirty="0" err="1" smtClean="0">
                <a:solidFill>
                  <a:srgbClr val="000000"/>
                </a:solidFill>
                <a:latin typeface="Arial" panose="020B0604020202020204" pitchFamily="34" charset="0"/>
                <a:cs typeface="Arial" panose="020B0604020202020204" pitchFamily="34" charset="0"/>
              </a:rPr>
              <a:t>neighbour’s</a:t>
            </a:r>
            <a:r>
              <a:rPr lang="en-US" sz="2330" dirty="0" smtClean="0">
                <a:solidFill>
                  <a:srgbClr val="000000"/>
                </a:solidFill>
                <a:latin typeface="Arial" panose="020B0604020202020204" pitchFamily="34" charset="0"/>
                <a:cs typeface="Arial" panose="020B0604020202020204" pitchFamily="34" charset="0"/>
              </a:rPr>
              <a:t> </a:t>
            </a:r>
            <a:r>
              <a:rPr lang="en-US" sz="2330" dirty="0">
                <a:solidFill>
                  <a:srgbClr val="000000"/>
                </a:solidFill>
                <a:latin typeface="Arial" panose="020B0604020202020204" pitchFamily="34" charset="0"/>
                <a:cs typeface="Arial" panose="020B0604020202020204" pitchFamily="34" charset="0"/>
              </a:rPr>
              <a:t>and ask them to check that </a:t>
            </a:r>
            <a:r>
              <a:rPr lang="en-US" sz="2330" dirty="0" smtClean="0">
                <a:solidFill>
                  <a:srgbClr val="000000"/>
                </a:solidFill>
                <a:latin typeface="Arial" panose="020B0604020202020204" pitchFamily="34" charset="0"/>
                <a:cs typeface="Arial" panose="020B0604020202020204" pitchFamily="34" charset="0"/>
              </a:rPr>
              <a:t/>
            </a:r>
            <a:br>
              <a:rPr lang="en-US" sz="2330" dirty="0" smtClean="0">
                <a:solidFill>
                  <a:srgbClr val="000000"/>
                </a:solidFill>
                <a:latin typeface="Arial" panose="020B0604020202020204" pitchFamily="34" charset="0"/>
                <a:cs typeface="Arial" panose="020B0604020202020204" pitchFamily="34" charset="0"/>
              </a:rPr>
            </a:br>
            <a:r>
              <a:rPr lang="en-US" sz="2330" dirty="0" smtClean="0">
                <a:solidFill>
                  <a:srgbClr val="000000"/>
                </a:solidFill>
                <a:latin typeface="Arial" panose="020B0604020202020204" pitchFamily="34" charset="0"/>
                <a:cs typeface="Arial" panose="020B0604020202020204" pitchFamily="34" charset="0"/>
              </a:rPr>
              <a:t>they </a:t>
            </a:r>
            <a:r>
              <a:rPr lang="en-US" sz="2330" dirty="0">
                <a:solidFill>
                  <a:srgbClr val="000000"/>
                </a:solidFill>
                <a:latin typeface="Arial" panose="020B0604020202020204" pitchFamily="34" charset="0"/>
                <a:cs typeface="Arial" panose="020B0604020202020204" pitchFamily="34" charset="0"/>
              </a:rPr>
              <a:t>can understand it and </a:t>
            </a:r>
            <a:r>
              <a:rPr lang="en-US" sz="2330" dirty="0" smtClean="0">
                <a:solidFill>
                  <a:srgbClr val="000000"/>
                </a:solidFill>
                <a:latin typeface="Arial" panose="020B0604020202020204" pitchFamily="34" charset="0"/>
                <a:cs typeface="Arial" panose="020B0604020202020204" pitchFamily="34" charset="0"/>
              </a:rPr>
              <a:t/>
            </a:r>
            <a:br>
              <a:rPr lang="en-US" sz="2330" dirty="0" smtClean="0">
                <a:solidFill>
                  <a:srgbClr val="000000"/>
                </a:solidFill>
                <a:latin typeface="Arial" panose="020B0604020202020204" pitchFamily="34" charset="0"/>
                <a:cs typeface="Arial" panose="020B0604020202020204" pitchFamily="34" charset="0"/>
              </a:rPr>
            </a:br>
            <a:r>
              <a:rPr lang="en-US" sz="2330" dirty="0" smtClean="0">
                <a:solidFill>
                  <a:srgbClr val="000000"/>
                </a:solidFill>
                <a:latin typeface="Arial" panose="020B0604020202020204" pitchFamily="34" charset="0"/>
                <a:cs typeface="Arial" panose="020B0604020202020204" pitchFamily="34" charset="0"/>
              </a:rPr>
              <a:t>that nothing </a:t>
            </a:r>
            <a:r>
              <a:rPr lang="en-US" sz="2330" dirty="0">
                <a:solidFill>
                  <a:srgbClr val="000000"/>
                </a:solidFill>
                <a:latin typeface="Arial" panose="020B0604020202020204" pitchFamily="34" charset="0"/>
                <a:cs typeface="Arial" panose="020B0604020202020204" pitchFamily="34" charset="0"/>
              </a:rPr>
              <a:t>has been overlooked.</a:t>
            </a:r>
          </a:p>
          <a:p>
            <a:pPr marL="285750" indent="-285750">
              <a:buClr>
                <a:srgbClr val="C00000"/>
              </a:buClr>
              <a:buFont typeface="Wingdings" panose="05000000000000000000" pitchFamily="2" charset="2"/>
              <a:buChar char="§"/>
              <a:tabLst>
                <a:tab pos="2420938" algn="l"/>
              </a:tabLst>
            </a:pPr>
            <a:r>
              <a:rPr lang="en-US" sz="2330" dirty="0">
                <a:solidFill>
                  <a:srgbClr val="000000"/>
                </a:solidFill>
                <a:latin typeface="Arial" panose="020B0604020202020204" pitchFamily="34" charset="0"/>
                <a:cs typeface="Arial" panose="020B0604020202020204" pitchFamily="34" charset="0"/>
              </a:rPr>
              <a:t>The process of decomposing a problem </a:t>
            </a:r>
            <a:r>
              <a:rPr lang="en-US" sz="2330" dirty="0" smtClean="0">
                <a:solidFill>
                  <a:srgbClr val="000000"/>
                </a:solidFill>
                <a:latin typeface="Arial" panose="020B0604020202020204" pitchFamily="34" charset="0"/>
                <a:cs typeface="Arial" panose="020B0604020202020204" pitchFamily="34" charset="0"/>
              </a:rPr>
              <a:t/>
            </a:r>
            <a:br>
              <a:rPr lang="en-US" sz="2330" dirty="0" smtClean="0">
                <a:solidFill>
                  <a:srgbClr val="000000"/>
                </a:solidFill>
                <a:latin typeface="Arial" panose="020B0604020202020204" pitchFamily="34" charset="0"/>
                <a:cs typeface="Arial" panose="020B0604020202020204" pitchFamily="34" charset="0"/>
              </a:rPr>
            </a:br>
            <a:r>
              <a:rPr lang="en-US" sz="2330" dirty="0" smtClean="0">
                <a:solidFill>
                  <a:srgbClr val="000000"/>
                </a:solidFill>
                <a:latin typeface="Arial" panose="020B0604020202020204" pitchFamily="34" charset="0"/>
                <a:cs typeface="Arial" panose="020B0604020202020204" pitchFamily="34" charset="0"/>
              </a:rPr>
              <a:t>and </a:t>
            </a:r>
            <a:r>
              <a:rPr lang="en-US" sz="2330" dirty="0">
                <a:solidFill>
                  <a:srgbClr val="000000"/>
                </a:solidFill>
                <a:latin typeface="Arial" panose="020B0604020202020204" pitchFamily="34" charset="0"/>
                <a:cs typeface="Arial" panose="020B0604020202020204" pitchFamily="34" charset="0"/>
              </a:rPr>
              <a:t>writing an algorithm can be applied </a:t>
            </a:r>
            <a:r>
              <a:rPr lang="en-US" sz="2330" dirty="0" smtClean="0">
                <a:solidFill>
                  <a:srgbClr val="000000"/>
                </a:solidFill>
                <a:latin typeface="Arial" panose="020B0604020202020204" pitchFamily="34" charset="0"/>
                <a:cs typeface="Arial" panose="020B0604020202020204" pitchFamily="34" charset="0"/>
              </a:rPr>
              <a:t/>
            </a:r>
            <a:br>
              <a:rPr lang="en-US" sz="2330" dirty="0" smtClean="0">
                <a:solidFill>
                  <a:srgbClr val="000000"/>
                </a:solidFill>
                <a:latin typeface="Arial" panose="020B0604020202020204" pitchFamily="34" charset="0"/>
                <a:cs typeface="Arial" panose="020B0604020202020204" pitchFamily="34" charset="0"/>
              </a:rPr>
            </a:br>
            <a:r>
              <a:rPr lang="en-US" sz="2330" dirty="0" smtClean="0">
                <a:solidFill>
                  <a:srgbClr val="000000"/>
                </a:solidFill>
                <a:latin typeface="Arial" panose="020B0604020202020204" pitchFamily="34" charset="0"/>
                <a:cs typeface="Arial" panose="020B0604020202020204" pitchFamily="34" charset="0"/>
              </a:rPr>
              <a:t>to </a:t>
            </a:r>
            <a:r>
              <a:rPr lang="en-US" sz="2330" dirty="0">
                <a:solidFill>
                  <a:srgbClr val="000000"/>
                </a:solidFill>
                <a:latin typeface="Arial" panose="020B0604020202020204" pitchFamily="34" charset="0"/>
                <a:cs typeface="Arial" panose="020B0604020202020204" pitchFamily="34" charset="0"/>
              </a:rPr>
              <a:t>solving much more complex problems.</a:t>
            </a:r>
          </a:p>
          <a:p>
            <a:pPr marL="285750" indent="-285750">
              <a:buClr>
                <a:srgbClr val="C00000"/>
              </a:buClr>
              <a:buFont typeface="Wingdings" panose="05000000000000000000" pitchFamily="2" charset="2"/>
              <a:buChar char="§"/>
              <a:tabLst>
                <a:tab pos="2420938" algn="l"/>
              </a:tabLst>
            </a:pPr>
            <a:r>
              <a:rPr lang="en-US" sz="2330" dirty="0">
                <a:solidFill>
                  <a:srgbClr val="000000"/>
                </a:solidFill>
                <a:latin typeface="Arial" panose="020B0604020202020204" pitchFamily="34" charset="0"/>
                <a:cs typeface="Arial" panose="020B0604020202020204" pitchFamily="34" charset="0"/>
              </a:rPr>
              <a:t>For example, it is a technique used by </a:t>
            </a:r>
            <a:r>
              <a:rPr lang="en-US" sz="2330" dirty="0" smtClean="0">
                <a:solidFill>
                  <a:srgbClr val="000000"/>
                </a:solidFill>
                <a:latin typeface="Arial" panose="020B0604020202020204" pitchFamily="34" charset="0"/>
                <a:cs typeface="Arial" panose="020B0604020202020204" pitchFamily="34" charset="0"/>
              </a:rPr>
              <a:t/>
            </a:r>
            <a:br>
              <a:rPr lang="en-US" sz="2330" dirty="0" smtClean="0">
                <a:solidFill>
                  <a:srgbClr val="000000"/>
                </a:solidFill>
                <a:latin typeface="Arial" panose="020B0604020202020204" pitchFamily="34" charset="0"/>
                <a:cs typeface="Arial" panose="020B0604020202020204" pitchFamily="34" charset="0"/>
              </a:rPr>
            </a:br>
            <a:r>
              <a:rPr lang="en-US" sz="2330" dirty="0" smtClean="0">
                <a:solidFill>
                  <a:srgbClr val="000000"/>
                </a:solidFill>
                <a:latin typeface="Arial" panose="020B0604020202020204" pitchFamily="34" charset="0"/>
                <a:cs typeface="Arial" panose="020B0604020202020204" pitchFamily="34" charset="0"/>
              </a:rPr>
              <a:t>computer </a:t>
            </a:r>
            <a:r>
              <a:rPr lang="en-US" sz="2330" dirty="0">
                <a:solidFill>
                  <a:srgbClr val="000000"/>
                </a:solidFill>
                <a:latin typeface="Arial" panose="020B0604020202020204" pitchFamily="34" charset="0"/>
                <a:cs typeface="Arial" panose="020B0604020202020204" pitchFamily="34" charset="0"/>
              </a:rPr>
              <a:t>programmers when they </a:t>
            </a:r>
            <a:r>
              <a:rPr lang="en-US" sz="2330" dirty="0" smtClean="0">
                <a:solidFill>
                  <a:srgbClr val="000000"/>
                </a:solidFill>
                <a:latin typeface="Arial" panose="020B0604020202020204" pitchFamily="34" charset="0"/>
                <a:cs typeface="Arial" panose="020B0604020202020204" pitchFamily="34" charset="0"/>
              </a:rPr>
              <a:t/>
            </a:r>
            <a:br>
              <a:rPr lang="en-US" sz="2330" dirty="0" smtClean="0">
                <a:solidFill>
                  <a:srgbClr val="000000"/>
                </a:solidFill>
                <a:latin typeface="Arial" panose="020B0604020202020204" pitchFamily="34" charset="0"/>
                <a:cs typeface="Arial" panose="020B0604020202020204" pitchFamily="34" charset="0"/>
              </a:rPr>
            </a:br>
            <a:r>
              <a:rPr lang="en-US" sz="2330" dirty="0" smtClean="0">
                <a:solidFill>
                  <a:srgbClr val="000000"/>
                </a:solidFill>
                <a:latin typeface="Arial" panose="020B0604020202020204" pitchFamily="34" charset="0"/>
                <a:cs typeface="Arial" panose="020B0604020202020204" pitchFamily="34" charset="0"/>
              </a:rPr>
              <a:t>develop </a:t>
            </a:r>
            <a:r>
              <a:rPr lang="en-US" sz="2330" dirty="0">
                <a:solidFill>
                  <a:srgbClr val="000000"/>
                </a:solidFill>
                <a:latin typeface="Arial" panose="020B0604020202020204" pitchFamily="34" charset="0"/>
                <a:cs typeface="Arial" panose="020B0604020202020204" pitchFamily="34" charset="0"/>
              </a:rPr>
              <a:t>software applications.</a:t>
            </a:r>
            <a:endParaRPr lang="en-GB" sz="233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84168" y="3031658"/>
            <a:ext cx="2732739" cy="3565694"/>
          </a:xfrm>
          <a:prstGeom prst="rect">
            <a:avLst/>
          </a:prstGeom>
        </p:spPr>
      </p:pic>
    </p:spTree>
    <p:extLst>
      <p:ext uri="{BB962C8B-B14F-4D97-AF65-F5344CB8AC3E}">
        <p14:creationId xmlns:p14="http://schemas.microsoft.com/office/powerpoint/2010/main" val="3929651249"/>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08512" cy="3785652"/>
          </a:xfrm>
          <a:prstGeom prst="rect">
            <a:avLst/>
          </a:prstGeom>
        </p:spPr>
        <p:txBody>
          <a:bodyPr wrap="square">
            <a:spAutoFit/>
          </a:bodyPr>
          <a:lstStyle/>
          <a:p>
            <a:pPr>
              <a:buClr>
                <a:srgbClr val="0070C0"/>
              </a:buClr>
            </a:pPr>
            <a:r>
              <a:rPr lang="en-US" sz="2000" b="1" dirty="0">
                <a:solidFill>
                  <a:srgbClr val="0070C0"/>
                </a:solidFill>
              </a:rPr>
              <a:t>Cholera in </a:t>
            </a:r>
            <a:r>
              <a:rPr lang="en-US" sz="2000" b="1" dirty="0" err="1">
                <a:solidFill>
                  <a:srgbClr val="0070C0"/>
                </a:solidFill>
              </a:rPr>
              <a:t>Soho</a:t>
            </a:r>
            <a:endParaRPr lang="en-US" sz="2000" b="1" dirty="0">
              <a:solidFill>
                <a:srgbClr val="0070C0"/>
              </a:solidFill>
            </a:endParaRPr>
          </a:p>
          <a:p>
            <a:pPr marL="361950" indent="-361950">
              <a:buClr>
                <a:srgbClr val="0070C0"/>
              </a:buClr>
              <a:buFont typeface="Wingdings 3" panose="05040102010807070707" pitchFamily="18" charset="2"/>
              <a:buChar char=""/>
            </a:pPr>
            <a:r>
              <a:rPr lang="en-US" sz="2000" dirty="0"/>
              <a:t>In 1854, the </a:t>
            </a:r>
            <a:r>
              <a:rPr lang="en-US" sz="2000" dirty="0" err="1"/>
              <a:t>Soho</a:t>
            </a:r>
            <a:r>
              <a:rPr lang="en-US" sz="2000" dirty="0"/>
              <a:t> district of London was being ravaged by cholera. Hundreds of people were already dead and more </a:t>
            </a:r>
            <a:r>
              <a:rPr lang="en-US" sz="2000" dirty="0" smtClean="0"/>
              <a:t>were dying </a:t>
            </a:r>
            <a:r>
              <a:rPr lang="en-US" sz="2000" dirty="0"/>
              <a:t>every day. There did not seem to be anything anyone could do to stop the deaths. In those days germs had not yet </a:t>
            </a:r>
            <a:r>
              <a:rPr lang="en-US" sz="2000" dirty="0" smtClean="0"/>
              <a:t>been identified </a:t>
            </a:r>
            <a:r>
              <a:rPr lang="en-US" sz="2000" dirty="0"/>
              <a:t>as the cause of cholera. A commonly held view was that it was ‘miasma’, foul smelling air, that spread </a:t>
            </a:r>
            <a:r>
              <a:rPr lang="en-US" sz="2000" dirty="0" smtClean="0"/>
              <a:t>the disease</a:t>
            </a:r>
            <a:r>
              <a:rPr lang="en-US" sz="2000" dirty="0"/>
              <a:t>.</a:t>
            </a:r>
          </a:p>
          <a:p>
            <a:pPr marL="361950" indent="-361950">
              <a:buClr>
                <a:srgbClr val="0070C0"/>
              </a:buClr>
              <a:buFont typeface="Wingdings 3" panose="05040102010807070707" pitchFamily="18" charset="2"/>
              <a:buChar char=""/>
            </a:pPr>
            <a:r>
              <a:rPr lang="en-US" sz="2000" dirty="0"/>
              <a:t>This was the challenge facing Dr John Snow. He did not accept the miasma theory and set about proving that </a:t>
            </a:r>
            <a:r>
              <a:rPr lang="en-US" sz="2000" dirty="0" smtClean="0"/>
              <a:t>something else </a:t>
            </a:r>
            <a:r>
              <a:rPr lang="en-US" sz="2000" dirty="0"/>
              <a:t>was spreading cholera in </a:t>
            </a:r>
            <a:r>
              <a:rPr lang="en-US" sz="2000" dirty="0" err="1"/>
              <a:t>Soho</a:t>
            </a:r>
            <a:r>
              <a:rPr lang="en-US" sz="2000" dirty="0"/>
              <a:t>. Although the term was not used at the time, Snow applied some of the principles </a:t>
            </a:r>
            <a:r>
              <a:rPr lang="en-US" sz="2000" dirty="0" smtClean="0"/>
              <a:t>of computational </a:t>
            </a:r>
            <a:r>
              <a:rPr lang="en-US" sz="2000" dirty="0"/>
              <a:t>thinking as he set about solving the problem and putting an end to the loss of life.</a:t>
            </a:r>
            <a:endParaRPr lang="en-US" sz="2000" dirty="0" smtClean="0"/>
          </a:p>
        </p:txBody>
      </p:sp>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sp>
        <p:nvSpPr>
          <p:cNvPr id="6" name="Rectangle 5"/>
          <p:cNvSpPr/>
          <p:nvPr/>
        </p:nvSpPr>
        <p:spPr>
          <a:xfrm>
            <a:off x="179511" y="4884256"/>
            <a:ext cx="8708513" cy="1785104"/>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00" b="1" dirty="0" smtClean="0">
                <a:solidFill>
                  <a:srgbClr val="000000"/>
                </a:solidFill>
                <a:latin typeface="Arial" panose="020B0604020202020204" pitchFamily="34" charset="0"/>
                <a:cs typeface="Arial" panose="020B0604020202020204" pitchFamily="34" charset="0"/>
              </a:rPr>
              <a:t>Key </a:t>
            </a:r>
            <a:r>
              <a:rPr lang="en-US" sz="22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00" b="1" dirty="0" smtClean="0">
                <a:solidFill>
                  <a:srgbClr val="C00000"/>
                </a:solidFill>
                <a:latin typeface="Arial" panose="020B0604020202020204" pitchFamily="34" charset="0"/>
                <a:cs typeface="Arial" panose="020B0604020202020204" pitchFamily="34" charset="0"/>
              </a:rPr>
              <a:t>Computational </a:t>
            </a:r>
            <a:r>
              <a:rPr lang="en-US" sz="2200" b="1" dirty="0">
                <a:solidFill>
                  <a:srgbClr val="C00000"/>
                </a:solidFill>
                <a:latin typeface="Arial" panose="020B0604020202020204" pitchFamily="34" charset="0"/>
                <a:cs typeface="Arial" panose="020B0604020202020204" pitchFamily="34" charset="0"/>
              </a:rPr>
              <a:t>thinking</a:t>
            </a:r>
            <a:r>
              <a:rPr lang="en-US" sz="2200" dirty="0">
                <a:solidFill>
                  <a:srgbClr val="000000"/>
                </a:solidFill>
                <a:latin typeface="Arial" panose="020B0604020202020204" pitchFamily="34" charset="0"/>
                <a:cs typeface="Arial" panose="020B0604020202020204" pitchFamily="34" charset="0"/>
              </a:rPr>
              <a:t>: Thinking logically about problems (and the world) in terms of the processes involved, the </a:t>
            </a:r>
            <a:r>
              <a:rPr lang="en-US" sz="2200" dirty="0" smtClean="0">
                <a:solidFill>
                  <a:srgbClr val="000000"/>
                </a:solidFill>
                <a:latin typeface="Arial" panose="020B0604020202020204" pitchFamily="34" charset="0"/>
                <a:cs typeface="Arial" panose="020B0604020202020204" pitchFamily="34" charset="0"/>
              </a:rPr>
              <a:t>data available</a:t>
            </a:r>
            <a:r>
              <a:rPr lang="en-US" sz="2200" dirty="0">
                <a:solidFill>
                  <a:srgbClr val="000000"/>
                </a:solidFill>
                <a:latin typeface="Arial" panose="020B0604020202020204" pitchFamily="34" charset="0"/>
                <a:cs typeface="Arial" panose="020B0604020202020204" pitchFamily="34" charset="0"/>
              </a:rPr>
              <a:t>, and the steps that need to be followed in order to achieve the desired goal.</a:t>
            </a:r>
            <a:endParaRPr lang="en-GB" sz="220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078849">
            <a:off x="8600850" y="4675310"/>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7941585"/>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6192688" cy="5693866"/>
          </a:xfrm>
          <a:prstGeom prst="rect">
            <a:avLst/>
          </a:prstGeom>
        </p:spPr>
        <p:txBody>
          <a:bodyPr wrap="square">
            <a:spAutoFit/>
          </a:bodyPr>
          <a:lstStyle/>
          <a:p>
            <a:pPr>
              <a:buClr>
                <a:srgbClr val="0070C0"/>
              </a:buClr>
            </a:pPr>
            <a:r>
              <a:rPr lang="en-US" sz="2600" b="1" dirty="0" smtClean="0">
                <a:solidFill>
                  <a:srgbClr val="0070C0"/>
                </a:solidFill>
              </a:rPr>
              <a:t>Identifying </a:t>
            </a:r>
            <a:r>
              <a:rPr lang="en-US" sz="2600" b="1" dirty="0">
                <a:solidFill>
                  <a:srgbClr val="0070C0"/>
                </a:solidFill>
              </a:rPr>
              <a:t>the problem</a:t>
            </a:r>
          </a:p>
          <a:p>
            <a:pPr marL="449263" indent="-449263">
              <a:buClr>
                <a:srgbClr val="0070C0"/>
              </a:buClr>
              <a:buFont typeface="Wingdings 3" panose="05040102010807070707" pitchFamily="18" charset="2"/>
              <a:buChar char=""/>
            </a:pPr>
            <a:r>
              <a:rPr lang="en-US" sz="2600" dirty="0" smtClean="0"/>
              <a:t>Dr. </a:t>
            </a:r>
            <a:r>
              <a:rPr lang="en-US" sz="2600" dirty="0"/>
              <a:t>Snow’s first goal was to identify the problem. He began by gathering as much data and information as he could. </a:t>
            </a:r>
            <a:r>
              <a:rPr lang="en-US" sz="2600" dirty="0" smtClean="0"/>
              <a:t>An early </a:t>
            </a:r>
            <a:r>
              <a:rPr lang="en-US" sz="2600" dirty="0"/>
              <a:t>breakthrough was his discovery that brewery workers rarely caught cholera. </a:t>
            </a:r>
            <a:endParaRPr lang="en-US" sz="2600" dirty="0" smtClean="0"/>
          </a:p>
          <a:p>
            <a:pPr marL="449263" indent="-449263">
              <a:buClr>
                <a:srgbClr val="0070C0"/>
              </a:buClr>
              <a:buFont typeface="Wingdings 3" panose="05040102010807070707" pitchFamily="18" charset="2"/>
              <a:buChar char=""/>
            </a:pPr>
            <a:r>
              <a:rPr lang="en-US" sz="2600" dirty="0" smtClean="0"/>
              <a:t>On </a:t>
            </a:r>
            <a:r>
              <a:rPr lang="en-US" sz="2600" dirty="0"/>
              <a:t>further investigation he learned </a:t>
            </a:r>
            <a:r>
              <a:rPr lang="en-US" sz="2600" dirty="0" smtClean="0"/>
              <a:t>that brewery </a:t>
            </a:r>
            <a:r>
              <a:rPr lang="en-US" sz="2600" dirty="0"/>
              <a:t>workers preferred to drink the free beer available to them instead of water. In decomposing the problem by </a:t>
            </a:r>
            <a:r>
              <a:rPr lang="en-US" sz="2600" dirty="0" smtClean="0"/>
              <a:t>asking the </a:t>
            </a:r>
            <a:r>
              <a:rPr lang="en-US" sz="2600" dirty="0"/>
              <a:t>right questions, </a:t>
            </a:r>
            <a:r>
              <a:rPr lang="en-US" sz="2600" dirty="0" smtClean="0"/>
              <a:t>Dr. </a:t>
            </a:r>
            <a:r>
              <a:rPr lang="en-US" sz="2600" dirty="0"/>
              <a:t>Snow had hit upon a vital clue to the answer.</a:t>
            </a:r>
            <a:endParaRPr lang="en-US" sz="2600" dirty="0" smtClean="0"/>
          </a:p>
        </p:txBody>
      </p:sp>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372200" y="1124744"/>
            <a:ext cx="2520280" cy="3600400"/>
          </a:xfrm>
          <a:prstGeom prst="rect">
            <a:avLst/>
          </a:prstGeom>
        </p:spPr>
      </p:pic>
      <p:pic>
        <p:nvPicPr>
          <p:cNvPr id="4100" name="Picture 4"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2200" y="4769698"/>
            <a:ext cx="2520280" cy="1868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402663"/>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sp>
        <p:nvSpPr>
          <p:cNvPr id="8" name="Rectangle 7"/>
          <p:cNvSpPr/>
          <p:nvPr/>
        </p:nvSpPr>
        <p:spPr>
          <a:xfrm>
            <a:off x="179512" y="1123449"/>
            <a:ext cx="8708512" cy="1384995"/>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800" b="1" dirty="0" smtClean="0">
                <a:solidFill>
                  <a:srgbClr val="002060"/>
                </a:solidFill>
                <a:latin typeface="Arial" panose="020B0604020202020204" pitchFamily="34" charset="0"/>
                <a:cs typeface="Arial" panose="020B0604020202020204" pitchFamily="34" charset="0"/>
              </a:rPr>
              <a:t>Think-IT</a:t>
            </a:r>
            <a:endParaRPr lang="en-US" sz="280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070100" algn="l"/>
                <a:tab pos="3863975" algn="l"/>
                <a:tab pos="5468938" algn="l"/>
                <a:tab pos="6815138" algn="l"/>
              </a:tabLst>
            </a:pPr>
            <a:r>
              <a:rPr lang="en-US" sz="2800" b="1" dirty="0">
                <a:solidFill>
                  <a:srgbClr val="000000"/>
                </a:solidFill>
                <a:latin typeface="Arial" panose="020B0604020202020204" pitchFamily="34" charset="0"/>
                <a:cs typeface="Arial" panose="020B0604020202020204" pitchFamily="34" charset="0"/>
              </a:rPr>
              <a:t>2.2.1</a:t>
            </a:r>
            <a:r>
              <a:rPr lang="en-US" sz="2800" dirty="0">
                <a:solidFill>
                  <a:srgbClr val="000000"/>
                </a:solidFill>
                <a:latin typeface="Arial" panose="020B0604020202020204" pitchFamily="34" charset="0"/>
                <a:cs typeface="Arial" panose="020B0604020202020204" pitchFamily="34" charset="0"/>
              </a:rPr>
              <a:t> </a:t>
            </a:r>
            <a:r>
              <a:rPr lang="en-US" sz="2800" dirty="0" smtClean="0">
                <a:solidFill>
                  <a:srgbClr val="000000"/>
                </a:solidFill>
                <a:latin typeface="Arial" panose="020B0604020202020204" pitchFamily="34" charset="0"/>
                <a:cs typeface="Arial" panose="020B0604020202020204" pitchFamily="34" charset="0"/>
              </a:rPr>
              <a:t>- What </a:t>
            </a:r>
            <a:r>
              <a:rPr lang="en-US" sz="2800" dirty="0">
                <a:solidFill>
                  <a:srgbClr val="000000"/>
                </a:solidFill>
                <a:latin typeface="Arial" panose="020B0604020202020204" pitchFamily="34" charset="0"/>
                <a:cs typeface="Arial" panose="020B0604020202020204" pitchFamily="34" charset="0"/>
              </a:rPr>
              <a:t>do you think </a:t>
            </a:r>
            <a:r>
              <a:rPr lang="en-US" sz="2800" dirty="0" smtClean="0">
                <a:solidFill>
                  <a:srgbClr val="000000"/>
                </a:solidFill>
                <a:latin typeface="Arial" panose="020B0604020202020204" pitchFamily="34" charset="0"/>
                <a:cs typeface="Arial" panose="020B0604020202020204" pitchFamily="34" charset="0"/>
              </a:rPr>
              <a:t>Dr. </a:t>
            </a:r>
            <a:r>
              <a:rPr lang="en-US" sz="2800" dirty="0">
                <a:solidFill>
                  <a:srgbClr val="000000"/>
                </a:solidFill>
                <a:latin typeface="Arial" panose="020B0604020202020204" pitchFamily="34" charset="0"/>
                <a:cs typeface="Arial" panose="020B0604020202020204" pitchFamily="34" charset="0"/>
              </a:rPr>
              <a:t>Snow was able to deduce from this vital clue?</a:t>
            </a:r>
          </a:p>
        </p:txBody>
      </p:sp>
      <p:sp>
        <p:nvSpPr>
          <p:cNvPr id="10" name="Oval 9"/>
          <p:cNvSpPr/>
          <p:nvPr/>
        </p:nvSpPr>
        <p:spPr>
          <a:xfrm rot="1078849">
            <a:off x="8574342" y="970268"/>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11" name="Rectangle 10"/>
          <p:cNvSpPr/>
          <p:nvPr/>
        </p:nvSpPr>
        <p:spPr>
          <a:xfrm>
            <a:off x="179511" y="2645501"/>
            <a:ext cx="8708513" cy="3951851"/>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a:solidFill>
                  <a:srgbClr val="C00000"/>
                </a:solidFill>
                <a:latin typeface="Arial" panose="020B0604020202020204" pitchFamily="34" charset="0"/>
                <a:cs typeface="Arial" panose="020B0604020202020204" pitchFamily="34" charset="0"/>
              </a:rPr>
              <a:t>Data</a:t>
            </a:r>
            <a:r>
              <a:rPr lang="en-US" sz="2280" dirty="0">
                <a:solidFill>
                  <a:srgbClr val="000000"/>
                </a:solidFill>
                <a:latin typeface="Arial" panose="020B0604020202020204" pitchFamily="34" charset="0"/>
                <a:cs typeface="Arial" panose="020B0604020202020204" pitchFamily="34" charset="0"/>
              </a:rPr>
              <a:t>: A collection of facts without context, such as values or measurements. For example, these numbers are data: 1 5 </a:t>
            </a:r>
            <a:r>
              <a:rPr lang="en-US" sz="2280" dirty="0" smtClean="0">
                <a:solidFill>
                  <a:srgbClr val="000000"/>
                </a:solidFill>
                <a:latin typeface="Arial" panose="020B0604020202020204" pitchFamily="34" charset="0"/>
                <a:cs typeface="Arial" panose="020B0604020202020204" pitchFamily="34" charset="0"/>
              </a:rPr>
              <a:t>7 23 </a:t>
            </a:r>
            <a:r>
              <a:rPr lang="en-US" sz="2280" dirty="0">
                <a:solidFill>
                  <a:srgbClr val="000000"/>
                </a:solidFill>
                <a:latin typeface="Arial" panose="020B0604020202020204" pitchFamily="34" charset="0"/>
                <a:cs typeface="Arial" panose="020B0604020202020204" pitchFamily="34" charset="0"/>
              </a:rPr>
              <a:t>46 47 49.</a:t>
            </a:r>
          </a:p>
          <a:p>
            <a:pPr marL="285750" indent="-285750">
              <a:buClr>
                <a:srgbClr val="C00000"/>
              </a:buClr>
              <a:buFont typeface="Wingdings" panose="05000000000000000000" pitchFamily="2" charset="2"/>
              <a:buChar char="§"/>
              <a:tabLst>
                <a:tab pos="2420938" algn="l"/>
              </a:tabLst>
            </a:pPr>
            <a:r>
              <a:rPr lang="en-US" sz="2280" b="1" dirty="0">
                <a:solidFill>
                  <a:srgbClr val="C00000"/>
                </a:solidFill>
                <a:latin typeface="Arial" panose="020B0604020202020204" pitchFamily="34" charset="0"/>
                <a:cs typeface="Arial" panose="020B0604020202020204" pitchFamily="34" charset="0"/>
              </a:rPr>
              <a:t>Information</a:t>
            </a:r>
            <a:r>
              <a:rPr lang="en-US" sz="2280" dirty="0">
                <a:solidFill>
                  <a:srgbClr val="000000"/>
                </a:solidFill>
                <a:latin typeface="Arial" panose="020B0604020202020204" pitchFamily="34" charset="0"/>
                <a:cs typeface="Arial" panose="020B0604020202020204" pitchFamily="34" charset="0"/>
              </a:rPr>
              <a:t>: Information is data that has been processed by adding a meaning through interpretation and by </a:t>
            </a:r>
            <a:r>
              <a:rPr lang="en-US" sz="2280" dirty="0" smtClean="0">
                <a:solidFill>
                  <a:srgbClr val="000000"/>
                </a:solidFill>
                <a:latin typeface="Arial" panose="020B0604020202020204" pitchFamily="34" charset="0"/>
                <a:cs typeface="Arial" panose="020B0604020202020204" pitchFamily="34" charset="0"/>
              </a:rPr>
              <a:t>asking questions</a:t>
            </a:r>
            <a:r>
              <a:rPr lang="en-US" sz="2280" dirty="0">
                <a:solidFill>
                  <a:srgbClr val="000000"/>
                </a:solidFill>
                <a:latin typeface="Arial" panose="020B0604020202020204" pitchFamily="34" charset="0"/>
                <a:cs typeface="Arial" panose="020B0604020202020204" pitchFamily="34" charset="0"/>
              </a:rPr>
              <a:t>. For example, the data 1 5 7 23 46 47 and 49 become information when you know that they are lottery numbers.</a:t>
            </a:r>
          </a:p>
          <a:p>
            <a:pPr marL="285750" indent="-285750">
              <a:buClr>
                <a:srgbClr val="C00000"/>
              </a:buClr>
              <a:buFont typeface="Wingdings" panose="05000000000000000000" pitchFamily="2" charset="2"/>
              <a:buChar char="§"/>
              <a:tabLst>
                <a:tab pos="2420938" algn="l"/>
              </a:tabLst>
            </a:pPr>
            <a:r>
              <a:rPr lang="en-US" sz="2280" dirty="0">
                <a:solidFill>
                  <a:srgbClr val="000000"/>
                </a:solidFill>
                <a:latin typeface="Arial" panose="020B0604020202020204" pitchFamily="34" charset="0"/>
                <a:cs typeface="Arial" panose="020B0604020202020204" pitchFamily="34" charset="0"/>
              </a:rPr>
              <a:t>Data may also have different meanings in different contexts; 111 is one hundred and eleven in decimal, seven in binary, </a:t>
            </a:r>
            <a:r>
              <a:rPr lang="en-US" sz="2280" dirty="0" smtClean="0">
                <a:solidFill>
                  <a:srgbClr val="000000"/>
                </a:solidFill>
                <a:latin typeface="Arial" panose="020B0604020202020204" pitchFamily="34" charset="0"/>
                <a:cs typeface="Arial" panose="020B0604020202020204" pitchFamily="34" charset="0"/>
              </a:rPr>
              <a:t>or could </a:t>
            </a:r>
            <a:r>
              <a:rPr lang="en-US" sz="2280" dirty="0">
                <a:solidFill>
                  <a:srgbClr val="000000"/>
                </a:solidFill>
                <a:latin typeface="Arial" panose="020B0604020202020204" pitchFamily="34" charset="0"/>
                <a:cs typeface="Arial" panose="020B0604020202020204" pitchFamily="34" charset="0"/>
              </a:rPr>
              <a:t>be interpreted as three letter Is (three in Roman numerals).</a:t>
            </a:r>
            <a:endParaRPr lang="en-GB" sz="2280"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078849">
            <a:off x="8600850" y="2491025"/>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6311530"/>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12968" cy="1323439"/>
          </a:xfrm>
          <a:prstGeom prst="rect">
            <a:avLst/>
          </a:prstGeom>
        </p:spPr>
        <p:txBody>
          <a:bodyPr wrap="square">
            <a:spAutoFit/>
          </a:bodyPr>
          <a:lstStyle/>
          <a:p>
            <a:pPr>
              <a:buClr>
                <a:srgbClr val="0070C0"/>
              </a:buClr>
            </a:pPr>
            <a:r>
              <a:rPr lang="en-US" sz="2000" b="1" dirty="0" smtClean="0">
                <a:solidFill>
                  <a:srgbClr val="0070C0"/>
                </a:solidFill>
              </a:rPr>
              <a:t>Identifying Patterns</a:t>
            </a:r>
            <a:endParaRPr lang="en-US" sz="2000" b="1" dirty="0">
              <a:solidFill>
                <a:srgbClr val="0070C0"/>
              </a:solidFill>
            </a:endParaRPr>
          </a:p>
          <a:p>
            <a:pPr marL="449263" indent="-449263">
              <a:buClr>
                <a:srgbClr val="0070C0"/>
              </a:buClr>
              <a:buFont typeface="Wingdings 3" panose="05040102010807070707" pitchFamily="18" charset="2"/>
              <a:buChar char=""/>
            </a:pPr>
            <a:r>
              <a:rPr lang="en-US" sz="2000" dirty="0"/>
              <a:t>Dr Snow’s next move was to focus on the cholera deaths to try to identify patterns in the data. To help him to do this </a:t>
            </a:r>
            <a:r>
              <a:rPr lang="en-US" sz="2000" dirty="0" smtClean="0"/>
              <a:t>he plotted </a:t>
            </a:r>
            <a:r>
              <a:rPr lang="en-US" sz="2000" dirty="0"/>
              <a:t>the location of every cholera death on a map of the </a:t>
            </a:r>
            <a:r>
              <a:rPr lang="en-US" sz="2000" dirty="0" err="1"/>
              <a:t>Soho</a:t>
            </a:r>
            <a:r>
              <a:rPr lang="en-US" sz="2000" dirty="0"/>
              <a:t> area.</a:t>
            </a:r>
            <a:endParaRPr lang="en-US" sz="2000" dirty="0" smtClean="0"/>
          </a:p>
        </p:txBody>
      </p:sp>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pic>
        <p:nvPicPr>
          <p:cNvPr id="6146" name="Picture 2" descr="Image result for doctor snow cholera"/>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51520" y="2448182"/>
            <a:ext cx="6230428" cy="414916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588224" y="2902297"/>
            <a:ext cx="2338525" cy="1200329"/>
          </a:xfrm>
          <a:prstGeom prst="rect">
            <a:avLst/>
          </a:prstGeom>
          <a:noFill/>
        </p:spPr>
        <p:txBody>
          <a:bodyPr wrap="square" rtlCol="0">
            <a:spAutoFit/>
          </a:bodyPr>
          <a:lstStyle/>
          <a:p>
            <a:r>
              <a:rPr lang="en-GB" b="1" dirty="0" smtClean="0">
                <a:solidFill>
                  <a:srgbClr val="FF0000"/>
                </a:solidFill>
              </a:rPr>
              <a:t>Activity</a:t>
            </a:r>
            <a:r>
              <a:rPr lang="en-GB" dirty="0" smtClean="0">
                <a:solidFill>
                  <a:srgbClr val="FF0000"/>
                </a:solidFill>
              </a:rPr>
              <a:t> </a:t>
            </a:r>
            <a:r>
              <a:rPr lang="en-GB" dirty="0" smtClean="0"/>
              <a:t>– use the map provided and work out what pattern has formed.</a:t>
            </a:r>
            <a:endParaRPr lang="en-GB" dirty="0"/>
          </a:p>
        </p:txBody>
      </p:sp>
      <p:sp>
        <p:nvSpPr>
          <p:cNvPr id="4" name="TextBox 3">
            <a:hlinkClick r:id="rId4" action="ppaction://hlinkfile"/>
          </p:cNvPr>
          <p:cNvSpPr txBox="1"/>
          <p:nvPr/>
        </p:nvSpPr>
        <p:spPr>
          <a:xfrm>
            <a:off x="7442394" y="2132856"/>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
        <p:nvSpPr>
          <p:cNvPr id="3" name="TextBox 2"/>
          <p:cNvSpPr txBox="1"/>
          <p:nvPr/>
        </p:nvSpPr>
        <p:spPr>
          <a:xfrm>
            <a:off x="6588224" y="4361036"/>
            <a:ext cx="2304256" cy="2308324"/>
          </a:xfrm>
          <a:prstGeom prst="rect">
            <a:avLst/>
          </a:prstGeom>
          <a:noFill/>
        </p:spPr>
        <p:txBody>
          <a:bodyPr wrap="square" rtlCol="0">
            <a:spAutoFit/>
          </a:bodyPr>
          <a:lstStyle/>
          <a:p>
            <a:pPr indent="361950">
              <a:buClr>
                <a:srgbClr val="C00000"/>
              </a:buClr>
              <a:buFont typeface="Arial" panose="020B0604020202020204" pitchFamily="34" charset="0"/>
              <a:buChar char="◄"/>
            </a:pPr>
            <a:r>
              <a:rPr lang="en-GB" dirty="0" err="1" smtClean="0"/>
              <a:t>Dr.</a:t>
            </a:r>
            <a:r>
              <a:rPr lang="en-GB" dirty="0" smtClean="0"/>
              <a:t> John Snow’s original map of Soho in 1854. Note the black bars drawn on the map. Each one represents the exact location of a death from cholera.</a:t>
            </a:r>
            <a:endParaRPr lang="en-GB" dirty="0"/>
          </a:p>
        </p:txBody>
      </p:sp>
    </p:spTree>
    <p:extLst>
      <p:ext uri="{BB962C8B-B14F-4D97-AF65-F5344CB8AC3E}">
        <p14:creationId xmlns:p14="http://schemas.microsoft.com/office/powerpoint/2010/main" val="3738939142"/>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sp>
        <p:nvSpPr>
          <p:cNvPr id="6" name="Rectangle 5"/>
          <p:cNvSpPr/>
          <p:nvPr/>
        </p:nvSpPr>
        <p:spPr>
          <a:xfrm>
            <a:off x="179512" y="1124744"/>
            <a:ext cx="8708512" cy="5559984"/>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870" b="1" dirty="0" smtClean="0">
                <a:solidFill>
                  <a:srgbClr val="002060"/>
                </a:solidFill>
                <a:latin typeface="Arial" panose="020B0604020202020204" pitchFamily="34" charset="0"/>
                <a:cs typeface="Arial" panose="020B0604020202020204" pitchFamily="34" charset="0"/>
              </a:rPr>
              <a:t>Compute-IT</a:t>
            </a:r>
            <a:endParaRPr lang="en-US" sz="1870" b="1" dirty="0">
              <a:solidFill>
                <a:srgbClr val="002060"/>
              </a:solidFill>
              <a:latin typeface="Arial" panose="020B0604020202020204" pitchFamily="34" charset="0"/>
              <a:cs typeface="Arial" panose="020B0604020202020204" pitchFamily="34" charset="0"/>
            </a:endParaRPr>
          </a:p>
          <a:p>
            <a:pPr>
              <a:buClr>
                <a:srgbClr val="C00000"/>
              </a:buClr>
              <a:tabLst>
                <a:tab pos="2420938" algn="l"/>
              </a:tabLst>
            </a:pPr>
            <a:r>
              <a:rPr lang="en-US" sz="1870" b="1" dirty="0">
                <a:solidFill>
                  <a:srgbClr val="000000"/>
                </a:solidFill>
                <a:latin typeface="Arial" panose="020B0604020202020204" pitchFamily="34" charset="0"/>
                <a:cs typeface="Arial" panose="020B0604020202020204" pitchFamily="34" charset="0"/>
              </a:rPr>
              <a:t>2.2.2</a:t>
            </a:r>
            <a:r>
              <a:rPr lang="en-US" sz="1870" dirty="0">
                <a:solidFill>
                  <a:srgbClr val="000000"/>
                </a:solidFill>
                <a:latin typeface="Arial" panose="020B0604020202020204" pitchFamily="34" charset="0"/>
                <a:cs typeface="Arial" panose="020B0604020202020204" pitchFamily="34" charset="0"/>
              </a:rPr>
              <a:t> </a:t>
            </a:r>
            <a:r>
              <a:rPr lang="en-US" sz="1870" dirty="0" smtClean="0">
                <a:solidFill>
                  <a:srgbClr val="000000"/>
                </a:solidFill>
                <a:latin typeface="Arial" panose="020B0604020202020204" pitchFamily="34" charset="0"/>
                <a:cs typeface="Arial" panose="020B0604020202020204" pitchFamily="34" charset="0"/>
              </a:rPr>
              <a:t>- Look </a:t>
            </a:r>
            <a:r>
              <a:rPr lang="en-US" sz="1870" dirty="0">
                <a:solidFill>
                  <a:srgbClr val="000000"/>
                </a:solidFill>
                <a:latin typeface="Arial" panose="020B0604020202020204" pitchFamily="34" charset="0"/>
                <a:cs typeface="Arial" panose="020B0604020202020204" pitchFamily="34" charset="0"/>
              </a:rPr>
              <a:t>at Dr Snow’s map and, on a copy, carry out two important stages of computational thinking:</a:t>
            </a:r>
          </a:p>
          <a:p>
            <a:pPr>
              <a:buClr>
                <a:srgbClr val="C00000"/>
              </a:buClr>
              <a:tabLst>
                <a:tab pos="2420938" algn="l"/>
              </a:tabLst>
            </a:pPr>
            <a:r>
              <a:rPr lang="en-US" sz="1870" b="1" dirty="0">
                <a:solidFill>
                  <a:srgbClr val="000000"/>
                </a:solidFill>
                <a:latin typeface="Arial" panose="020B0604020202020204" pitchFamily="34" charset="0"/>
                <a:cs typeface="Arial" panose="020B0604020202020204" pitchFamily="34" charset="0"/>
              </a:rPr>
              <a:t>Collecting data</a:t>
            </a:r>
          </a:p>
          <a:p>
            <a:pPr marL="457200" indent="-457200">
              <a:buClr>
                <a:srgbClr val="C00000"/>
              </a:buClr>
              <a:buFont typeface="+mj-lt"/>
              <a:buAutoNum type="alphaLcParenR"/>
              <a:tabLst>
                <a:tab pos="2420938" algn="l"/>
              </a:tabLst>
            </a:pPr>
            <a:r>
              <a:rPr lang="en-US" sz="1870" dirty="0" smtClean="0">
                <a:solidFill>
                  <a:srgbClr val="000000"/>
                </a:solidFill>
                <a:latin typeface="Arial" panose="020B0604020202020204" pitchFamily="34" charset="0"/>
                <a:cs typeface="Arial" panose="020B0604020202020204" pitchFamily="34" charset="0"/>
              </a:rPr>
              <a:t>How </a:t>
            </a:r>
            <a:r>
              <a:rPr lang="en-US" sz="1870" dirty="0">
                <a:solidFill>
                  <a:srgbClr val="000000"/>
                </a:solidFill>
                <a:latin typeface="Arial" panose="020B0604020202020204" pitchFamily="34" charset="0"/>
                <a:cs typeface="Arial" panose="020B0604020202020204" pitchFamily="34" charset="0"/>
              </a:rPr>
              <a:t>many drinking water pumps are there in the </a:t>
            </a:r>
            <a:r>
              <a:rPr lang="en-US" sz="1870" dirty="0" err="1">
                <a:solidFill>
                  <a:srgbClr val="000000"/>
                </a:solidFill>
                <a:latin typeface="Arial" panose="020B0604020202020204" pitchFamily="34" charset="0"/>
                <a:cs typeface="Arial" panose="020B0604020202020204" pitchFamily="34" charset="0"/>
              </a:rPr>
              <a:t>Soho</a:t>
            </a:r>
            <a:r>
              <a:rPr lang="en-US" sz="1870" dirty="0">
                <a:solidFill>
                  <a:srgbClr val="000000"/>
                </a:solidFill>
                <a:latin typeface="Arial" panose="020B0604020202020204" pitchFamily="34" charset="0"/>
                <a:cs typeface="Arial" panose="020B0604020202020204" pitchFamily="34" charset="0"/>
              </a:rPr>
              <a:t> area?</a:t>
            </a:r>
          </a:p>
          <a:p>
            <a:pPr marL="457200" indent="-457200">
              <a:buClr>
                <a:srgbClr val="C00000"/>
              </a:buClr>
              <a:buFont typeface="+mj-lt"/>
              <a:buAutoNum type="alphaLcParenR"/>
              <a:tabLst>
                <a:tab pos="2420938" algn="l"/>
              </a:tabLst>
            </a:pPr>
            <a:r>
              <a:rPr lang="en-US" sz="1870" dirty="0" smtClean="0">
                <a:solidFill>
                  <a:srgbClr val="000000"/>
                </a:solidFill>
                <a:latin typeface="Arial" panose="020B0604020202020204" pitchFamily="34" charset="0"/>
                <a:cs typeface="Arial" panose="020B0604020202020204" pitchFamily="34" charset="0"/>
              </a:rPr>
              <a:t>Where </a:t>
            </a:r>
            <a:r>
              <a:rPr lang="en-US" sz="1870" dirty="0">
                <a:solidFill>
                  <a:srgbClr val="000000"/>
                </a:solidFill>
                <a:latin typeface="Arial" panose="020B0604020202020204" pitchFamily="34" charset="0"/>
                <a:cs typeface="Arial" panose="020B0604020202020204" pitchFamily="34" charset="0"/>
              </a:rPr>
              <a:t>are the pumps located? Mark them on your copy of the map.</a:t>
            </a:r>
          </a:p>
          <a:p>
            <a:pPr marL="457200" indent="-457200">
              <a:buClr>
                <a:srgbClr val="C00000"/>
              </a:buClr>
              <a:buFont typeface="+mj-lt"/>
              <a:buAutoNum type="alphaLcParenR"/>
              <a:tabLst>
                <a:tab pos="2420938" algn="l"/>
              </a:tabLst>
            </a:pPr>
            <a:r>
              <a:rPr lang="en-US" sz="1870" dirty="0" smtClean="0">
                <a:solidFill>
                  <a:srgbClr val="000000"/>
                </a:solidFill>
                <a:latin typeface="Arial" panose="020B0604020202020204" pitchFamily="34" charset="0"/>
                <a:cs typeface="Arial" panose="020B0604020202020204" pitchFamily="34" charset="0"/>
              </a:rPr>
              <a:t>Count </a:t>
            </a:r>
            <a:r>
              <a:rPr lang="en-US" sz="1870" dirty="0">
                <a:solidFill>
                  <a:srgbClr val="000000"/>
                </a:solidFill>
                <a:latin typeface="Arial" panose="020B0604020202020204" pitchFamily="34" charset="0"/>
                <a:cs typeface="Arial" panose="020B0604020202020204" pitchFamily="34" charset="0"/>
              </a:rPr>
              <a:t>the number of deaths in each street (each bar on the map represents a person who died of cholera). </a:t>
            </a:r>
            <a:r>
              <a:rPr lang="en-US" sz="1870" dirty="0" smtClean="0">
                <a:solidFill>
                  <a:srgbClr val="000000"/>
                </a:solidFill>
                <a:latin typeface="Arial" panose="020B0604020202020204" pitchFamily="34" charset="0"/>
                <a:cs typeface="Arial" panose="020B0604020202020204" pitchFamily="34" charset="0"/>
              </a:rPr>
              <a:t>Record the </a:t>
            </a:r>
            <a:r>
              <a:rPr lang="en-US" sz="1870" dirty="0">
                <a:solidFill>
                  <a:srgbClr val="000000"/>
                </a:solidFill>
                <a:latin typeface="Arial" panose="020B0604020202020204" pitchFamily="34" charset="0"/>
                <a:cs typeface="Arial" panose="020B0604020202020204" pitchFamily="34" charset="0"/>
              </a:rPr>
              <a:t>number of deaths on the map.</a:t>
            </a:r>
          </a:p>
          <a:p>
            <a:pPr>
              <a:buClr>
                <a:srgbClr val="C00000"/>
              </a:buClr>
              <a:tabLst>
                <a:tab pos="2420938" algn="l"/>
              </a:tabLst>
            </a:pPr>
            <a:r>
              <a:rPr lang="en-US" sz="1870" b="1" dirty="0">
                <a:solidFill>
                  <a:srgbClr val="000000"/>
                </a:solidFill>
                <a:latin typeface="Arial" panose="020B0604020202020204" pitchFamily="34" charset="0"/>
                <a:cs typeface="Arial" panose="020B0604020202020204" pitchFamily="34" charset="0"/>
              </a:rPr>
              <a:t>Pattern identification and hypothesis testing</a:t>
            </a:r>
          </a:p>
          <a:p>
            <a:pPr marL="457200" indent="-457200">
              <a:buClr>
                <a:srgbClr val="C00000"/>
              </a:buClr>
              <a:buFont typeface="+mj-lt"/>
              <a:buAutoNum type="alphaLcParenR" startAt="4"/>
              <a:tabLst>
                <a:tab pos="2420938" algn="l"/>
              </a:tabLst>
            </a:pPr>
            <a:r>
              <a:rPr lang="en-US" sz="1870" dirty="0" smtClean="0">
                <a:solidFill>
                  <a:srgbClr val="000000"/>
                </a:solidFill>
                <a:latin typeface="Arial" panose="020B0604020202020204" pitchFamily="34" charset="0"/>
                <a:cs typeface="Arial" panose="020B0604020202020204" pitchFamily="34" charset="0"/>
              </a:rPr>
              <a:t>Colour </a:t>
            </a:r>
            <a:r>
              <a:rPr lang="en-US" sz="1870" dirty="0">
                <a:solidFill>
                  <a:srgbClr val="000000"/>
                </a:solidFill>
                <a:latin typeface="Arial" panose="020B0604020202020204" pitchFamily="34" charset="0"/>
                <a:cs typeface="Arial" panose="020B0604020202020204" pitchFamily="34" charset="0"/>
              </a:rPr>
              <a:t>code the streets where:</a:t>
            </a:r>
          </a:p>
          <a:p>
            <a:pPr marL="811213" indent="-361950">
              <a:buClr>
                <a:srgbClr val="C00000"/>
              </a:buClr>
              <a:buFont typeface="Wingdings" panose="05000000000000000000" pitchFamily="2" charset="2"/>
              <a:buChar char="§"/>
              <a:tabLst>
                <a:tab pos="2420938" algn="l"/>
              </a:tabLst>
            </a:pPr>
            <a:r>
              <a:rPr lang="en-US" sz="1870" dirty="0" smtClean="0">
                <a:solidFill>
                  <a:srgbClr val="000000"/>
                </a:solidFill>
                <a:latin typeface="Arial" panose="020B0604020202020204" pitchFamily="34" charset="0"/>
                <a:cs typeface="Arial" panose="020B0604020202020204" pitchFamily="34" charset="0"/>
              </a:rPr>
              <a:t>more </a:t>
            </a:r>
            <a:r>
              <a:rPr lang="en-US" sz="1870" dirty="0">
                <a:solidFill>
                  <a:srgbClr val="000000"/>
                </a:solidFill>
                <a:latin typeface="Arial" panose="020B0604020202020204" pitchFamily="34" charset="0"/>
                <a:cs typeface="Arial" panose="020B0604020202020204" pitchFamily="34" charset="0"/>
              </a:rPr>
              <a:t>than 20 people died, in red</a:t>
            </a:r>
          </a:p>
          <a:p>
            <a:pPr marL="811213" indent="-361950">
              <a:buClr>
                <a:srgbClr val="C00000"/>
              </a:buClr>
              <a:buFont typeface="Wingdings" panose="05000000000000000000" pitchFamily="2" charset="2"/>
              <a:buChar char="§"/>
              <a:tabLst>
                <a:tab pos="2420938" algn="l"/>
              </a:tabLst>
            </a:pPr>
            <a:r>
              <a:rPr lang="en-US" sz="1870" dirty="0" smtClean="0">
                <a:solidFill>
                  <a:srgbClr val="000000"/>
                </a:solidFill>
                <a:latin typeface="Arial" panose="020B0604020202020204" pitchFamily="34" charset="0"/>
                <a:cs typeface="Arial" panose="020B0604020202020204" pitchFamily="34" charset="0"/>
              </a:rPr>
              <a:t>between </a:t>
            </a:r>
            <a:r>
              <a:rPr lang="en-US" sz="1870" dirty="0">
                <a:solidFill>
                  <a:srgbClr val="000000"/>
                </a:solidFill>
                <a:latin typeface="Arial" panose="020B0604020202020204" pitchFamily="34" charset="0"/>
                <a:cs typeface="Arial" panose="020B0604020202020204" pitchFamily="34" charset="0"/>
              </a:rPr>
              <a:t>16 and 19 people died, in orange</a:t>
            </a:r>
          </a:p>
          <a:p>
            <a:pPr marL="811213" indent="-361950">
              <a:buClr>
                <a:srgbClr val="C00000"/>
              </a:buClr>
              <a:buFont typeface="Wingdings" panose="05000000000000000000" pitchFamily="2" charset="2"/>
              <a:buChar char="§"/>
              <a:tabLst>
                <a:tab pos="2420938" algn="l"/>
              </a:tabLst>
            </a:pPr>
            <a:r>
              <a:rPr lang="en-US" sz="1870" dirty="0" smtClean="0">
                <a:solidFill>
                  <a:srgbClr val="000000"/>
                </a:solidFill>
                <a:latin typeface="Arial" panose="020B0604020202020204" pitchFamily="34" charset="0"/>
                <a:cs typeface="Arial" panose="020B0604020202020204" pitchFamily="34" charset="0"/>
              </a:rPr>
              <a:t>between </a:t>
            </a:r>
            <a:r>
              <a:rPr lang="en-US" sz="1870" dirty="0">
                <a:solidFill>
                  <a:srgbClr val="000000"/>
                </a:solidFill>
                <a:latin typeface="Arial" panose="020B0604020202020204" pitchFamily="34" charset="0"/>
                <a:cs typeface="Arial" panose="020B0604020202020204" pitchFamily="34" charset="0"/>
              </a:rPr>
              <a:t>10 and 15 people died, in yellow</a:t>
            </a:r>
          </a:p>
          <a:p>
            <a:pPr marL="811213" indent="-361950">
              <a:buClr>
                <a:srgbClr val="C00000"/>
              </a:buClr>
              <a:buFont typeface="Wingdings" panose="05000000000000000000" pitchFamily="2" charset="2"/>
              <a:buChar char="§"/>
              <a:tabLst>
                <a:tab pos="2420938" algn="l"/>
              </a:tabLst>
            </a:pPr>
            <a:r>
              <a:rPr lang="en-US" sz="1870" dirty="0" smtClean="0">
                <a:solidFill>
                  <a:srgbClr val="000000"/>
                </a:solidFill>
                <a:latin typeface="Arial" panose="020B0604020202020204" pitchFamily="34" charset="0"/>
                <a:cs typeface="Arial" panose="020B0604020202020204" pitchFamily="34" charset="0"/>
              </a:rPr>
              <a:t>between </a:t>
            </a:r>
            <a:r>
              <a:rPr lang="en-US" sz="1870" dirty="0">
                <a:solidFill>
                  <a:srgbClr val="000000"/>
                </a:solidFill>
                <a:latin typeface="Arial" panose="020B0604020202020204" pitchFamily="34" charset="0"/>
                <a:cs typeface="Arial" panose="020B0604020202020204" pitchFamily="34" charset="0"/>
              </a:rPr>
              <a:t>3 and 9 people died, in blue</a:t>
            </a:r>
          </a:p>
          <a:p>
            <a:pPr marL="811213" indent="-361950">
              <a:buClr>
                <a:srgbClr val="C00000"/>
              </a:buClr>
              <a:buFont typeface="Wingdings" panose="05000000000000000000" pitchFamily="2" charset="2"/>
              <a:buChar char="§"/>
              <a:tabLst>
                <a:tab pos="2420938" algn="l"/>
              </a:tabLst>
            </a:pPr>
            <a:r>
              <a:rPr lang="en-US" sz="1870" dirty="0" smtClean="0">
                <a:solidFill>
                  <a:srgbClr val="000000"/>
                </a:solidFill>
                <a:latin typeface="Arial" panose="020B0604020202020204" pitchFamily="34" charset="0"/>
                <a:cs typeface="Arial" panose="020B0604020202020204" pitchFamily="34" charset="0"/>
              </a:rPr>
              <a:t>fewer </a:t>
            </a:r>
            <a:r>
              <a:rPr lang="en-US" sz="1870" dirty="0">
                <a:solidFill>
                  <a:srgbClr val="000000"/>
                </a:solidFill>
                <a:latin typeface="Arial" panose="020B0604020202020204" pitchFamily="34" charset="0"/>
                <a:cs typeface="Arial" panose="020B0604020202020204" pitchFamily="34" charset="0"/>
              </a:rPr>
              <a:t>than 3 people died, in green.</a:t>
            </a:r>
          </a:p>
          <a:p>
            <a:pPr marL="457200" indent="-457200">
              <a:buClr>
                <a:srgbClr val="C00000"/>
              </a:buClr>
              <a:buFont typeface="+mj-lt"/>
              <a:buAutoNum type="alphaLcParenR" startAt="5"/>
              <a:tabLst>
                <a:tab pos="2420938" algn="l"/>
              </a:tabLst>
            </a:pPr>
            <a:r>
              <a:rPr lang="en-US" sz="1870" dirty="0" smtClean="0">
                <a:solidFill>
                  <a:srgbClr val="000000"/>
                </a:solidFill>
                <a:latin typeface="Arial" panose="020B0604020202020204" pitchFamily="34" charset="0"/>
                <a:cs typeface="Arial" panose="020B0604020202020204" pitchFamily="34" charset="0"/>
              </a:rPr>
              <a:t>Once </a:t>
            </a:r>
            <a:r>
              <a:rPr lang="en-US" sz="1870" dirty="0">
                <a:solidFill>
                  <a:srgbClr val="000000"/>
                </a:solidFill>
                <a:latin typeface="Arial" panose="020B0604020202020204" pitchFamily="34" charset="0"/>
                <a:cs typeface="Arial" panose="020B0604020202020204" pitchFamily="34" charset="0"/>
              </a:rPr>
              <a:t>data has been processed it becomes information. So now look at the data you have processed and </a:t>
            </a:r>
            <a:r>
              <a:rPr lang="en-US" sz="1870" dirty="0" smtClean="0">
                <a:solidFill>
                  <a:srgbClr val="000000"/>
                </a:solidFill>
                <a:latin typeface="Arial" panose="020B0604020202020204" pitchFamily="34" charset="0"/>
                <a:cs typeface="Arial" panose="020B0604020202020204" pitchFamily="34" charset="0"/>
              </a:rPr>
              <a:t>draw your </a:t>
            </a:r>
            <a:r>
              <a:rPr lang="en-US" sz="1870" dirty="0">
                <a:solidFill>
                  <a:srgbClr val="000000"/>
                </a:solidFill>
                <a:latin typeface="Arial" panose="020B0604020202020204" pitchFamily="34" charset="0"/>
                <a:cs typeface="Arial" panose="020B0604020202020204" pitchFamily="34" charset="0"/>
              </a:rPr>
              <a:t>conclusions. What do you think caused the </a:t>
            </a:r>
            <a:r>
              <a:rPr lang="en-US" sz="1870" dirty="0" err="1">
                <a:solidFill>
                  <a:srgbClr val="000000"/>
                </a:solidFill>
                <a:latin typeface="Arial" panose="020B0604020202020204" pitchFamily="34" charset="0"/>
                <a:cs typeface="Arial" panose="020B0604020202020204" pitchFamily="34" charset="0"/>
              </a:rPr>
              <a:t>Soho</a:t>
            </a:r>
            <a:r>
              <a:rPr lang="en-US" sz="1870" dirty="0">
                <a:solidFill>
                  <a:srgbClr val="000000"/>
                </a:solidFill>
                <a:latin typeface="Arial" panose="020B0604020202020204" pitchFamily="34" charset="0"/>
                <a:cs typeface="Arial" panose="020B0604020202020204" pitchFamily="34" charset="0"/>
              </a:rPr>
              <a:t> cholera outbreak and what would you do to prevent </a:t>
            </a:r>
            <a:r>
              <a:rPr lang="en-US" sz="1870" dirty="0" smtClean="0">
                <a:solidFill>
                  <a:srgbClr val="000000"/>
                </a:solidFill>
                <a:latin typeface="Arial" panose="020B0604020202020204" pitchFamily="34" charset="0"/>
                <a:cs typeface="Arial" panose="020B0604020202020204" pitchFamily="34" charset="0"/>
              </a:rPr>
              <a:t>yet more </a:t>
            </a:r>
            <a:r>
              <a:rPr lang="en-US" sz="1870" dirty="0">
                <a:solidFill>
                  <a:srgbClr val="000000"/>
                </a:solidFill>
                <a:latin typeface="Arial" panose="020B0604020202020204" pitchFamily="34" charset="0"/>
                <a:cs typeface="Arial" panose="020B0604020202020204" pitchFamily="34" charset="0"/>
              </a:rPr>
              <a:t>people catching cholera?</a:t>
            </a:r>
            <a:endParaRPr lang="en-GB" sz="187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8" name="TextBox 7">
            <a:hlinkClick r:id="rId3" action="ppaction://hlinkfile"/>
          </p:cNvPr>
          <p:cNvSpPr txBox="1"/>
          <p:nvPr/>
        </p:nvSpPr>
        <p:spPr>
          <a:xfrm>
            <a:off x="8248669" y="4149080"/>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559875924"/>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3335501"/>
            <a:ext cx="8712968" cy="3477875"/>
          </a:xfrm>
          <a:prstGeom prst="rect">
            <a:avLst/>
          </a:prstGeom>
        </p:spPr>
        <p:txBody>
          <a:bodyPr wrap="square">
            <a:spAutoFit/>
          </a:bodyPr>
          <a:lstStyle/>
          <a:p>
            <a:pPr>
              <a:buClr>
                <a:srgbClr val="0070C0"/>
              </a:buClr>
            </a:pPr>
            <a:r>
              <a:rPr lang="en-US" sz="2200" b="1" dirty="0" smtClean="0">
                <a:solidFill>
                  <a:srgbClr val="0070C0"/>
                </a:solidFill>
              </a:rPr>
              <a:t>Conclusion</a:t>
            </a:r>
            <a:endParaRPr lang="en-US" sz="2200" b="1" dirty="0">
              <a:solidFill>
                <a:srgbClr val="0070C0"/>
              </a:solidFill>
            </a:endParaRPr>
          </a:p>
          <a:p>
            <a:pPr marL="361950" indent="-361950">
              <a:buClr>
                <a:srgbClr val="0070C0"/>
              </a:buClr>
              <a:buFont typeface="Wingdings 3" panose="05040102010807070707" pitchFamily="18" charset="2"/>
              <a:buChar char=""/>
            </a:pPr>
            <a:r>
              <a:rPr lang="en-US" sz="2200" dirty="0"/>
              <a:t>It is likely that you came to the same conclusion as Dr Snow. Well done if you identified the Broad Street pump as the </a:t>
            </a:r>
            <a:r>
              <a:rPr lang="en-US" sz="2200" dirty="0" smtClean="0"/>
              <a:t>cause of </a:t>
            </a:r>
            <a:r>
              <a:rPr lang="en-US" sz="2200" dirty="0"/>
              <a:t>the outbreak. It turned out that a cesspit near the pump was leaking </a:t>
            </a:r>
            <a:r>
              <a:rPr lang="en-US" sz="2200" dirty="0" err="1"/>
              <a:t>faeces</a:t>
            </a:r>
            <a:r>
              <a:rPr lang="en-US" sz="2200" dirty="0"/>
              <a:t> into the pipes that supplied the </a:t>
            </a:r>
            <a:r>
              <a:rPr lang="en-US" sz="2200" dirty="0" smtClean="0"/>
              <a:t>pump, introducing </a:t>
            </a:r>
            <a:r>
              <a:rPr lang="en-US" sz="2200" dirty="0"/>
              <a:t>cholera into the drinking water. </a:t>
            </a:r>
            <a:endParaRPr lang="en-US" sz="2200" dirty="0" smtClean="0"/>
          </a:p>
          <a:p>
            <a:pPr marL="361950" indent="-361950">
              <a:buClr>
                <a:srgbClr val="0070C0"/>
              </a:buClr>
              <a:buFont typeface="Wingdings 3" panose="05040102010807070707" pitchFamily="18" charset="2"/>
              <a:buChar char=""/>
            </a:pPr>
            <a:r>
              <a:rPr lang="en-US" sz="2200" dirty="0" smtClean="0"/>
              <a:t>Dr </a:t>
            </a:r>
            <a:r>
              <a:rPr lang="en-US" sz="2200" dirty="0"/>
              <a:t>Snow acted quickly and had the handle of the pump removed so that it </a:t>
            </a:r>
            <a:r>
              <a:rPr lang="en-US" sz="2200" dirty="0" smtClean="0"/>
              <a:t>could not </a:t>
            </a:r>
            <a:r>
              <a:rPr lang="en-US" sz="2200" dirty="0"/>
              <a:t>be used. As a result, no one else was infected by the water from the pump and the cholera epidemic soon died out.</a:t>
            </a:r>
            <a:endParaRPr lang="en-US" sz="2200" dirty="0" smtClean="0"/>
          </a:p>
        </p:txBody>
      </p:sp>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sp>
        <p:nvSpPr>
          <p:cNvPr id="10" name="Rectangle 9"/>
          <p:cNvSpPr/>
          <p:nvPr/>
        </p:nvSpPr>
        <p:spPr>
          <a:xfrm>
            <a:off x="179511" y="1124744"/>
            <a:ext cx="8708513" cy="2197525"/>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smtClean="0">
                <a:solidFill>
                  <a:srgbClr val="C00000"/>
                </a:solidFill>
                <a:latin typeface="Arial" panose="020B0604020202020204" pitchFamily="34" charset="0"/>
                <a:cs typeface="Arial" panose="020B0604020202020204" pitchFamily="34" charset="0"/>
              </a:rPr>
              <a:t>Pattern </a:t>
            </a:r>
            <a:r>
              <a:rPr lang="en-US" sz="2280" b="1" dirty="0">
                <a:solidFill>
                  <a:srgbClr val="C00000"/>
                </a:solidFill>
                <a:latin typeface="Arial" panose="020B0604020202020204" pitchFamily="34" charset="0"/>
                <a:cs typeface="Arial" panose="020B0604020202020204" pitchFamily="34" charset="0"/>
              </a:rPr>
              <a:t>identification</a:t>
            </a:r>
            <a:r>
              <a:rPr lang="en-US" sz="2280" dirty="0">
                <a:solidFill>
                  <a:srgbClr val="000000"/>
                </a:solidFill>
                <a:latin typeface="Arial" panose="020B0604020202020204" pitchFamily="34" charset="0"/>
                <a:cs typeface="Arial" panose="020B0604020202020204" pitchFamily="34" charset="0"/>
              </a:rPr>
              <a:t>: Looking for identifiable patterns in raw data using data analysis.</a:t>
            </a:r>
          </a:p>
          <a:p>
            <a:pPr marL="285750" indent="-285750">
              <a:buClr>
                <a:srgbClr val="C00000"/>
              </a:buClr>
              <a:buFont typeface="Wingdings" panose="05000000000000000000" pitchFamily="2" charset="2"/>
              <a:buChar char="§"/>
              <a:tabLst>
                <a:tab pos="2420938" algn="l"/>
              </a:tabLst>
            </a:pPr>
            <a:r>
              <a:rPr lang="en-US" sz="2280" b="1" dirty="0">
                <a:solidFill>
                  <a:srgbClr val="C00000"/>
                </a:solidFill>
                <a:latin typeface="Arial" panose="020B0604020202020204" pitchFamily="34" charset="0"/>
                <a:cs typeface="Arial" panose="020B0604020202020204" pitchFamily="34" charset="0"/>
              </a:rPr>
              <a:t>Hypothesis testing</a:t>
            </a:r>
            <a:r>
              <a:rPr lang="en-US" sz="2280" dirty="0">
                <a:solidFill>
                  <a:srgbClr val="000000"/>
                </a:solidFill>
                <a:latin typeface="Arial" panose="020B0604020202020204" pitchFamily="34" charset="0"/>
                <a:cs typeface="Arial" panose="020B0604020202020204" pitchFamily="34" charset="0"/>
              </a:rPr>
              <a:t>: A proposed explanation for something. You can test it, to see if it is correct, using </a:t>
            </a:r>
            <a:r>
              <a:rPr lang="en-US" sz="2280" dirty="0" smtClean="0">
                <a:solidFill>
                  <a:srgbClr val="000000"/>
                </a:solidFill>
                <a:latin typeface="Arial" panose="020B0604020202020204" pitchFamily="34" charset="0"/>
                <a:cs typeface="Arial" panose="020B0604020202020204" pitchFamily="34" charset="0"/>
              </a:rPr>
              <a:t>scientific observation </a:t>
            </a:r>
            <a:r>
              <a:rPr lang="en-US" sz="2280" dirty="0">
                <a:solidFill>
                  <a:srgbClr val="000000"/>
                </a:solidFill>
                <a:latin typeface="Arial" panose="020B0604020202020204" pitchFamily="34" charset="0"/>
                <a:cs typeface="Arial" panose="020B0604020202020204" pitchFamily="34" charset="0"/>
              </a:rPr>
              <a:t>and investigation.</a:t>
            </a:r>
            <a:endParaRPr lang="en-GB" sz="228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078849">
            <a:off x="8600850" y="970268"/>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3953380"/>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4705"/>
            <a:ext cx="8712968" cy="4832092"/>
          </a:xfrm>
          <a:prstGeom prst="rect">
            <a:avLst/>
          </a:prstGeom>
        </p:spPr>
        <p:txBody>
          <a:bodyPr wrap="square">
            <a:spAutoFit/>
          </a:bodyPr>
          <a:lstStyle/>
          <a:p>
            <a:pPr>
              <a:buClr>
                <a:srgbClr val="0070C0"/>
              </a:buClr>
            </a:pPr>
            <a:r>
              <a:rPr lang="en-US" sz="2160" b="1" dirty="0" smtClean="0">
                <a:solidFill>
                  <a:srgbClr val="0070C0"/>
                </a:solidFill>
              </a:rPr>
              <a:t>Dr </a:t>
            </a:r>
            <a:r>
              <a:rPr lang="en-US" sz="2160" b="1" dirty="0">
                <a:solidFill>
                  <a:srgbClr val="0070C0"/>
                </a:solidFill>
              </a:rPr>
              <a:t>Snow’s algorithm</a:t>
            </a:r>
          </a:p>
          <a:p>
            <a:pPr marL="361950" indent="-361950">
              <a:buClr>
                <a:srgbClr val="0070C0"/>
              </a:buClr>
              <a:buFont typeface="Wingdings 3" panose="05040102010807070707" pitchFamily="18" charset="2"/>
              <a:buChar char=""/>
            </a:pPr>
            <a:r>
              <a:rPr lang="en-US" sz="2160" dirty="0"/>
              <a:t>It was John Snow’s applied scientific method that helped to prove that there was something invisible in the water </a:t>
            </a:r>
            <a:r>
              <a:rPr lang="en-US" sz="2160" dirty="0" smtClean="0"/>
              <a:t>that infected </a:t>
            </a:r>
            <a:r>
              <a:rPr lang="en-US" sz="2160" dirty="0"/>
              <a:t>people, and not foul smelling air. His genius was to gather the relevant data and analyse it correctly so that </a:t>
            </a:r>
            <a:r>
              <a:rPr lang="en-US" sz="2160" dirty="0" smtClean="0"/>
              <a:t>he could </a:t>
            </a:r>
            <a:r>
              <a:rPr lang="en-US" sz="2160" dirty="0"/>
              <a:t>model the outbreak on his map and identify the centre of the infection. Dr Snow now had a life-saving algorithm:</a:t>
            </a:r>
          </a:p>
          <a:p>
            <a:pPr marL="723900" indent="-369888">
              <a:buClr>
                <a:srgbClr val="0070C0"/>
              </a:buClr>
              <a:buFont typeface="+mj-lt"/>
              <a:buAutoNum type="arabicPeriod"/>
            </a:pPr>
            <a:r>
              <a:rPr lang="en-US" sz="2160" dirty="0" smtClean="0"/>
              <a:t>Identify </a:t>
            </a:r>
            <a:r>
              <a:rPr lang="en-US" sz="2160" dirty="0"/>
              <a:t>the problem.</a:t>
            </a:r>
          </a:p>
          <a:p>
            <a:pPr marL="723900" indent="-369888">
              <a:buClr>
                <a:srgbClr val="0070C0"/>
              </a:buClr>
              <a:buFont typeface="+mj-lt"/>
              <a:buAutoNum type="arabicPeriod"/>
            </a:pPr>
            <a:r>
              <a:rPr lang="en-US" sz="2160" dirty="0" smtClean="0"/>
              <a:t>Decompose </a:t>
            </a:r>
            <a:r>
              <a:rPr lang="en-US" sz="2160" dirty="0"/>
              <a:t>the problem.</a:t>
            </a:r>
          </a:p>
          <a:p>
            <a:pPr marL="723900" indent="-369888">
              <a:buClr>
                <a:srgbClr val="0070C0"/>
              </a:buClr>
              <a:buFont typeface="+mj-lt"/>
              <a:buAutoNum type="arabicPeriod"/>
            </a:pPr>
            <a:r>
              <a:rPr lang="en-US" sz="2160" dirty="0" smtClean="0"/>
              <a:t>Collect </a:t>
            </a:r>
            <a:r>
              <a:rPr lang="en-US" sz="2160" dirty="0"/>
              <a:t>data on location of deaths and on drinking water sources.</a:t>
            </a:r>
          </a:p>
          <a:p>
            <a:pPr marL="723900" indent="-369888">
              <a:buClr>
                <a:srgbClr val="0070C0"/>
              </a:buClr>
              <a:buFont typeface="+mj-lt"/>
              <a:buAutoNum type="arabicPeriod"/>
            </a:pPr>
            <a:r>
              <a:rPr lang="en-US" sz="2160" dirty="0" smtClean="0"/>
              <a:t>Perform </a:t>
            </a:r>
            <a:r>
              <a:rPr lang="en-US" sz="2160" dirty="0"/>
              <a:t>pattern identification and hypothesis testing, comparing the distribution of deaths with the distribution </a:t>
            </a:r>
            <a:r>
              <a:rPr lang="en-US" sz="2160" dirty="0" smtClean="0"/>
              <a:t>of drinking </a:t>
            </a:r>
            <a:r>
              <a:rPr lang="en-US" sz="2160" dirty="0"/>
              <a:t>water sources to identify the infected water source.</a:t>
            </a:r>
            <a:endParaRPr lang="en-US" sz="2160" dirty="0" smtClean="0"/>
          </a:p>
        </p:txBody>
      </p:sp>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sp>
        <p:nvSpPr>
          <p:cNvPr id="10" name="Rectangle 9"/>
          <p:cNvSpPr/>
          <p:nvPr/>
        </p:nvSpPr>
        <p:spPr>
          <a:xfrm>
            <a:off x="179512" y="5875296"/>
            <a:ext cx="8708513" cy="794064"/>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smtClean="0">
                <a:solidFill>
                  <a:srgbClr val="C00000"/>
                </a:solidFill>
                <a:latin typeface="Arial" panose="020B0604020202020204" pitchFamily="34" charset="0"/>
                <a:cs typeface="Arial" panose="020B0604020202020204" pitchFamily="34" charset="0"/>
              </a:rPr>
              <a:t>Model</a:t>
            </a:r>
            <a:r>
              <a:rPr lang="en-US" sz="2280" b="1" dirty="0">
                <a:solidFill>
                  <a:srgbClr val="C00000"/>
                </a:solidFill>
                <a:latin typeface="Arial" panose="020B0604020202020204" pitchFamily="34" charset="0"/>
                <a:cs typeface="Arial" panose="020B0604020202020204" pitchFamily="34" charset="0"/>
              </a:rPr>
              <a:t>:</a:t>
            </a:r>
            <a:r>
              <a:rPr lang="en-US" sz="2280" dirty="0">
                <a:solidFill>
                  <a:srgbClr val="000000"/>
                </a:solidFill>
                <a:latin typeface="Arial" panose="020B0604020202020204" pitchFamily="34" charset="0"/>
                <a:cs typeface="Arial" panose="020B0604020202020204" pitchFamily="34" charset="0"/>
              </a:rPr>
              <a:t> Something created to imitate a real-life situation</a:t>
            </a:r>
            <a:endParaRPr lang="en-GB" sz="228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078849">
            <a:off x="8600851" y="5720820"/>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4343304"/>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4705"/>
            <a:ext cx="8712968" cy="1754326"/>
          </a:xfrm>
          <a:prstGeom prst="rect">
            <a:avLst/>
          </a:prstGeom>
        </p:spPr>
        <p:txBody>
          <a:bodyPr wrap="square">
            <a:spAutoFit/>
          </a:bodyPr>
          <a:lstStyle/>
          <a:p>
            <a:pPr>
              <a:buClr>
                <a:srgbClr val="0070C0"/>
              </a:buClr>
            </a:pPr>
            <a:r>
              <a:rPr lang="en-US" sz="2160" b="1" dirty="0" smtClean="0">
                <a:solidFill>
                  <a:srgbClr val="0070C0"/>
                </a:solidFill>
              </a:rPr>
              <a:t>Dr </a:t>
            </a:r>
            <a:r>
              <a:rPr lang="en-US" sz="2160" b="1" dirty="0">
                <a:solidFill>
                  <a:srgbClr val="0070C0"/>
                </a:solidFill>
              </a:rPr>
              <a:t>Snow’s algorithm</a:t>
            </a:r>
          </a:p>
          <a:p>
            <a:pPr marL="361950" indent="-361950">
              <a:buClr>
                <a:srgbClr val="0070C0"/>
              </a:buClr>
              <a:buFont typeface="Wingdings 3" panose="05040102010807070707" pitchFamily="18" charset="2"/>
              <a:buChar char=""/>
            </a:pPr>
            <a:r>
              <a:rPr lang="en-US" sz="2160" dirty="0"/>
              <a:t>Dr Snow’s solution to the 1854 cholera outbreak can be </a:t>
            </a:r>
            <a:r>
              <a:rPr lang="en-US" sz="2160" dirty="0" err="1"/>
              <a:t>generalised</a:t>
            </a:r>
            <a:r>
              <a:rPr lang="en-US" sz="2160" dirty="0"/>
              <a:t>. This means it can be applied to other outbreaks </a:t>
            </a:r>
            <a:r>
              <a:rPr lang="en-US" sz="2160" dirty="0" smtClean="0"/>
              <a:t>of cholera </a:t>
            </a:r>
            <a:r>
              <a:rPr lang="en-US" sz="2160" dirty="0"/>
              <a:t>and to outbreaks of other diseases too. In fact, it is still being used today and has saved millions of lives.</a:t>
            </a:r>
            <a:endParaRPr lang="en-US" sz="2160" dirty="0" smtClean="0"/>
          </a:p>
        </p:txBody>
      </p:sp>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9051" t="28991" r="9838" b="10780"/>
          <a:stretch/>
        </p:blipFill>
        <p:spPr>
          <a:xfrm>
            <a:off x="611560" y="2869114"/>
            <a:ext cx="7992888" cy="3152174"/>
          </a:xfrm>
          <a:prstGeom prst="rect">
            <a:avLst/>
          </a:prstGeom>
        </p:spPr>
      </p:pic>
      <p:sp>
        <p:nvSpPr>
          <p:cNvPr id="7" name="TextBox 6"/>
          <p:cNvSpPr txBox="1"/>
          <p:nvPr/>
        </p:nvSpPr>
        <p:spPr>
          <a:xfrm>
            <a:off x="179512" y="6033482"/>
            <a:ext cx="8568952" cy="707886"/>
          </a:xfrm>
          <a:prstGeom prst="rect">
            <a:avLst/>
          </a:prstGeom>
          <a:noFill/>
        </p:spPr>
        <p:txBody>
          <a:bodyPr wrap="square" rtlCol="0">
            <a:spAutoFit/>
          </a:bodyPr>
          <a:lstStyle/>
          <a:p>
            <a:pPr indent="449263">
              <a:buClr>
                <a:srgbClr val="C00000"/>
              </a:buClr>
              <a:buFont typeface="Arial" panose="020B0604020202020204" pitchFamily="34" charset="0"/>
              <a:buChar char="▲"/>
            </a:pPr>
            <a:r>
              <a:rPr lang="en-GB" sz="2000" dirty="0" err="1" smtClean="0"/>
              <a:t>Dr.</a:t>
            </a:r>
            <a:r>
              <a:rPr lang="en-GB" sz="2000" dirty="0" smtClean="0"/>
              <a:t> John Snow closed the Broad Street pump by removing the handle and it remains without a handle to this day.</a:t>
            </a:r>
            <a:endParaRPr lang="en-GB" sz="2000" dirty="0"/>
          </a:p>
        </p:txBody>
      </p:sp>
    </p:spTree>
    <p:extLst>
      <p:ext uri="{BB962C8B-B14F-4D97-AF65-F5344CB8AC3E}">
        <p14:creationId xmlns:p14="http://schemas.microsoft.com/office/powerpoint/2010/main" val="2414489169"/>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01 – Under the Hood</a:t>
            </a:r>
            <a:endParaRPr lang="en-GB" b="1" dirty="0" smtClean="0"/>
          </a:p>
        </p:txBody>
      </p:sp>
      <p:sp>
        <p:nvSpPr>
          <p:cNvPr id="34" name="Rectangle 33"/>
          <p:cNvSpPr/>
          <p:nvPr/>
        </p:nvSpPr>
        <p:spPr>
          <a:xfrm>
            <a:off x="179512" y="2442368"/>
            <a:ext cx="5842206" cy="4154984"/>
          </a:xfrm>
          <a:prstGeom prst="rect">
            <a:avLst/>
          </a:prstGeom>
        </p:spPr>
        <p:txBody>
          <a:bodyPr wrap="square">
            <a:spAutoFit/>
          </a:bodyPr>
          <a:lstStyle/>
          <a:p>
            <a:pPr>
              <a:buClr>
                <a:srgbClr val="0070C0"/>
              </a:buClr>
            </a:pPr>
            <a:r>
              <a:rPr lang="en-US" sz="2400" b="1" dirty="0" smtClean="0">
                <a:solidFill>
                  <a:srgbClr val="C00000"/>
                </a:solidFill>
              </a:rPr>
              <a:t>1.1 </a:t>
            </a:r>
            <a:r>
              <a:rPr lang="en-US" sz="2400" b="1" dirty="0">
                <a:solidFill>
                  <a:srgbClr val="C00000"/>
                </a:solidFill>
              </a:rPr>
              <a:t>Under the hood of a computer</a:t>
            </a:r>
          </a:p>
          <a:p>
            <a:pPr>
              <a:buClr>
                <a:srgbClr val="0070C0"/>
              </a:buClr>
            </a:pPr>
            <a:r>
              <a:rPr lang="en-US" sz="2400" b="1" dirty="0">
                <a:solidFill>
                  <a:srgbClr val="002060"/>
                </a:solidFill>
              </a:rPr>
              <a:t>To compute</a:t>
            </a:r>
          </a:p>
          <a:p>
            <a:pPr marL="355600" indent="-355600">
              <a:buClr>
                <a:srgbClr val="0070C0"/>
              </a:buClr>
              <a:buFont typeface="Wingdings 3" panose="05040102010807070707" pitchFamily="18" charset="2"/>
              <a:buChar char=""/>
            </a:pPr>
            <a:r>
              <a:rPr lang="en-US" sz="2400" dirty="0"/>
              <a:t>The word ‘compute’ is derived from the Latin word ‘</a:t>
            </a:r>
            <a:r>
              <a:rPr lang="en-US" sz="2400" dirty="0" err="1"/>
              <a:t>computare</a:t>
            </a:r>
            <a:r>
              <a:rPr lang="en-US" sz="2400" dirty="0"/>
              <a:t>’, which means ‘to count up’, ‘to sum up’, ‘to </a:t>
            </a:r>
            <a:r>
              <a:rPr lang="en-US" sz="2400" dirty="0" smtClean="0"/>
              <a:t>reckon together</a:t>
            </a:r>
            <a:r>
              <a:rPr lang="en-US" sz="2400" dirty="0"/>
              <a:t>’. The Romans certainly did not have computers and ‘to compute’ does not mean to use a computer. </a:t>
            </a:r>
            <a:endParaRPr lang="en-US" sz="2400" dirty="0" smtClean="0"/>
          </a:p>
          <a:p>
            <a:pPr marL="355600" indent="-355600">
              <a:buClr>
                <a:srgbClr val="0070C0"/>
              </a:buClr>
              <a:buFont typeface="Wingdings 3" panose="05040102010807070707" pitchFamily="18" charset="2"/>
              <a:buChar char=""/>
            </a:pPr>
            <a:r>
              <a:rPr lang="en-US" sz="2400" dirty="0" smtClean="0"/>
              <a:t>Computing is something </a:t>
            </a:r>
            <a:r>
              <a:rPr lang="en-US" sz="2400" dirty="0"/>
              <a:t>that we all do whenever we perform a mathematical calculation</a:t>
            </a:r>
            <a:r>
              <a:rPr lang="en-US" sz="2400" dirty="0" smtClean="0"/>
              <a:t>.</a:t>
            </a:r>
            <a:endParaRPr lang="en-US" sz="2400" dirty="0"/>
          </a:p>
        </p:txBody>
      </p:sp>
      <p:sp>
        <p:nvSpPr>
          <p:cNvPr id="8" name="Rectangle 7"/>
          <p:cNvSpPr/>
          <p:nvPr/>
        </p:nvSpPr>
        <p:spPr>
          <a:xfrm>
            <a:off x="179512" y="1129968"/>
            <a:ext cx="8708512" cy="1200329"/>
          </a:xfrm>
          <a:prstGeom prst="rect">
            <a:avLst/>
          </a:pr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2400" b="1" dirty="0" smtClean="0">
                <a:solidFill>
                  <a:srgbClr val="C00000"/>
                </a:solidFill>
                <a:latin typeface="Arial" panose="020B0604020202020204" pitchFamily="34" charset="0"/>
                <a:cs typeface="Arial" panose="020B0604020202020204" pitchFamily="34" charset="0"/>
              </a:rPr>
              <a:t>Challenge</a:t>
            </a:r>
            <a:endParaRPr lang="en-US" sz="240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400" dirty="0">
                <a:solidFill>
                  <a:srgbClr val="000000"/>
                </a:solidFill>
                <a:latin typeface="Arial" panose="020B0604020202020204" pitchFamily="34" charset="0"/>
                <a:cs typeface="Arial" panose="020B0604020202020204" pitchFamily="34" charset="0"/>
              </a:rPr>
              <a:t>Your challenge is to learn to ‘think’ like a computer, and understand how computers process data.</a:t>
            </a:r>
            <a:endParaRPr lang="en-GB" sz="2400" b="1"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078849">
            <a:off x="8574342" y="1025072"/>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pic>
        <p:nvPicPr>
          <p:cNvPr id="3" name="Picture 2" descr="Image result for colossus compu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1718" y="2442368"/>
            <a:ext cx="2870762" cy="190044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021718" y="4449306"/>
            <a:ext cx="2870762" cy="707886"/>
          </a:xfrm>
          <a:prstGeom prst="rect">
            <a:avLst/>
          </a:prstGeom>
          <a:noFill/>
        </p:spPr>
        <p:txBody>
          <a:bodyPr wrap="square" rtlCol="0">
            <a:spAutoFit/>
          </a:bodyPr>
          <a:lstStyle/>
          <a:p>
            <a:pPr indent="355600">
              <a:buClr>
                <a:srgbClr val="C00000"/>
              </a:buClr>
              <a:buSzPct val="80000"/>
              <a:buFont typeface="Arial" panose="020B0604020202020204" pitchFamily="34" charset="0"/>
              <a:buChar char="▲"/>
            </a:pPr>
            <a:r>
              <a:rPr lang="en-GB" sz="2000" dirty="0" smtClean="0"/>
              <a:t>The first electronic computer, Colossus</a:t>
            </a:r>
            <a:endParaRPr lang="en-GB" sz="2000" dirty="0"/>
          </a:p>
        </p:txBody>
      </p:sp>
      <p:sp>
        <p:nvSpPr>
          <p:cNvPr id="5" name="TextBox 4">
            <a:hlinkClick r:id="rId4"/>
          </p:cNvPr>
          <p:cNvSpPr txBox="1"/>
          <p:nvPr/>
        </p:nvSpPr>
        <p:spPr>
          <a:xfrm>
            <a:off x="6412982" y="5333146"/>
            <a:ext cx="2141125" cy="400110"/>
          </a:xfrm>
          <a:prstGeom prst="rect">
            <a:avLst/>
          </a:prstGeom>
          <a:solidFill>
            <a:schemeClr val="accent4">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Web Link</a:t>
            </a:r>
            <a:endParaRPr lang="en-GB" sz="2000" b="1" dirty="0"/>
          </a:p>
        </p:txBody>
      </p:sp>
      <p:sp>
        <p:nvSpPr>
          <p:cNvPr id="14" name="TextBox 13">
            <a:hlinkClick r:id="rId5" action="ppaction://hlinkfile"/>
          </p:cNvPr>
          <p:cNvSpPr txBox="1"/>
          <p:nvPr/>
        </p:nvSpPr>
        <p:spPr>
          <a:xfrm>
            <a:off x="6412982" y="5981218"/>
            <a:ext cx="2141125"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Video Link</a:t>
            </a:r>
            <a:endParaRPr lang="en-GB" sz="2000" b="1" dirty="0"/>
          </a:p>
        </p:txBody>
      </p:sp>
    </p:spTree>
    <p:extLst>
      <p:ext uri="{BB962C8B-B14F-4D97-AF65-F5344CB8AC3E}">
        <p14:creationId xmlns:p14="http://schemas.microsoft.com/office/powerpoint/2010/main" val="1407634366"/>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44705"/>
            <a:ext cx="3162271" cy="5324535"/>
          </a:xfrm>
          <a:prstGeom prst="rect">
            <a:avLst/>
          </a:prstGeom>
        </p:spPr>
        <p:txBody>
          <a:bodyPr wrap="square">
            <a:spAutoFit/>
          </a:bodyPr>
          <a:lstStyle/>
          <a:p>
            <a:pPr>
              <a:buClr>
                <a:srgbClr val="0070C0"/>
              </a:buClr>
            </a:pPr>
            <a:r>
              <a:rPr lang="en-US" sz="2000" b="1" dirty="0">
                <a:solidFill>
                  <a:srgbClr val="0070C0"/>
                </a:solidFill>
              </a:rPr>
              <a:t>Malaria in </a:t>
            </a:r>
            <a:r>
              <a:rPr lang="en-US" sz="2000" b="1" dirty="0" err="1">
                <a:solidFill>
                  <a:srgbClr val="0070C0"/>
                </a:solidFill>
              </a:rPr>
              <a:t>Kitanga</a:t>
            </a:r>
            <a:endParaRPr lang="en-US" sz="2000" b="1" dirty="0">
              <a:solidFill>
                <a:srgbClr val="0070C0"/>
              </a:solidFill>
            </a:endParaRPr>
          </a:p>
          <a:p>
            <a:pPr>
              <a:buClr>
                <a:srgbClr val="0070C0"/>
              </a:buClr>
            </a:pPr>
            <a:r>
              <a:rPr lang="en-US" sz="2000" b="1" dirty="0">
                <a:solidFill>
                  <a:srgbClr val="C00000"/>
                </a:solidFill>
              </a:rPr>
              <a:t>Step 1: Identify the problem</a:t>
            </a:r>
          </a:p>
          <a:p>
            <a:pPr marL="361950" indent="-361950">
              <a:buClr>
                <a:srgbClr val="0070C0"/>
              </a:buClr>
              <a:buFont typeface="Wingdings 3" panose="05040102010807070707" pitchFamily="18" charset="2"/>
              <a:buChar char=""/>
            </a:pPr>
            <a:r>
              <a:rPr lang="en-US" sz="2000" dirty="0"/>
              <a:t>Malaria is the most deadly disease on Earth. It is spread by the Anopheles mosquito and kills millions of people every </a:t>
            </a:r>
            <a:r>
              <a:rPr lang="en-US" sz="2000" dirty="0" smtClean="0"/>
              <a:t>year. </a:t>
            </a:r>
          </a:p>
          <a:p>
            <a:pPr marL="361950" indent="-361950">
              <a:buClr>
                <a:srgbClr val="0070C0"/>
              </a:buClr>
              <a:buFont typeface="Wingdings 3" panose="05040102010807070707" pitchFamily="18" charset="2"/>
              <a:buChar char=""/>
            </a:pPr>
            <a:r>
              <a:rPr lang="en-US" sz="2000" dirty="0" smtClean="0"/>
              <a:t>The </a:t>
            </a:r>
            <a:r>
              <a:rPr lang="en-US" sz="2000" dirty="0"/>
              <a:t>most effective way of preventing malaria is to destroy the mosquito in its breeding grounds by spraying them </a:t>
            </a:r>
            <a:r>
              <a:rPr lang="en-US" sz="2000" dirty="0" smtClean="0"/>
              <a:t>with insecticide</a:t>
            </a:r>
          </a:p>
        </p:txBody>
      </p:sp>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6447" t="21000" r="8591" b="1592"/>
          <a:stretch/>
        </p:blipFill>
        <p:spPr>
          <a:xfrm>
            <a:off x="3419871" y="1144705"/>
            <a:ext cx="5466527" cy="5308631"/>
          </a:xfrm>
          <a:prstGeom prst="rect">
            <a:avLst/>
          </a:prstGeom>
        </p:spPr>
      </p:pic>
      <p:sp>
        <p:nvSpPr>
          <p:cNvPr id="6" name="TextBox 5">
            <a:hlinkClick r:id="rId4" action="ppaction://hlinkfile"/>
          </p:cNvPr>
          <p:cNvSpPr txBox="1"/>
          <p:nvPr/>
        </p:nvSpPr>
        <p:spPr>
          <a:xfrm>
            <a:off x="2765525" y="5661248"/>
            <a:ext cx="654346" cy="1015663"/>
          </a:xfrm>
          <a:prstGeom prst="rect">
            <a:avLst/>
          </a:prstGeom>
          <a:noFill/>
        </p:spPr>
        <p:txBody>
          <a:bodyPr wrap="none" rtlCol="0">
            <a:spAutoFit/>
          </a:bodyPr>
          <a:lstStyle/>
          <a:p>
            <a:r>
              <a:rPr lang="en-GB" sz="6000" b="1" dirty="0" smtClean="0">
                <a:solidFill>
                  <a:schemeClr val="accent1"/>
                </a:solidFill>
              </a:rPr>
              <a:t>?</a:t>
            </a:r>
            <a:endParaRPr lang="en-GB" b="1" dirty="0">
              <a:solidFill>
                <a:schemeClr val="accent1"/>
              </a:solidFill>
            </a:endParaRPr>
          </a:p>
        </p:txBody>
      </p:sp>
    </p:spTree>
    <p:extLst>
      <p:ext uri="{BB962C8B-B14F-4D97-AF65-F5344CB8AC3E}">
        <p14:creationId xmlns:p14="http://schemas.microsoft.com/office/powerpoint/2010/main" val="728071795"/>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3573016"/>
            <a:ext cx="8712968" cy="3077766"/>
          </a:xfrm>
          <a:prstGeom prst="rect">
            <a:avLst/>
          </a:prstGeom>
        </p:spPr>
        <p:txBody>
          <a:bodyPr wrap="square">
            <a:spAutoFit/>
          </a:bodyPr>
          <a:lstStyle/>
          <a:p>
            <a:pPr>
              <a:buClr>
                <a:srgbClr val="0070C0"/>
              </a:buClr>
            </a:pPr>
            <a:r>
              <a:rPr lang="en-US" sz="1940" b="1" dirty="0" smtClean="0">
                <a:solidFill>
                  <a:srgbClr val="C00000"/>
                </a:solidFill>
              </a:rPr>
              <a:t>Step </a:t>
            </a:r>
            <a:r>
              <a:rPr lang="en-US" sz="1940" b="1" dirty="0">
                <a:solidFill>
                  <a:srgbClr val="C00000"/>
                </a:solidFill>
              </a:rPr>
              <a:t>1: Identify the problem</a:t>
            </a:r>
          </a:p>
          <a:p>
            <a:pPr marL="361950" indent="-361950">
              <a:buClr>
                <a:srgbClr val="0070C0"/>
              </a:buClr>
              <a:buFont typeface="Wingdings 3" panose="05040102010807070707" pitchFamily="18" charset="2"/>
              <a:buChar char=""/>
            </a:pPr>
            <a:r>
              <a:rPr lang="en-US" sz="1940" dirty="0"/>
              <a:t>Two very important aspects of computational thinking are the ability to solve a problem systematically and to </a:t>
            </a:r>
            <a:r>
              <a:rPr lang="en-US" sz="1940" dirty="0" smtClean="0"/>
              <a:t>generalize once </a:t>
            </a:r>
            <a:r>
              <a:rPr lang="en-US" sz="1940" dirty="0"/>
              <a:t>an algorithm has been formulated. </a:t>
            </a:r>
            <a:r>
              <a:rPr lang="en-US" sz="1940" b="1" dirty="0">
                <a:solidFill>
                  <a:srgbClr val="00B050"/>
                </a:solidFill>
              </a:rPr>
              <a:t>Abstraction</a:t>
            </a:r>
            <a:r>
              <a:rPr lang="en-US" sz="1940" dirty="0">
                <a:solidFill>
                  <a:srgbClr val="00B050"/>
                </a:solidFill>
              </a:rPr>
              <a:t> </a:t>
            </a:r>
            <a:r>
              <a:rPr lang="en-US" sz="1940" dirty="0"/>
              <a:t>and </a:t>
            </a:r>
            <a:r>
              <a:rPr lang="en-US" sz="1940" b="1" dirty="0" err="1">
                <a:solidFill>
                  <a:srgbClr val="00B050"/>
                </a:solidFill>
              </a:rPr>
              <a:t>generalisation</a:t>
            </a:r>
            <a:r>
              <a:rPr lang="en-US" sz="1940" dirty="0">
                <a:solidFill>
                  <a:srgbClr val="00B050"/>
                </a:solidFill>
              </a:rPr>
              <a:t> </a:t>
            </a:r>
            <a:r>
              <a:rPr lang="en-US" sz="1940" dirty="0"/>
              <a:t>are used to apply an algorithm to </a:t>
            </a:r>
            <a:r>
              <a:rPr lang="en-US" sz="1940" dirty="0" smtClean="0"/>
              <a:t>different problems </a:t>
            </a:r>
            <a:r>
              <a:rPr lang="en-US" sz="1940" dirty="0"/>
              <a:t>that have similar features. </a:t>
            </a:r>
            <a:endParaRPr lang="en-US" sz="1940" dirty="0" smtClean="0"/>
          </a:p>
          <a:p>
            <a:pPr marL="361950" indent="-361950">
              <a:buClr>
                <a:srgbClr val="0070C0"/>
              </a:buClr>
              <a:buFont typeface="Wingdings 3" panose="05040102010807070707" pitchFamily="18" charset="2"/>
              <a:buChar char=""/>
            </a:pPr>
            <a:r>
              <a:rPr lang="en-US" sz="1940" dirty="0" smtClean="0"/>
              <a:t>Learning </a:t>
            </a:r>
            <a:r>
              <a:rPr lang="en-US" sz="1940" dirty="0"/>
              <a:t>from </a:t>
            </a:r>
            <a:r>
              <a:rPr lang="en-US" sz="1940" dirty="0" err="1"/>
              <a:t>Dr</a:t>
            </a:r>
            <a:r>
              <a:rPr lang="en-US" sz="1940" dirty="0"/>
              <a:t> Snow’s success in </a:t>
            </a:r>
            <a:r>
              <a:rPr lang="en-US" sz="1940" dirty="0" err="1"/>
              <a:t>Soho</a:t>
            </a:r>
            <a:r>
              <a:rPr lang="en-US" sz="1940" dirty="0"/>
              <a:t> in the nineteenth century, it is possible </a:t>
            </a:r>
            <a:r>
              <a:rPr lang="en-US" sz="1940" dirty="0" smtClean="0"/>
              <a:t>to apply </a:t>
            </a:r>
            <a:r>
              <a:rPr lang="en-US" sz="1940" dirty="0" err="1"/>
              <a:t>generalisation</a:t>
            </a:r>
            <a:r>
              <a:rPr lang="en-US" sz="1940" dirty="0"/>
              <a:t> to this particular twentieth-century problem of the malaria outbreak in </a:t>
            </a:r>
            <a:r>
              <a:rPr lang="en-US" sz="1940" dirty="0" err="1"/>
              <a:t>Kitanga</a:t>
            </a:r>
            <a:r>
              <a:rPr lang="en-US" sz="1940" dirty="0"/>
              <a:t>. </a:t>
            </a:r>
            <a:endParaRPr lang="en-US" sz="1940" dirty="0" smtClean="0"/>
          </a:p>
          <a:p>
            <a:pPr marL="361950" indent="-361950">
              <a:buClr>
                <a:srgbClr val="0070C0"/>
              </a:buClr>
              <a:buFont typeface="Wingdings 3" panose="05040102010807070707" pitchFamily="18" charset="2"/>
              <a:buChar char=""/>
            </a:pPr>
            <a:r>
              <a:rPr lang="en-US" sz="1940" dirty="0" smtClean="0"/>
              <a:t>You </a:t>
            </a:r>
            <a:r>
              <a:rPr lang="en-US" sz="1940" dirty="0"/>
              <a:t>have </a:t>
            </a:r>
            <a:r>
              <a:rPr lang="en-US" sz="1940" dirty="0" smtClean="0"/>
              <a:t>already identified </a:t>
            </a:r>
            <a:r>
              <a:rPr lang="en-US" sz="1940" dirty="0"/>
              <a:t>the problem, which is Step 1 of </a:t>
            </a:r>
            <a:r>
              <a:rPr lang="en-US" sz="1940" dirty="0" err="1"/>
              <a:t>Dr</a:t>
            </a:r>
            <a:r>
              <a:rPr lang="en-US" sz="1940" dirty="0"/>
              <a:t> Snow’s algorithm, so now it is time to move on to Step 2.</a:t>
            </a:r>
            <a:endParaRPr lang="en-US" sz="1940" dirty="0" smtClean="0"/>
          </a:p>
        </p:txBody>
      </p:sp>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36307" y="1196752"/>
            <a:ext cx="8756173" cy="2304256"/>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051720" y="1196752"/>
            <a:ext cx="2484276" cy="1656184"/>
          </a:xfrm>
          <a:prstGeom prst="rect">
            <a:avLst/>
          </a:prstGeom>
        </p:spPr>
      </p:pic>
      <p:sp>
        <p:nvSpPr>
          <p:cNvPr id="4" name="TextBox 3"/>
          <p:cNvSpPr txBox="1"/>
          <p:nvPr/>
        </p:nvSpPr>
        <p:spPr>
          <a:xfrm>
            <a:off x="179512" y="1196752"/>
            <a:ext cx="1890828" cy="1577355"/>
          </a:xfrm>
          <a:prstGeom prst="rect">
            <a:avLst/>
          </a:prstGeom>
          <a:solidFill>
            <a:schemeClr val="bg1"/>
          </a:solidFill>
        </p:spPr>
        <p:txBody>
          <a:bodyPr wrap="square" rtlCol="0">
            <a:spAutoFit/>
          </a:bodyPr>
          <a:lstStyle/>
          <a:p>
            <a:r>
              <a:rPr lang="en-GB" sz="1950" i="1" dirty="0" smtClean="0"/>
              <a:t>The</a:t>
            </a:r>
            <a:r>
              <a:rPr lang="en-GB" sz="1950" dirty="0" smtClean="0"/>
              <a:t> Anopheles </a:t>
            </a:r>
            <a:r>
              <a:rPr lang="en-GB" sz="1950" i="1" dirty="0" smtClean="0"/>
              <a:t>mosquito spreads malaria by biting people.</a:t>
            </a:r>
            <a:endParaRPr lang="en-GB" sz="1950" dirty="0"/>
          </a:p>
        </p:txBody>
      </p:sp>
      <p:sp>
        <p:nvSpPr>
          <p:cNvPr id="7" name="TextBox 6">
            <a:hlinkClick r:id="rId5" action="ppaction://hlinkfile"/>
          </p:cNvPr>
          <p:cNvSpPr txBox="1"/>
          <p:nvPr/>
        </p:nvSpPr>
        <p:spPr>
          <a:xfrm>
            <a:off x="8244408" y="3356992"/>
            <a:ext cx="654346" cy="1015663"/>
          </a:xfrm>
          <a:prstGeom prst="rect">
            <a:avLst/>
          </a:prstGeom>
          <a:noFill/>
        </p:spPr>
        <p:txBody>
          <a:bodyPr wrap="none" rtlCol="0">
            <a:spAutoFit/>
          </a:bodyPr>
          <a:lstStyle/>
          <a:p>
            <a:r>
              <a:rPr lang="en-GB" sz="6000" b="1" dirty="0" smtClean="0">
                <a:solidFill>
                  <a:schemeClr val="accent1"/>
                </a:solidFill>
              </a:rPr>
              <a:t>?</a:t>
            </a:r>
            <a:endParaRPr lang="en-GB" b="1" dirty="0">
              <a:solidFill>
                <a:schemeClr val="accent1"/>
              </a:solidFill>
            </a:endParaRPr>
          </a:p>
        </p:txBody>
      </p:sp>
    </p:spTree>
    <p:extLst>
      <p:ext uri="{BB962C8B-B14F-4D97-AF65-F5344CB8AC3E}">
        <p14:creationId xmlns:p14="http://schemas.microsoft.com/office/powerpoint/2010/main" val="3403608231"/>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3805877"/>
            <a:ext cx="8712968" cy="2800767"/>
          </a:xfrm>
          <a:prstGeom prst="rect">
            <a:avLst/>
          </a:prstGeom>
        </p:spPr>
        <p:txBody>
          <a:bodyPr wrap="square">
            <a:spAutoFit/>
          </a:bodyPr>
          <a:lstStyle/>
          <a:p>
            <a:pPr>
              <a:buClr>
                <a:srgbClr val="0070C0"/>
              </a:buClr>
            </a:pPr>
            <a:r>
              <a:rPr lang="en-US" sz="2200" b="1" dirty="0" smtClean="0">
                <a:solidFill>
                  <a:srgbClr val="C00000"/>
                </a:solidFill>
              </a:rPr>
              <a:t>Step </a:t>
            </a:r>
            <a:r>
              <a:rPr lang="en-US" sz="2200" b="1" dirty="0">
                <a:solidFill>
                  <a:srgbClr val="C00000"/>
                </a:solidFill>
              </a:rPr>
              <a:t>2: Decompose the problem</a:t>
            </a:r>
          </a:p>
          <a:p>
            <a:pPr marL="361950" indent="-361950">
              <a:buClr>
                <a:srgbClr val="0070C0"/>
              </a:buClr>
              <a:buFont typeface="Wingdings 3" panose="05040102010807070707" pitchFamily="18" charset="2"/>
              <a:buChar char=""/>
            </a:pPr>
            <a:r>
              <a:rPr lang="en-US" sz="2200" dirty="0"/>
              <a:t>What are the questions you need to ask to understand the problem facing the village elders? This is a problem that </a:t>
            </a:r>
            <a:r>
              <a:rPr lang="en-US" sz="2200" dirty="0" smtClean="0"/>
              <a:t>is already </a:t>
            </a:r>
            <a:r>
              <a:rPr lang="en-US" sz="2200" dirty="0"/>
              <a:t>well understood. You know that malaria is transmitted by a parasite carried by the Anopheles mosquito. </a:t>
            </a:r>
            <a:endParaRPr lang="en-US" sz="2200" dirty="0" smtClean="0"/>
          </a:p>
          <a:p>
            <a:pPr marL="361950" indent="-361950">
              <a:buClr>
                <a:srgbClr val="0070C0"/>
              </a:buClr>
              <a:buFont typeface="Wingdings 3" panose="05040102010807070707" pitchFamily="18" charset="2"/>
              <a:buChar char=""/>
            </a:pPr>
            <a:r>
              <a:rPr lang="en-US" sz="2200" dirty="0" smtClean="0"/>
              <a:t>Humans are </a:t>
            </a:r>
            <a:r>
              <a:rPr lang="en-US" sz="2200" dirty="0"/>
              <a:t>infected when they are bitten by a mosquito carrying the parasite. You also know that the preferred breeding ground </a:t>
            </a:r>
            <a:r>
              <a:rPr lang="en-US" sz="2200" dirty="0" smtClean="0"/>
              <a:t>for mosquitoes </a:t>
            </a:r>
            <a:r>
              <a:rPr lang="en-US" sz="2200" dirty="0"/>
              <a:t>is stagnant water such as swamps.</a:t>
            </a:r>
            <a:endParaRPr lang="en-US" sz="2200" dirty="0" smtClean="0"/>
          </a:p>
        </p:txBody>
      </p:sp>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sp>
        <p:nvSpPr>
          <p:cNvPr id="8" name="Rectangle 7"/>
          <p:cNvSpPr/>
          <p:nvPr/>
        </p:nvSpPr>
        <p:spPr>
          <a:xfrm>
            <a:off x="179512" y="1124744"/>
            <a:ext cx="8708513" cy="2548390"/>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a:solidFill>
                  <a:srgbClr val="C00000"/>
                </a:solidFill>
                <a:latin typeface="Arial" panose="020B0604020202020204" pitchFamily="34" charset="0"/>
                <a:cs typeface="Arial" panose="020B0604020202020204" pitchFamily="34" charset="0"/>
              </a:rPr>
              <a:t>Abstraction</a:t>
            </a:r>
            <a:r>
              <a:rPr lang="en-US" sz="2280" dirty="0">
                <a:solidFill>
                  <a:srgbClr val="000000"/>
                </a:solidFill>
                <a:latin typeface="Arial" panose="020B0604020202020204" pitchFamily="34" charset="0"/>
                <a:cs typeface="Arial" panose="020B0604020202020204" pitchFamily="34" charset="0"/>
              </a:rPr>
              <a:t>: Working with ideas or solving a problem by identifying common patterns in real situations, concentrating </a:t>
            </a:r>
            <a:r>
              <a:rPr lang="en-US" sz="2280" dirty="0" smtClean="0">
                <a:solidFill>
                  <a:srgbClr val="000000"/>
                </a:solidFill>
                <a:latin typeface="Arial" panose="020B0604020202020204" pitchFamily="34" charset="0"/>
                <a:cs typeface="Arial" panose="020B0604020202020204" pitchFamily="34" charset="0"/>
              </a:rPr>
              <a:t>on general </a:t>
            </a:r>
            <a:r>
              <a:rPr lang="en-US" sz="2280" dirty="0">
                <a:solidFill>
                  <a:srgbClr val="000000"/>
                </a:solidFill>
                <a:latin typeface="Arial" panose="020B0604020202020204" pitchFamily="34" charset="0"/>
                <a:cs typeface="Arial" panose="020B0604020202020204" pitchFamily="34" charset="0"/>
              </a:rPr>
              <a:t>ideas and not on the detail of the problem itself.</a:t>
            </a:r>
          </a:p>
          <a:p>
            <a:pPr marL="285750" indent="-285750">
              <a:buClr>
                <a:srgbClr val="C00000"/>
              </a:buClr>
              <a:buFont typeface="Wingdings" panose="05000000000000000000" pitchFamily="2" charset="2"/>
              <a:buChar char="§"/>
              <a:tabLst>
                <a:tab pos="2420938" algn="l"/>
              </a:tabLst>
            </a:pPr>
            <a:r>
              <a:rPr lang="en-US" sz="2280" b="1" dirty="0" err="1">
                <a:solidFill>
                  <a:srgbClr val="C00000"/>
                </a:solidFill>
                <a:latin typeface="Arial" panose="020B0604020202020204" pitchFamily="34" charset="0"/>
                <a:cs typeface="Arial" panose="020B0604020202020204" pitchFamily="34" charset="0"/>
              </a:rPr>
              <a:t>Generalisation</a:t>
            </a:r>
            <a:r>
              <a:rPr lang="en-US" sz="2280" dirty="0">
                <a:solidFill>
                  <a:srgbClr val="000000"/>
                </a:solidFill>
                <a:latin typeface="Arial" panose="020B0604020202020204" pitchFamily="34" charset="0"/>
                <a:cs typeface="Arial" panose="020B0604020202020204" pitchFamily="34" charset="0"/>
              </a:rPr>
              <a:t>: Taking concepts used in the solution of a particular problem and using them to solve other problems </a:t>
            </a:r>
            <a:r>
              <a:rPr lang="en-US" sz="2280" dirty="0" smtClean="0">
                <a:solidFill>
                  <a:srgbClr val="000000"/>
                </a:solidFill>
                <a:latin typeface="Arial" panose="020B0604020202020204" pitchFamily="34" charset="0"/>
                <a:cs typeface="Arial" panose="020B0604020202020204" pitchFamily="34" charset="0"/>
              </a:rPr>
              <a:t>that have </a:t>
            </a:r>
            <a:r>
              <a:rPr lang="en-US" sz="2280" dirty="0">
                <a:solidFill>
                  <a:srgbClr val="000000"/>
                </a:solidFill>
                <a:latin typeface="Arial" panose="020B0604020202020204" pitchFamily="34" charset="0"/>
                <a:cs typeface="Arial" panose="020B0604020202020204" pitchFamily="34" charset="0"/>
              </a:rPr>
              <a:t>similar features.</a:t>
            </a:r>
            <a:endParaRPr lang="en-GB" sz="228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078849">
            <a:off x="8600851" y="970268"/>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7959596"/>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5857" y="1124743"/>
            <a:ext cx="5616624" cy="5490517"/>
          </a:xfrm>
          <a:prstGeom prst="rect">
            <a:avLst/>
          </a:prstGeom>
        </p:spPr>
      </p:pic>
      <p:sp>
        <p:nvSpPr>
          <p:cNvPr id="11" name="Rectangle 10"/>
          <p:cNvSpPr/>
          <p:nvPr/>
        </p:nvSpPr>
        <p:spPr>
          <a:xfrm>
            <a:off x="179512" y="1123449"/>
            <a:ext cx="3019880" cy="3046988"/>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3200" b="1" dirty="0" smtClean="0">
                <a:solidFill>
                  <a:srgbClr val="002060"/>
                </a:solidFill>
                <a:latin typeface="Arial" panose="020B0604020202020204" pitchFamily="34" charset="0"/>
                <a:cs typeface="Arial" panose="020B0604020202020204" pitchFamily="34" charset="0"/>
              </a:rPr>
              <a:t>Think-IT</a:t>
            </a:r>
            <a:endParaRPr lang="en-US" sz="320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070100" algn="l"/>
                <a:tab pos="3863975" algn="l"/>
                <a:tab pos="5468938" algn="l"/>
                <a:tab pos="6815138" algn="l"/>
              </a:tabLst>
            </a:pPr>
            <a:r>
              <a:rPr lang="en-US" sz="3200" b="1" dirty="0" smtClean="0">
                <a:solidFill>
                  <a:srgbClr val="000000"/>
                </a:solidFill>
                <a:latin typeface="Arial" panose="020B0604020202020204" pitchFamily="34" charset="0"/>
                <a:cs typeface="Arial" panose="020B0604020202020204" pitchFamily="34" charset="0"/>
              </a:rPr>
              <a:t>2.2.3</a:t>
            </a:r>
            <a:r>
              <a:rPr lang="en-US" sz="3200" dirty="0" smtClean="0">
                <a:solidFill>
                  <a:srgbClr val="000000"/>
                </a:solidFill>
                <a:latin typeface="Arial" panose="020B0604020202020204" pitchFamily="34" charset="0"/>
                <a:cs typeface="Arial" panose="020B0604020202020204" pitchFamily="34" charset="0"/>
              </a:rPr>
              <a:t> - What </a:t>
            </a:r>
            <a:r>
              <a:rPr lang="en-US" sz="3200" dirty="0">
                <a:solidFill>
                  <a:srgbClr val="000000"/>
                </a:solidFill>
                <a:latin typeface="Arial" panose="020B0604020202020204" pitchFamily="34" charset="0"/>
                <a:cs typeface="Arial" panose="020B0604020202020204" pitchFamily="34" charset="0"/>
              </a:rPr>
              <a:t>would you do to put a stop to the outbreak?</a:t>
            </a:r>
          </a:p>
        </p:txBody>
      </p:sp>
      <p:sp>
        <p:nvSpPr>
          <p:cNvPr id="12" name="Oval 11"/>
          <p:cNvSpPr/>
          <p:nvPr/>
        </p:nvSpPr>
        <p:spPr>
          <a:xfrm rot="1078849">
            <a:off x="2885710" y="970268"/>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3809380"/>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3528392" cy="3647152"/>
          </a:xfrm>
          <a:prstGeom prst="rect">
            <a:avLst/>
          </a:prstGeom>
        </p:spPr>
        <p:txBody>
          <a:bodyPr wrap="square">
            <a:spAutoFit/>
          </a:bodyPr>
          <a:lstStyle/>
          <a:p>
            <a:pPr>
              <a:buClr>
                <a:srgbClr val="0070C0"/>
              </a:buClr>
            </a:pPr>
            <a:r>
              <a:rPr lang="en-US" sz="2100" b="1" dirty="0" smtClean="0">
                <a:solidFill>
                  <a:srgbClr val="C00000"/>
                </a:solidFill>
              </a:rPr>
              <a:t>Step </a:t>
            </a:r>
            <a:r>
              <a:rPr lang="en-US" sz="2100" b="1" dirty="0">
                <a:solidFill>
                  <a:srgbClr val="C00000"/>
                </a:solidFill>
              </a:rPr>
              <a:t>3: Collect data</a:t>
            </a:r>
          </a:p>
          <a:p>
            <a:pPr marL="361950" indent="-361950">
              <a:buClr>
                <a:srgbClr val="0070C0"/>
              </a:buClr>
              <a:buFont typeface="Wingdings 3" panose="05040102010807070707" pitchFamily="18" charset="2"/>
              <a:buChar char=""/>
            </a:pPr>
            <a:r>
              <a:rPr lang="en-US" sz="2100" dirty="0"/>
              <a:t>The newspaper article and a map of </a:t>
            </a:r>
            <a:r>
              <a:rPr lang="en-US" sz="2100" dirty="0" err="1"/>
              <a:t>Kitanga</a:t>
            </a:r>
            <a:r>
              <a:rPr lang="en-US" sz="2100" dirty="0"/>
              <a:t> District can supply you with a lot of useful data. You need to extract as </a:t>
            </a:r>
            <a:r>
              <a:rPr lang="en-US" sz="2100" dirty="0" smtClean="0"/>
              <a:t>much information </a:t>
            </a:r>
            <a:r>
              <a:rPr lang="en-US" sz="2100" dirty="0"/>
              <a:t>as you can from the data, so you can analyse it thoroughly and look for any patterns.</a:t>
            </a:r>
            <a:endParaRPr lang="en-US" sz="2100" dirty="0" smtClean="0"/>
          </a:p>
        </p:txBody>
      </p:sp>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545885" y="1124744"/>
            <a:ext cx="5346595" cy="5544618"/>
          </a:xfrm>
          <a:prstGeom prst="rect">
            <a:avLst/>
          </a:prstGeom>
        </p:spPr>
      </p:pic>
      <p:sp>
        <p:nvSpPr>
          <p:cNvPr id="3" name="TextBox 2"/>
          <p:cNvSpPr txBox="1"/>
          <p:nvPr/>
        </p:nvSpPr>
        <p:spPr>
          <a:xfrm>
            <a:off x="107504" y="6300030"/>
            <a:ext cx="3448445" cy="369332"/>
          </a:xfrm>
          <a:prstGeom prst="rect">
            <a:avLst/>
          </a:prstGeom>
          <a:noFill/>
        </p:spPr>
        <p:txBody>
          <a:bodyPr wrap="none" rtlCol="0">
            <a:spAutoFit/>
          </a:bodyPr>
          <a:lstStyle/>
          <a:p>
            <a:pPr marL="285750" indent="-285750">
              <a:buClr>
                <a:srgbClr val="C00000"/>
              </a:buClr>
              <a:buSzPct val="80000"/>
              <a:buFont typeface="Arial" panose="020B0604020202020204" pitchFamily="34" charset="0"/>
              <a:buChar char="►"/>
            </a:pPr>
            <a:r>
              <a:rPr lang="en-GB" dirty="0" err="1" smtClean="0"/>
              <a:t>Kitanga</a:t>
            </a:r>
            <a:r>
              <a:rPr lang="en-GB" dirty="0" smtClean="0"/>
              <a:t> District of East Africa</a:t>
            </a:r>
            <a:endParaRPr lang="en-GB" dirty="0"/>
          </a:p>
        </p:txBody>
      </p:sp>
    </p:spTree>
    <p:extLst>
      <p:ext uri="{BB962C8B-B14F-4D97-AF65-F5344CB8AC3E}">
        <p14:creationId xmlns:p14="http://schemas.microsoft.com/office/powerpoint/2010/main" val="2441111616"/>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2348880"/>
            <a:ext cx="6768752" cy="4493538"/>
          </a:xfrm>
          <a:prstGeom prst="rect">
            <a:avLst/>
          </a:prstGeom>
        </p:spPr>
        <p:txBody>
          <a:bodyPr wrap="square">
            <a:spAutoFit/>
          </a:bodyPr>
          <a:lstStyle/>
          <a:p>
            <a:pPr>
              <a:buClr>
                <a:srgbClr val="0070C0"/>
              </a:buClr>
            </a:pPr>
            <a:r>
              <a:rPr lang="en-US" sz="2200" b="1" dirty="0" smtClean="0">
                <a:solidFill>
                  <a:srgbClr val="C00000"/>
                </a:solidFill>
              </a:rPr>
              <a:t>Step </a:t>
            </a:r>
            <a:r>
              <a:rPr lang="en-US" sz="2200" b="1" dirty="0">
                <a:solidFill>
                  <a:srgbClr val="C00000"/>
                </a:solidFill>
              </a:rPr>
              <a:t>4: Perform pattern identification and hypothesis testing</a:t>
            </a:r>
          </a:p>
          <a:p>
            <a:pPr marL="361950" indent="-361950">
              <a:buClr>
                <a:srgbClr val="0070C0"/>
              </a:buClr>
              <a:buFont typeface="Wingdings 3" panose="05040102010807070707" pitchFamily="18" charset="2"/>
              <a:buChar char=""/>
            </a:pPr>
            <a:r>
              <a:rPr lang="en-US" sz="2200" dirty="0"/>
              <a:t>A model is something that people create to imitate a real-life situation and help them analyse data. Computers are </a:t>
            </a:r>
            <a:r>
              <a:rPr lang="en-US" sz="2200" dirty="0" smtClean="0"/>
              <a:t>often used </a:t>
            </a:r>
            <a:r>
              <a:rPr lang="en-US" sz="2200" dirty="0"/>
              <a:t>for modelling, particularly where numerical data is concerned. </a:t>
            </a:r>
            <a:endParaRPr lang="en-US" sz="2200" dirty="0" smtClean="0"/>
          </a:p>
          <a:p>
            <a:pPr marL="361950" indent="-361950">
              <a:buClr>
                <a:srgbClr val="0070C0"/>
              </a:buClr>
              <a:buFont typeface="Wingdings 3" panose="05040102010807070707" pitchFamily="18" charset="2"/>
              <a:buChar char=""/>
            </a:pPr>
            <a:r>
              <a:rPr lang="en-US" sz="2200" dirty="0" smtClean="0"/>
              <a:t>A </a:t>
            </a:r>
            <a:r>
              <a:rPr lang="en-US" sz="2200" dirty="0"/>
              <a:t>spreadsheet can quickly and accurately carry out </a:t>
            </a:r>
            <a:r>
              <a:rPr lang="en-US" sz="2200" dirty="0" smtClean="0"/>
              <a:t>all the </a:t>
            </a:r>
            <a:r>
              <a:rPr lang="en-US" sz="2200" dirty="0"/>
              <a:t>complicated calculations needed to produce a computer model and display the results in a graph to make it easier </a:t>
            </a:r>
            <a:r>
              <a:rPr lang="en-US" sz="2200" dirty="0" smtClean="0"/>
              <a:t>to spot </a:t>
            </a:r>
            <a:r>
              <a:rPr lang="en-US" sz="2200" dirty="0"/>
              <a:t>patterns. </a:t>
            </a:r>
            <a:endParaRPr lang="en-US" sz="2200" dirty="0" smtClean="0"/>
          </a:p>
          <a:p>
            <a:pPr marL="361950" indent="-361950">
              <a:buClr>
                <a:srgbClr val="0070C0"/>
              </a:buClr>
              <a:buFont typeface="Wingdings 3" panose="05040102010807070707" pitchFamily="18" charset="2"/>
              <a:buChar char=""/>
            </a:pPr>
            <a:r>
              <a:rPr lang="en-US" sz="2200" dirty="0" smtClean="0"/>
              <a:t>A </a:t>
            </a:r>
            <a:r>
              <a:rPr lang="en-US" sz="2200" dirty="0"/>
              <a:t>computer can do in seconds what it would take a human many months or, in some cases, years to do.</a:t>
            </a:r>
            <a:endParaRPr lang="en-US" sz="2200" dirty="0" smtClean="0"/>
          </a:p>
        </p:txBody>
      </p:sp>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sp>
        <p:nvSpPr>
          <p:cNvPr id="6" name="Rectangle 5"/>
          <p:cNvSpPr/>
          <p:nvPr/>
        </p:nvSpPr>
        <p:spPr>
          <a:xfrm>
            <a:off x="179512" y="1124744"/>
            <a:ext cx="8708512" cy="1154162"/>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300" b="1" dirty="0" smtClean="0">
                <a:solidFill>
                  <a:srgbClr val="002060"/>
                </a:solidFill>
                <a:latin typeface="Arial" panose="020B0604020202020204" pitchFamily="34" charset="0"/>
                <a:cs typeface="Arial" panose="020B0604020202020204" pitchFamily="34" charset="0"/>
              </a:rPr>
              <a:t>Compute-IT</a:t>
            </a:r>
            <a:endParaRPr lang="en-US" sz="2300" b="1" dirty="0">
              <a:solidFill>
                <a:srgbClr val="002060"/>
              </a:solidFill>
              <a:latin typeface="Arial" panose="020B0604020202020204" pitchFamily="34" charset="0"/>
              <a:cs typeface="Arial" panose="020B0604020202020204" pitchFamily="34" charset="0"/>
            </a:endParaRPr>
          </a:p>
          <a:p>
            <a:pPr>
              <a:buClr>
                <a:srgbClr val="C00000"/>
              </a:buClr>
              <a:tabLst>
                <a:tab pos="2420938" algn="l"/>
              </a:tabLst>
            </a:pPr>
            <a:r>
              <a:rPr lang="en-US" sz="2300" b="1" dirty="0" smtClean="0">
                <a:solidFill>
                  <a:srgbClr val="000000"/>
                </a:solidFill>
                <a:latin typeface="Arial" panose="020B0604020202020204" pitchFamily="34" charset="0"/>
                <a:cs typeface="Arial" panose="020B0604020202020204" pitchFamily="34" charset="0"/>
              </a:rPr>
              <a:t>2.2.4</a:t>
            </a:r>
            <a:r>
              <a:rPr lang="en-US" sz="2300" dirty="0" smtClean="0">
                <a:solidFill>
                  <a:srgbClr val="000000"/>
                </a:solidFill>
                <a:latin typeface="Arial" panose="020B0604020202020204" pitchFamily="34" charset="0"/>
                <a:cs typeface="Arial" panose="020B0604020202020204" pitchFamily="34" charset="0"/>
              </a:rPr>
              <a:t> - </a:t>
            </a:r>
            <a:r>
              <a:rPr lang="en-US" sz="2300" dirty="0">
                <a:solidFill>
                  <a:srgbClr val="000000"/>
                </a:solidFill>
                <a:latin typeface="Arial" panose="020B0604020202020204" pitchFamily="34" charset="0"/>
                <a:cs typeface="Arial" panose="020B0604020202020204" pitchFamily="34" charset="0"/>
              </a:rPr>
              <a:t>Create a spreadsheet to organise the data you have collected.</a:t>
            </a:r>
            <a:endParaRPr lang="en-GB" sz="230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948264" y="2348881"/>
            <a:ext cx="1944216" cy="1518920"/>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948264" y="3971005"/>
            <a:ext cx="1939760" cy="1474219"/>
          </a:xfrm>
          <a:prstGeom prst="rect">
            <a:avLst/>
          </a:prstGeom>
        </p:spPr>
      </p:pic>
      <p:pic>
        <p:nvPicPr>
          <p:cNvPr id="11" name="Picture 10"/>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948264" y="5620122"/>
            <a:ext cx="1939760" cy="905222"/>
          </a:xfrm>
          <a:prstGeom prst="rect">
            <a:avLst/>
          </a:prstGeom>
        </p:spPr>
      </p:pic>
    </p:spTree>
    <p:extLst>
      <p:ext uri="{BB962C8B-B14F-4D97-AF65-F5344CB8AC3E}">
        <p14:creationId xmlns:p14="http://schemas.microsoft.com/office/powerpoint/2010/main" val="1124159368"/>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sp>
        <p:nvSpPr>
          <p:cNvPr id="6" name="Rectangle 5"/>
          <p:cNvSpPr/>
          <p:nvPr/>
        </p:nvSpPr>
        <p:spPr>
          <a:xfrm>
            <a:off x="179512" y="1124744"/>
            <a:ext cx="8708512" cy="5544000"/>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700" b="1" dirty="0" smtClean="0">
                <a:solidFill>
                  <a:srgbClr val="002060"/>
                </a:solidFill>
                <a:latin typeface="Arial" panose="020B0604020202020204" pitchFamily="34" charset="0"/>
                <a:cs typeface="Arial" panose="020B0604020202020204" pitchFamily="34" charset="0"/>
              </a:rPr>
              <a:t>Compute-IT</a:t>
            </a:r>
            <a:endParaRPr lang="en-US" sz="2700" b="1" dirty="0">
              <a:solidFill>
                <a:srgbClr val="002060"/>
              </a:solidFill>
              <a:latin typeface="Arial" panose="020B0604020202020204" pitchFamily="34" charset="0"/>
              <a:cs typeface="Arial" panose="020B0604020202020204" pitchFamily="34" charset="0"/>
            </a:endParaRPr>
          </a:p>
          <a:p>
            <a:pPr>
              <a:buClr>
                <a:srgbClr val="C00000"/>
              </a:buClr>
              <a:tabLst>
                <a:tab pos="2420938" algn="l"/>
              </a:tabLst>
            </a:pPr>
            <a:r>
              <a:rPr lang="en-US" sz="2700" b="1" dirty="0" smtClean="0">
                <a:solidFill>
                  <a:srgbClr val="000000"/>
                </a:solidFill>
                <a:latin typeface="Arial" panose="020B0604020202020204" pitchFamily="34" charset="0"/>
                <a:cs typeface="Arial" panose="020B0604020202020204" pitchFamily="34" charset="0"/>
              </a:rPr>
              <a:t>2.2.5</a:t>
            </a:r>
            <a:r>
              <a:rPr lang="en-US" sz="2700" dirty="0" smtClean="0">
                <a:solidFill>
                  <a:srgbClr val="000000"/>
                </a:solidFill>
                <a:latin typeface="Arial" panose="020B0604020202020204" pitchFamily="34" charset="0"/>
                <a:cs typeface="Arial" panose="020B0604020202020204" pitchFamily="34" charset="0"/>
              </a:rPr>
              <a:t> - </a:t>
            </a:r>
            <a:r>
              <a:rPr lang="en-US" sz="2700" dirty="0">
                <a:solidFill>
                  <a:srgbClr val="000000"/>
                </a:solidFill>
                <a:latin typeface="Arial" panose="020B0604020202020204" pitchFamily="34" charset="0"/>
                <a:cs typeface="Arial" panose="020B0604020202020204" pitchFamily="34" charset="0"/>
              </a:rPr>
              <a:t>Use the spreadsheet containing the data you have collected to create three models in the form of three graphs:</a:t>
            </a:r>
          </a:p>
          <a:p>
            <a:pPr marL="342900" indent="-342900">
              <a:buClr>
                <a:srgbClr val="C00000"/>
              </a:buClr>
              <a:buFont typeface="Wingdings" panose="05000000000000000000" pitchFamily="2" charset="2"/>
              <a:buChar char="§"/>
              <a:tabLst>
                <a:tab pos="2420938" algn="l"/>
              </a:tabLst>
            </a:pPr>
            <a:r>
              <a:rPr lang="en-US" sz="2700" b="1" dirty="0" smtClean="0">
                <a:solidFill>
                  <a:srgbClr val="000000"/>
                </a:solidFill>
                <a:latin typeface="Arial" panose="020B0604020202020204" pitchFamily="34" charset="0"/>
                <a:cs typeface="Arial" panose="020B0604020202020204" pitchFamily="34" charset="0"/>
              </a:rPr>
              <a:t>Model </a:t>
            </a:r>
            <a:r>
              <a:rPr lang="en-US" sz="2700" b="1" dirty="0">
                <a:solidFill>
                  <a:srgbClr val="000000"/>
                </a:solidFill>
                <a:latin typeface="Arial" panose="020B0604020202020204" pitchFamily="34" charset="0"/>
                <a:cs typeface="Arial" panose="020B0604020202020204" pitchFamily="34" charset="0"/>
              </a:rPr>
              <a:t>1</a:t>
            </a:r>
            <a:r>
              <a:rPr lang="en-US" sz="2700" dirty="0">
                <a:solidFill>
                  <a:srgbClr val="000000"/>
                </a:solidFill>
                <a:latin typeface="Arial" panose="020B0604020202020204" pitchFamily="34" charset="0"/>
                <a:cs typeface="Arial" panose="020B0604020202020204" pitchFamily="34" charset="0"/>
              </a:rPr>
              <a:t>: The number of people infected by the swamp nearest to them.</a:t>
            </a:r>
          </a:p>
          <a:p>
            <a:pPr marL="342900" indent="-342900">
              <a:buClr>
                <a:srgbClr val="C00000"/>
              </a:buClr>
              <a:buFont typeface="Wingdings" panose="05000000000000000000" pitchFamily="2" charset="2"/>
              <a:buChar char="§"/>
              <a:tabLst>
                <a:tab pos="2420938" algn="l"/>
              </a:tabLst>
            </a:pPr>
            <a:r>
              <a:rPr lang="en-US" sz="2700" b="1" dirty="0" smtClean="0">
                <a:solidFill>
                  <a:srgbClr val="000000"/>
                </a:solidFill>
                <a:latin typeface="Arial" panose="020B0604020202020204" pitchFamily="34" charset="0"/>
                <a:cs typeface="Arial" panose="020B0604020202020204" pitchFamily="34" charset="0"/>
              </a:rPr>
              <a:t>Model </a:t>
            </a:r>
            <a:r>
              <a:rPr lang="en-US" sz="2700" b="1" dirty="0">
                <a:solidFill>
                  <a:srgbClr val="000000"/>
                </a:solidFill>
                <a:latin typeface="Arial" panose="020B0604020202020204" pitchFamily="34" charset="0"/>
                <a:cs typeface="Arial" panose="020B0604020202020204" pitchFamily="34" charset="0"/>
              </a:rPr>
              <a:t>2</a:t>
            </a:r>
            <a:r>
              <a:rPr lang="en-US" sz="2700" dirty="0">
                <a:solidFill>
                  <a:srgbClr val="000000"/>
                </a:solidFill>
                <a:latin typeface="Arial" panose="020B0604020202020204" pitchFamily="34" charset="0"/>
                <a:cs typeface="Arial" panose="020B0604020202020204" pitchFamily="34" charset="0"/>
              </a:rPr>
              <a:t>: The percentage of the population of each village infected by the swamp nearest to them, because </a:t>
            </a:r>
            <a:r>
              <a:rPr lang="en-US" sz="2700" dirty="0" smtClean="0">
                <a:solidFill>
                  <a:srgbClr val="000000"/>
                </a:solidFill>
                <a:latin typeface="Arial" panose="020B0604020202020204" pitchFamily="34" charset="0"/>
                <a:cs typeface="Arial" panose="020B0604020202020204" pitchFamily="34" charset="0"/>
              </a:rPr>
              <a:t>each village </a:t>
            </a:r>
            <a:r>
              <a:rPr lang="en-US" sz="2700" dirty="0">
                <a:solidFill>
                  <a:srgbClr val="000000"/>
                </a:solidFill>
                <a:latin typeface="Arial" panose="020B0604020202020204" pitchFamily="34" charset="0"/>
                <a:cs typeface="Arial" panose="020B0604020202020204" pitchFamily="34" charset="0"/>
              </a:rPr>
              <a:t>has a different population and you need to compare like with like.</a:t>
            </a:r>
          </a:p>
          <a:p>
            <a:pPr marL="342900" indent="-342900">
              <a:buClr>
                <a:srgbClr val="C00000"/>
              </a:buClr>
              <a:buFont typeface="Wingdings" panose="05000000000000000000" pitchFamily="2" charset="2"/>
              <a:buChar char="§"/>
              <a:tabLst>
                <a:tab pos="2420938" algn="l"/>
              </a:tabLst>
            </a:pPr>
            <a:r>
              <a:rPr lang="en-US" sz="2700" b="1" dirty="0" smtClean="0">
                <a:solidFill>
                  <a:srgbClr val="000000"/>
                </a:solidFill>
                <a:latin typeface="Arial" panose="020B0604020202020204" pitchFamily="34" charset="0"/>
                <a:cs typeface="Arial" panose="020B0604020202020204" pitchFamily="34" charset="0"/>
              </a:rPr>
              <a:t>Model </a:t>
            </a:r>
            <a:r>
              <a:rPr lang="en-US" sz="2700" b="1" dirty="0">
                <a:solidFill>
                  <a:srgbClr val="000000"/>
                </a:solidFill>
                <a:latin typeface="Arial" panose="020B0604020202020204" pitchFamily="34" charset="0"/>
                <a:cs typeface="Arial" panose="020B0604020202020204" pitchFamily="34" charset="0"/>
              </a:rPr>
              <a:t>3</a:t>
            </a:r>
            <a:r>
              <a:rPr lang="en-US" sz="2700" dirty="0">
                <a:solidFill>
                  <a:srgbClr val="000000"/>
                </a:solidFill>
                <a:latin typeface="Arial" panose="020B0604020202020204" pitchFamily="34" charset="0"/>
                <a:cs typeface="Arial" panose="020B0604020202020204" pitchFamily="34" charset="0"/>
              </a:rPr>
              <a:t>: The percentage of the population of each village who do not use mosquito nets and who were infected </a:t>
            </a:r>
            <a:r>
              <a:rPr lang="en-US" sz="2700" dirty="0" smtClean="0">
                <a:solidFill>
                  <a:srgbClr val="000000"/>
                </a:solidFill>
                <a:latin typeface="Arial" panose="020B0604020202020204" pitchFamily="34" charset="0"/>
                <a:cs typeface="Arial" panose="020B0604020202020204" pitchFamily="34" charset="0"/>
              </a:rPr>
              <a:t>by the </a:t>
            </a:r>
            <a:r>
              <a:rPr lang="en-US" sz="2700" dirty="0">
                <a:solidFill>
                  <a:srgbClr val="000000"/>
                </a:solidFill>
                <a:latin typeface="Arial" panose="020B0604020202020204" pitchFamily="34" charset="0"/>
                <a:cs typeface="Arial" panose="020B0604020202020204" pitchFamily="34" charset="0"/>
              </a:rPr>
              <a:t>swamp nearest to them.</a:t>
            </a:r>
            <a:endParaRPr lang="en-GB" sz="270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4413429"/>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sp>
        <p:nvSpPr>
          <p:cNvPr id="12" name="Rectangle 11"/>
          <p:cNvSpPr/>
          <p:nvPr/>
        </p:nvSpPr>
        <p:spPr>
          <a:xfrm>
            <a:off x="179512" y="1123449"/>
            <a:ext cx="8712968" cy="1631216"/>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000" b="1" dirty="0" smtClean="0">
                <a:solidFill>
                  <a:srgbClr val="002060"/>
                </a:solidFill>
                <a:latin typeface="Arial" panose="020B0604020202020204" pitchFamily="34" charset="0"/>
                <a:cs typeface="Arial" panose="020B0604020202020204" pitchFamily="34" charset="0"/>
              </a:rPr>
              <a:t>Think-IT</a:t>
            </a:r>
            <a:endParaRPr lang="en-US" sz="200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070100" algn="l"/>
                <a:tab pos="3863975" algn="l"/>
                <a:tab pos="5468938" algn="l"/>
                <a:tab pos="6815138" algn="l"/>
              </a:tabLst>
            </a:pPr>
            <a:r>
              <a:rPr lang="en-US" sz="2000" b="1" dirty="0" smtClean="0">
                <a:solidFill>
                  <a:srgbClr val="000000"/>
                </a:solidFill>
                <a:latin typeface="Arial" panose="020B0604020202020204" pitchFamily="34" charset="0"/>
                <a:cs typeface="Arial" panose="020B0604020202020204" pitchFamily="34" charset="0"/>
              </a:rPr>
              <a:t>2.2.6</a:t>
            </a:r>
            <a:r>
              <a:rPr lang="en-US" sz="2000" dirty="0" smtClean="0">
                <a:solidFill>
                  <a:srgbClr val="000000"/>
                </a:solidFill>
                <a:latin typeface="Arial" panose="020B0604020202020204" pitchFamily="34" charset="0"/>
                <a:cs typeface="Arial" panose="020B0604020202020204" pitchFamily="34" charset="0"/>
              </a:rPr>
              <a:t> - </a:t>
            </a:r>
            <a:r>
              <a:rPr lang="en-US" sz="2000" dirty="0">
                <a:solidFill>
                  <a:srgbClr val="000000"/>
                </a:solidFill>
                <a:latin typeface="Arial" panose="020B0604020202020204" pitchFamily="34" charset="0"/>
                <a:cs typeface="Arial" panose="020B0604020202020204" pitchFamily="34" charset="0"/>
              </a:rPr>
              <a:t>Examine the graphs you have created. Which swamp should be sprayed</a:t>
            </a:r>
            <a:r>
              <a:rPr lang="en-US" sz="2000" dirty="0" smtClean="0">
                <a:solidFill>
                  <a:srgbClr val="000000"/>
                </a:solidFill>
                <a:latin typeface="Arial" panose="020B0604020202020204" pitchFamily="34" charset="0"/>
                <a:cs typeface="Arial" panose="020B0604020202020204" pitchFamily="34" charset="0"/>
              </a:rPr>
              <a:t>?</a:t>
            </a:r>
          </a:p>
          <a:p>
            <a:pPr marL="285750" indent="-285750">
              <a:buClr>
                <a:srgbClr val="C00000"/>
              </a:buClr>
              <a:buFont typeface="Wingdings" panose="05000000000000000000" pitchFamily="2" charset="2"/>
              <a:buChar char="§"/>
              <a:tabLst>
                <a:tab pos="2070100" algn="l"/>
                <a:tab pos="3863975" algn="l"/>
                <a:tab pos="5468938" algn="l"/>
                <a:tab pos="6815138" algn="l"/>
              </a:tabLst>
            </a:pPr>
            <a:r>
              <a:rPr lang="en-US" sz="2000" dirty="0">
                <a:solidFill>
                  <a:srgbClr val="000000"/>
                </a:solidFill>
                <a:latin typeface="Arial" panose="020B0604020202020204" pitchFamily="34" charset="0"/>
                <a:cs typeface="Arial" panose="020B0604020202020204" pitchFamily="34" charset="0"/>
              </a:rPr>
              <a:t>Each of the three models points to a different swamp as the source of the outbreak of malaria in </a:t>
            </a:r>
            <a:r>
              <a:rPr lang="en-US" sz="2000" dirty="0" err="1">
                <a:solidFill>
                  <a:srgbClr val="000000"/>
                </a:solidFill>
                <a:latin typeface="Arial" panose="020B0604020202020204" pitchFamily="34" charset="0"/>
                <a:cs typeface="Arial" panose="020B0604020202020204" pitchFamily="34" charset="0"/>
              </a:rPr>
              <a:t>Kitanga</a:t>
            </a:r>
            <a:r>
              <a:rPr lang="en-US" sz="2000" dirty="0">
                <a:solidFill>
                  <a:srgbClr val="000000"/>
                </a:solidFill>
                <a:latin typeface="Arial" panose="020B0604020202020204" pitchFamily="34" charset="0"/>
                <a:cs typeface="Arial" panose="020B0604020202020204" pitchFamily="34" charset="0"/>
              </a:rPr>
              <a:t>.</a:t>
            </a:r>
          </a:p>
        </p:txBody>
      </p:sp>
      <p:sp>
        <p:nvSpPr>
          <p:cNvPr id="13" name="Oval 12"/>
          <p:cNvSpPr/>
          <p:nvPr/>
        </p:nvSpPr>
        <p:spPr>
          <a:xfrm rot="1078849">
            <a:off x="8574342" y="970268"/>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9511" y="3055677"/>
            <a:ext cx="2728345" cy="2186637"/>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135696" y="3055677"/>
            <a:ext cx="2681518" cy="2201446"/>
          </a:xfrm>
          <a:prstGeom prst="rect">
            <a:avLst/>
          </a:prstGeom>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088024" y="3055677"/>
            <a:ext cx="2724364" cy="2210663"/>
          </a:xfrm>
          <a:prstGeom prst="rect">
            <a:avLst/>
          </a:prstGeom>
        </p:spPr>
      </p:pic>
      <p:sp>
        <p:nvSpPr>
          <p:cNvPr id="14" name="TextBox 13"/>
          <p:cNvSpPr txBox="1"/>
          <p:nvPr/>
        </p:nvSpPr>
        <p:spPr>
          <a:xfrm>
            <a:off x="183368" y="5345921"/>
            <a:ext cx="2804456" cy="1323439"/>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1600" b="1" dirty="0" smtClean="0"/>
              <a:t>Model 1</a:t>
            </a:r>
            <a:r>
              <a:rPr lang="en-GB" sz="1600" dirty="0" smtClean="0"/>
              <a:t>: A simple model based on the number of people infected points to Swamp 3 as the cause of the outbreak.</a:t>
            </a:r>
            <a:endParaRPr lang="en-GB" sz="1600" dirty="0"/>
          </a:p>
        </p:txBody>
      </p:sp>
      <p:sp>
        <p:nvSpPr>
          <p:cNvPr id="15" name="TextBox 14"/>
          <p:cNvSpPr txBox="1"/>
          <p:nvPr/>
        </p:nvSpPr>
        <p:spPr>
          <a:xfrm>
            <a:off x="3135696" y="5345921"/>
            <a:ext cx="2804456" cy="1323439"/>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1600" b="1" dirty="0" smtClean="0"/>
              <a:t>Model 2</a:t>
            </a:r>
            <a:r>
              <a:rPr lang="en-GB" sz="1600" dirty="0" smtClean="0"/>
              <a:t>: When you consider the percentage of villagers infected, the data points to Swamp 5 as the cause of the outbreak.</a:t>
            </a:r>
            <a:endParaRPr lang="en-GB" sz="1600" dirty="0"/>
          </a:p>
        </p:txBody>
      </p:sp>
      <p:sp>
        <p:nvSpPr>
          <p:cNvPr id="16" name="TextBox 15"/>
          <p:cNvSpPr txBox="1"/>
          <p:nvPr/>
        </p:nvSpPr>
        <p:spPr>
          <a:xfrm>
            <a:off x="6088024" y="5345920"/>
            <a:ext cx="2804456" cy="1323439"/>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sz="1600" b="1" dirty="0" smtClean="0"/>
              <a:t>Model 3</a:t>
            </a:r>
            <a:r>
              <a:rPr lang="en-GB" sz="1600" dirty="0" smtClean="0"/>
              <a:t>: If you remove the protected population from the data it tells you that Swamp 4 is the one to spray with insecticide.</a:t>
            </a:r>
            <a:endParaRPr lang="en-GB" sz="1600" dirty="0"/>
          </a:p>
        </p:txBody>
      </p:sp>
    </p:spTree>
    <p:extLst>
      <p:ext uri="{BB962C8B-B14F-4D97-AF65-F5344CB8AC3E}">
        <p14:creationId xmlns:p14="http://schemas.microsoft.com/office/powerpoint/2010/main" val="3631203100"/>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sp>
        <p:nvSpPr>
          <p:cNvPr id="12" name="Rectangle 11"/>
          <p:cNvSpPr/>
          <p:nvPr/>
        </p:nvSpPr>
        <p:spPr>
          <a:xfrm>
            <a:off x="179512" y="1124744"/>
            <a:ext cx="8712968" cy="5523452"/>
          </a:xfrm>
          <a:prstGeom prst="rect">
            <a:avLst/>
          </a:prstGeom>
          <a:solidFill>
            <a:srgbClr val="A5C6D9"/>
          </a:solidFill>
          <a:ln w="57150">
            <a:solidFill>
              <a:srgbClr val="002060"/>
            </a:solidFill>
          </a:ln>
        </p:spPr>
        <p:txBody>
          <a:bodyPr wrap="square">
            <a:spAutoFit/>
          </a:bodyPr>
          <a:lstStyle/>
          <a:p>
            <a:pPr marL="342900" indent="-342900">
              <a:buClr>
                <a:srgbClr val="C00000"/>
              </a:buClr>
              <a:buFont typeface="Arial" panose="020B0604020202020204" pitchFamily="34" charset="0"/>
              <a:buChar char="•"/>
              <a:tabLst>
                <a:tab pos="2070100" algn="l"/>
                <a:tab pos="3863975" algn="l"/>
              </a:tabLst>
            </a:pPr>
            <a:r>
              <a:rPr lang="en-US" sz="2410" b="1" dirty="0" smtClean="0">
                <a:solidFill>
                  <a:srgbClr val="002060"/>
                </a:solidFill>
                <a:latin typeface="Arial" panose="020B0604020202020204" pitchFamily="34" charset="0"/>
                <a:cs typeface="Arial" panose="020B0604020202020204" pitchFamily="34" charset="0"/>
              </a:rPr>
              <a:t>Think-IT</a:t>
            </a:r>
            <a:endParaRPr lang="en-US" sz="2410" b="1" dirty="0">
              <a:solidFill>
                <a:srgbClr val="002060"/>
              </a:solidFill>
              <a:latin typeface="Arial" panose="020B0604020202020204" pitchFamily="34" charset="0"/>
              <a:cs typeface="Arial" panose="020B0604020202020204" pitchFamily="34" charset="0"/>
            </a:endParaRPr>
          </a:p>
          <a:p>
            <a:pPr marL="342900" indent="-342900">
              <a:buClr>
                <a:srgbClr val="C00000"/>
              </a:buClr>
              <a:buFont typeface="Arial" panose="020B0604020202020204" pitchFamily="34" charset="0"/>
              <a:buChar char="•"/>
              <a:tabLst>
                <a:tab pos="2070100" algn="l"/>
                <a:tab pos="3863975" algn="l"/>
                <a:tab pos="5468938" algn="l"/>
                <a:tab pos="6815138" algn="l"/>
              </a:tabLst>
            </a:pPr>
            <a:r>
              <a:rPr lang="en-US" sz="2410" b="1" dirty="0">
                <a:solidFill>
                  <a:srgbClr val="000000"/>
                </a:solidFill>
                <a:latin typeface="Arial" panose="020B0604020202020204" pitchFamily="34" charset="0"/>
                <a:cs typeface="Arial" panose="020B0604020202020204" pitchFamily="34" charset="0"/>
              </a:rPr>
              <a:t>2.2.7</a:t>
            </a:r>
            <a:r>
              <a:rPr lang="en-US" sz="2410" dirty="0">
                <a:solidFill>
                  <a:srgbClr val="000000"/>
                </a:solidFill>
                <a:latin typeface="Arial" panose="020B0604020202020204" pitchFamily="34" charset="0"/>
                <a:cs typeface="Arial" panose="020B0604020202020204" pitchFamily="34" charset="0"/>
              </a:rPr>
              <a:t> An important aspect of computational thinking is to be able to evaluate solutions and identify the best one.</a:t>
            </a:r>
          </a:p>
          <a:p>
            <a:pPr marL="965200" indent="-508000">
              <a:buClr>
                <a:srgbClr val="C00000"/>
              </a:buClr>
              <a:buFont typeface="Arial" panose="020B0604020202020204" pitchFamily="34" charset="0"/>
              <a:buChar char="•"/>
              <a:tabLst>
                <a:tab pos="2070100" algn="l"/>
                <a:tab pos="3863975" algn="l"/>
                <a:tab pos="5468938" algn="l"/>
                <a:tab pos="6815138" algn="l"/>
              </a:tabLst>
            </a:pPr>
            <a:r>
              <a:rPr lang="en-US" sz="2410" dirty="0" smtClean="0">
                <a:solidFill>
                  <a:srgbClr val="000000"/>
                </a:solidFill>
                <a:latin typeface="Arial" panose="020B0604020202020204" pitchFamily="34" charset="0"/>
                <a:cs typeface="Arial" panose="020B0604020202020204" pitchFamily="34" charset="0"/>
              </a:rPr>
              <a:t>Consider </a:t>
            </a:r>
            <a:r>
              <a:rPr lang="en-US" sz="2410" dirty="0">
                <a:solidFill>
                  <a:srgbClr val="000000"/>
                </a:solidFill>
                <a:latin typeface="Arial" panose="020B0604020202020204" pitchFamily="34" charset="0"/>
                <a:cs typeface="Arial" panose="020B0604020202020204" pitchFamily="34" charset="0"/>
              </a:rPr>
              <a:t>which of the three models is the most efficient. Which one requires the least amount of data entry?</a:t>
            </a:r>
          </a:p>
          <a:p>
            <a:pPr marL="965200" indent="-508000">
              <a:buClr>
                <a:srgbClr val="C00000"/>
              </a:buClr>
              <a:buFont typeface="Arial" panose="020B0604020202020204" pitchFamily="34" charset="0"/>
              <a:buChar char="•"/>
              <a:tabLst>
                <a:tab pos="2070100" algn="l"/>
                <a:tab pos="3863975" algn="l"/>
                <a:tab pos="5468938" algn="l"/>
                <a:tab pos="6815138" algn="l"/>
              </a:tabLst>
            </a:pPr>
            <a:r>
              <a:rPr lang="en-US" sz="2410" dirty="0" smtClean="0">
                <a:solidFill>
                  <a:srgbClr val="000000"/>
                </a:solidFill>
                <a:latin typeface="Arial" panose="020B0604020202020204" pitchFamily="34" charset="0"/>
                <a:cs typeface="Arial" panose="020B0604020202020204" pitchFamily="34" charset="0"/>
              </a:rPr>
              <a:t>Does </a:t>
            </a:r>
            <a:r>
              <a:rPr lang="en-US" sz="2410" dirty="0">
                <a:solidFill>
                  <a:srgbClr val="000000"/>
                </a:solidFill>
                <a:latin typeface="Arial" panose="020B0604020202020204" pitchFamily="34" charset="0"/>
                <a:cs typeface="Arial" panose="020B0604020202020204" pitchFamily="34" charset="0"/>
              </a:rPr>
              <a:t>the most efficient model provide the most effective algorithm for identifying the cause of the outbreak?</a:t>
            </a:r>
          </a:p>
          <a:p>
            <a:pPr marL="965200" indent="-508000">
              <a:buClr>
                <a:srgbClr val="C00000"/>
              </a:buClr>
              <a:buFont typeface="Arial" panose="020B0604020202020204" pitchFamily="34" charset="0"/>
              <a:buChar char="•"/>
              <a:tabLst>
                <a:tab pos="2070100" algn="l"/>
                <a:tab pos="3863975" algn="l"/>
                <a:tab pos="5468938" algn="l"/>
                <a:tab pos="6815138" algn="l"/>
              </a:tabLst>
            </a:pPr>
            <a:r>
              <a:rPr lang="en-US" sz="2410" dirty="0" smtClean="0">
                <a:solidFill>
                  <a:srgbClr val="000000"/>
                </a:solidFill>
                <a:latin typeface="Arial" panose="020B0604020202020204" pitchFamily="34" charset="0"/>
                <a:cs typeface="Arial" panose="020B0604020202020204" pitchFamily="34" charset="0"/>
              </a:rPr>
              <a:t>Compare </a:t>
            </a:r>
            <a:r>
              <a:rPr lang="en-US" sz="2410" dirty="0">
                <a:solidFill>
                  <a:srgbClr val="000000"/>
                </a:solidFill>
                <a:latin typeface="Arial" panose="020B0604020202020204" pitchFamily="34" charset="0"/>
                <a:cs typeface="Arial" panose="020B0604020202020204" pitchFamily="34" charset="0"/>
              </a:rPr>
              <a:t>and contrast the three solutions and rank them in order, providing reasons for their rankings.</a:t>
            </a:r>
          </a:p>
          <a:p>
            <a:pPr marL="285750" indent="-285750">
              <a:buClr>
                <a:srgbClr val="C00000"/>
              </a:buClr>
              <a:buFont typeface="Wingdings" panose="05000000000000000000" pitchFamily="2" charset="2"/>
              <a:buChar char="§"/>
              <a:tabLst>
                <a:tab pos="2070100" algn="l"/>
                <a:tab pos="3863975" algn="l"/>
                <a:tab pos="5468938" algn="l"/>
                <a:tab pos="6815138" algn="l"/>
              </a:tabLst>
            </a:pPr>
            <a:r>
              <a:rPr lang="en-US" sz="2410" dirty="0">
                <a:solidFill>
                  <a:srgbClr val="000000"/>
                </a:solidFill>
                <a:latin typeface="Arial" panose="020B0604020202020204" pitchFamily="34" charset="0"/>
                <a:cs typeface="Arial" panose="020B0604020202020204" pitchFamily="34" charset="0"/>
              </a:rPr>
              <a:t>Remember, although a model is a useful tool, it is only an imitation of real life and, in fact, it is possible that </a:t>
            </a:r>
            <a:r>
              <a:rPr lang="en-US" sz="2410" dirty="0" smtClean="0">
                <a:solidFill>
                  <a:srgbClr val="000000"/>
                </a:solidFill>
                <a:latin typeface="Arial" panose="020B0604020202020204" pitchFamily="34" charset="0"/>
                <a:cs typeface="Arial" panose="020B0604020202020204" pitchFamily="34" charset="0"/>
              </a:rPr>
              <a:t>more than </a:t>
            </a:r>
            <a:r>
              <a:rPr lang="en-US" sz="2410" dirty="0">
                <a:solidFill>
                  <a:srgbClr val="000000"/>
                </a:solidFill>
                <a:latin typeface="Arial" panose="020B0604020202020204" pitchFamily="34" charset="0"/>
                <a:cs typeface="Arial" panose="020B0604020202020204" pitchFamily="34" charset="0"/>
              </a:rPr>
              <a:t>one swamp is infected. If that is the case you might need a more complex model to solve this problem.</a:t>
            </a:r>
            <a:endParaRPr lang="en-US" sz="2410" dirty="0" smtClean="0">
              <a:solidFill>
                <a:srgbClr val="000000"/>
              </a:solidFill>
              <a:latin typeface="Arial" panose="020B0604020202020204" pitchFamily="34" charset="0"/>
              <a:cs typeface="Arial" panose="020B0604020202020204" pitchFamily="34" charset="0"/>
            </a:endParaRPr>
          </a:p>
        </p:txBody>
      </p:sp>
      <p:sp>
        <p:nvSpPr>
          <p:cNvPr id="13" name="Oval 12"/>
          <p:cNvSpPr/>
          <p:nvPr/>
        </p:nvSpPr>
        <p:spPr>
          <a:xfrm rot="1078849">
            <a:off x="8574342" y="970268"/>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241447"/>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4005064"/>
            <a:ext cx="5576981" cy="461665"/>
          </a:xfrm>
          <a:prstGeom prst="rect">
            <a:avLst/>
          </a:prstGeom>
        </p:spPr>
        <p:txBody>
          <a:bodyPr wrap="square">
            <a:spAutoFit/>
          </a:bodyPr>
          <a:lstStyle/>
          <a:p>
            <a:pPr>
              <a:buClr>
                <a:srgbClr val="0070C0"/>
              </a:buClr>
            </a:pPr>
            <a:r>
              <a:rPr lang="en-US" sz="2400" b="1" dirty="0" smtClean="0">
                <a:solidFill>
                  <a:srgbClr val="C00000"/>
                </a:solidFill>
              </a:rPr>
              <a:t>Step 5: Create an Algorithm</a:t>
            </a:r>
            <a:endParaRPr lang="en-US" sz="2400" b="1" dirty="0">
              <a:solidFill>
                <a:srgbClr val="C00000"/>
              </a:solidFill>
            </a:endParaRPr>
          </a:p>
        </p:txBody>
      </p:sp>
      <p:sp>
        <p:nvSpPr>
          <p:cNvPr id="9" name="Title 1"/>
          <p:cNvSpPr>
            <a:spLocks noGrp="1"/>
          </p:cNvSpPr>
          <p:nvPr>
            <p:ph type="title"/>
          </p:nvPr>
        </p:nvSpPr>
        <p:spPr>
          <a:xfrm>
            <a:off x="107504" y="44624"/>
            <a:ext cx="7632848" cy="625434"/>
          </a:xfrm>
        </p:spPr>
        <p:txBody>
          <a:bodyPr>
            <a:noAutofit/>
          </a:bodyPr>
          <a:lstStyle/>
          <a:p>
            <a:r>
              <a:rPr lang="en-GB" sz="3600" dirty="0" smtClean="0"/>
              <a:t>02.2 </a:t>
            </a:r>
            <a:r>
              <a:rPr lang="en-GB" sz="3600" dirty="0"/>
              <a:t>– </a:t>
            </a:r>
            <a:r>
              <a:rPr lang="en-GB" sz="3600" dirty="0" smtClean="0"/>
              <a:t>Think Like a Computer Scientist</a:t>
            </a:r>
            <a:endParaRPr lang="en-GB" sz="3600" b="1" dirty="0" smtClean="0"/>
          </a:p>
        </p:txBody>
      </p:sp>
      <p:sp>
        <p:nvSpPr>
          <p:cNvPr id="14" name="Rectangle 13"/>
          <p:cNvSpPr/>
          <p:nvPr/>
        </p:nvSpPr>
        <p:spPr>
          <a:xfrm>
            <a:off x="179512" y="1124744"/>
            <a:ext cx="8708512" cy="2800767"/>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200" b="1" dirty="0" smtClean="0">
                <a:solidFill>
                  <a:srgbClr val="002060"/>
                </a:solidFill>
                <a:latin typeface="Arial" panose="020B0604020202020204" pitchFamily="34" charset="0"/>
                <a:cs typeface="Arial" panose="020B0604020202020204" pitchFamily="34" charset="0"/>
              </a:rPr>
              <a:t>Compute-IT</a:t>
            </a:r>
            <a:endParaRPr lang="en-US" sz="2200" b="1" dirty="0">
              <a:solidFill>
                <a:srgbClr val="002060"/>
              </a:solidFill>
              <a:latin typeface="Arial" panose="020B0604020202020204" pitchFamily="34" charset="0"/>
              <a:cs typeface="Arial" panose="020B0604020202020204" pitchFamily="34" charset="0"/>
            </a:endParaRPr>
          </a:p>
          <a:p>
            <a:pPr>
              <a:buClr>
                <a:srgbClr val="C00000"/>
              </a:buClr>
              <a:tabLst>
                <a:tab pos="2420938" algn="l"/>
              </a:tabLst>
            </a:pPr>
            <a:r>
              <a:rPr lang="en-US" sz="2200" b="1" dirty="0" smtClean="0">
                <a:solidFill>
                  <a:srgbClr val="000000"/>
                </a:solidFill>
                <a:latin typeface="Arial" panose="020B0604020202020204" pitchFamily="34" charset="0"/>
                <a:cs typeface="Arial" panose="020B0604020202020204" pitchFamily="34" charset="0"/>
              </a:rPr>
              <a:t>2.2.8 - </a:t>
            </a:r>
            <a:r>
              <a:rPr lang="en-US" sz="2200" dirty="0" smtClean="0">
                <a:solidFill>
                  <a:srgbClr val="000000"/>
                </a:solidFill>
                <a:latin typeface="Arial" panose="020B0604020202020204" pitchFamily="34" charset="0"/>
                <a:cs typeface="Arial" panose="020B0604020202020204" pitchFamily="34" charset="0"/>
              </a:rPr>
              <a:t>Write </a:t>
            </a:r>
            <a:r>
              <a:rPr lang="en-US" sz="2200" dirty="0">
                <a:solidFill>
                  <a:srgbClr val="000000"/>
                </a:solidFill>
                <a:latin typeface="Arial" panose="020B0604020202020204" pitchFamily="34" charset="0"/>
                <a:cs typeface="Arial" panose="020B0604020202020204" pitchFamily="34" charset="0"/>
              </a:rPr>
              <a:t>an algorithm that can be used by village elders in the future or by elders in other districts to help them </a:t>
            </a:r>
            <a:r>
              <a:rPr lang="en-US" sz="2200" dirty="0" smtClean="0">
                <a:solidFill>
                  <a:srgbClr val="000000"/>
                </a:solidFill>
                <a:latin typeface="Arial" panose="020B0604020202020204" pitchFamily="34" charset="0"/>
                <a:cs typeface="Arial" panose="020B0604020202020204" pitchFamily="34" charset="0"/>
              </a:rPr>
              <a:t>to eliminate </a:t>
            </a:r>
            <a:r>
              <a:rPr lang="en-US" sz="2200" dirty="0">
                <a:solidFill>
                  <a:srgbClr val="000000"/>
                </a:solidFill>
                <a:latin typeface="Arial" panose="020B0604020202020204" pitchFamily="34" charset="0"/>
                <a:cs typeface="Arial" panose="020B0604020202020204" pitchFamily="34" charset="0"/>
              </a:rPr>
              <a:t>future outbreaks of malaria. You could use an algorithm storyboard template to help you.</a:t>
            </a:r>
          </a:p>
          <a:p>
            <a:pPr marL="342900" indent="-342900">
              <a:buClr>
                <a:srgbClr val="C00000"/>
              </a:buClr>
              <a:buFont typeface="Arial" panose="020B0604020202020204" pitchFamily="34" charset="0"/>
              <a:buChar char="•"/>
              <a:tabLst>
                <a:tab pos="2420938" algn="l"/>
              </a:tabLst>
            </a:pPr>
            <a:r>
              <a:rPr lang="en-US" sz="2200" dirty="0">
                <a:solidFill>
                  <a:srgbClr val="000000"/>
                </a:solidFill>
                <a:latin typeface="Arial" panose="020B0604020202020204" pitchFamily="34" charset="0"/>
                <a:cs typeface="Arial" panose="020B0604020202020204" pitchFamily="34" charset="0"/>
              </a:rPr>
              <a:t>Remember, your algorithm should not be specific to </a:t>
            </a:r>
            <a:r>
              <a:rPr lang="en-US" sz="2200" dirty="0" err="1">
                <a:solidFill>
                  <a:srgbClr val="000000"/>
                </a:solidFill>
                <a:latin typeface="Arial" panose="020B0604020202020204" pitchFamily="34" charset="0"/>
                <a:cs typeface="Arial" panose="020B0604020202020204" pitchFamily="34" charset="0"/>
              </a:rPr>
              <a:t>Kitanga</a:t>
            </a:r>
            <a:r>
              <a:rPr lang="en-US" sz="2200" dirty="0">
                <a:solidFill>
                  <a:srgbClr val="000000"/>
                </a:solidFill>
                <a:latin typeface="Arial" panose="020B0604020202020204" pitchFamily="34" charset="0"/>
                <a:cs typeface="Arial" panose="020B0604020202020204" pitchFamily="34" charset="0"/>
              </a:rPr>
              <a:t> District, but must be abstracted and </a:t>
            </a:r>
            <a:r>
              <a:rPr lang="en-US" sz="2200" dirty="0" err="1">
                <a:solidFill>
                  <a:srgbClr val="000000"/>
                </a:solidFill>
                <a:latin typeface="Arial" panose="020B0604020202020204" pitchFamily="34" charset="0"/>
                <a:cs typeface="Arial" panose="020B0604020202020204" pitchFamily="34" charset="0"/>
              </a:rPr>
              <a:t>generalised</a:t>
            </a:r>
            <a:r>
              <a:rPr lang="en-US" sz="2200" dirty="0">
                <a:solidFill>
                  <a:srgbClr val="000000"/>
                </a:solidFill>
                <a:latin typeface="Arial" panose="020B0604020202020204" pitchFamily="34" charset="0"/>
                <a:cs typeface="Arial" panose="020B0604020202020204" pitchFamily="34" charset="0"/>
              </a:rPr>
              <a:t> to </a:t>
            </a:r>
            <a:r>
              <a:rPr lang="en-US" sz="2200" dirty="0" smtClean="0">
                <a:solidFill>
                  <a:srgbClr val="000000"/>
                </a:solidFill>
                <a:latin typeface="Arial" panose="020B0604020202020204" pitchFamily="34" charset="0"/>
                <a:cs typeface="Arial" panose="020B0604020202020204" pitchFamily="34" charset="0"/>
              </a:rPr>
              <a:t>be useful </a:t>
            </a:r>
            <a:r>
              <a:rPr lang="en-US" sz="2200" dirty="0">
                <a:solidFill>
                  <a:srgbClr val="000000"/>
                </a:solidFill>
                <a:latin typeface="Arial" panose="020B0604020202020204" pitchFamily="34" charset="0"/>
                <a:cs typeface="Arial" panose="020B0604020202020204" pitchFamily="34" charset="0"/>
              </a:rPr>
              <a:t>to any district in East Africa.</a:t>
            </a:r>
            <a:endParaRPr lang="en-GB" sz="2200" u="sng" dirty="0">
              <a:solidFill>
                <a:srgbClr val="FF0000"/>
              </a:solidFill>
              <a:latin typeface="Arial" panose="020B0604020202020204" pitchFamily="34" charset="0"/>
              <a:cs typeface="Arial" panose="020B0604020202020204" pitchFamily="34" charset="0"/>
            </a:endParaRPr>
          </a:p>
        </p:txBody>
      </p:sp>
      <p:sp>
        <p:nvSpPr>
          <p:cNvPr id="15" name="Oval 14"/>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796137" y="4005064"/>
            <a:ext cx="3091888" cy="2662458"/>
          </a:xfrm>
          <a:prstGeom prst="rect">
            <a:avLst/>
          </a:prstGeom>
        </p:spPr>
      </p:pic>
      <p:sp>
        <p:nvSpPr>
          <p:cNvPr id="10" name="TextBox 9"/>
          <p:cNvSpPr txBox="1"/>
          <p:nvPr/>
        </p:nvSpPr>
        <p:spPr>
          <a:xfrm>
            <a:off x="179512" y="4532927"/>
            <a:ext cx="5576981" cy="1200329"/>
          </a:xfrm>
          <a:prstGeom prst="rect">
            <a:avLst/>
          </a:prstGeom>
          <a:noFill/>
        </p:spPr>
        <p:txBody>
          <a:bodyPr wrap="square" rtlCol="0">
            <a:spAutoFit/>
          </a:bodyPr>
          <a:lstStyle/>
          <a:p>
            <a:pPr indent="406400">
              <a:buClr>
                <a:srgbClr val="C00000"/>
              </a:buClr>
              <a:buSzPct val="80000"/>
              <a:buFont typeface="Arial" panose="020B0604020202020204" pitchFamily="34" charset="0"/>
              <a:buChar char="►"/>
            </a:pPr>
            <a:r>
              <a:rPr lang="en-GB" sz="2400" dirty="0" smtClean="0"/>
              <a:t>Computer science can help understand and prevent serious diseases like malaria around the world.</a:t>
            </a:r>
            <a:endParaRPr lang="en-GB" sz="2400" dirty="0"/>
          </a:p>
        </p:txBody>
      </p:sp>
    </p:spTree>
    <p:extLst>
      <p:ext uri="{BB962C8B-B14F-4D97-AF65-F5344CB8AC3E}">
        <p14:creationId xmlns:p14="http://schemas.microsoft.com/office/powerpoint/2010/main" val="1611751445"/>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600" dirty="0" smtClean="0"/>
              <a:t>01 – Under the Hood – Assessment 01</a:t>
            </a:r>
            <a:endParaRPr lang="en-GB" sz="3600" b="1" dirty="0" smtClean="0"/>
          </a:p>
        </p:txBody>
      </p:sp>
      <p:sp>
        <p:nvSpPr>
          <p:cNvPr id="34" name="Rectangle 33"/>
          <p:cNvSpPr/>
          <p:nvPr/>
        </p:nvSpPr>
        <p:spPr>
          <a:xfrm>
            <a:off x="107504" y="1124744"/>
            <a:ext cx="8640960" cy="5478423"/>
          </a:xfrm>
          <a:prstGeom prst="rect">
            <a:avLst/>
          </a:prstGeom>
          <a:solidFill>
            <a:srgbClr val="FFFF99"/>
          </a:solidFill>
          <a:ln w="57150">
            <a:solidFill>
              <a:srgbClr val="DEA900"/>
            </a:solidFill>
          </a:ln>
        </p:spPr>
        <p:txBody>
          <a:bodyPr wrap="square">
            <a:spAutoFit/>
          </a:bodyPr>
          <a:lstStyle/>
          <a:p>
            <a:pPr marL="457200" indent="-457200">
              <a:buClr>
                <a:srgbClr val="0070C0"/>
              </a:buClr>
              <a:buFont typeface="+mj-lt"/>
              <a:buAutoNum type="arabicPeriod"/>
            </a:pPr>
            <a:r>
              <a:rPr lang="en-US" sz="2500" dirty="0" smtClean="0"/>
              <a:t>What </a:t>
            </a:r>
            <a:r>
              <a:rPr lang="en-US" sz="2500" dirty="0"/>
              <a:t>was the name of the first electronic computer?</a:t>
            </a:r>
          </a:p>
          <a:p>
            <a:pPr marL="457200" indent="-457200">
              <a:buClr>
                <a:srgbClr val="0070C0"/>
              </a:buClr>
              <a:buFont typeface="+mj-lt"/>
              <a:buAutoNum type="arabicPeriod"/>
            </a:pPr>
            <a:r>
              <a:rPr lang="en-US" sz="2500" dirty="0" smtClean="0"/>
              <a:t>What </a:t>
            </a:r>
            <a:r>
              <a:rPr lang="en-US" sz="2500" dirty="0"/>
              <a:t>job did the Colossus do during World War II?</a:t>
            </a:r>
          </a:p>
          <a:p>
            <a:pPr marL="457200" indent="-457200">
              <a:buClr>
                <a:srgbClr val="0070C0"/>
              </a:buClr>
              <a:buFont typeface="+mj-lt"/>
              <a:buAutoNum type="arabicPeriod"/>
            </a:pPr>
            <a:r>
              <a:rPr lang="en-US" sz="2500" dirty="0" smtClean="0"/>
              <a:t>Why </a:t>
            </a:r>
            <a:r>
              <a:rPr lang="en-US" sz="2500" dirty="0"/>
              <a:t>did the Colossus need valves?</a:t>
            </a:r>
          </a:p>
          <a:p>
            <a:pPr marL="457200" indent="-457200">
              <a:buClr>
                <a:srgbClr val="0070C0"/>
              </a:buClr>
              <a:buFont typeface="+mj-lt"/>
              <a:buAutoNum type="arabicPeriod"/>
            </a:pPr>
            <a:r>
              <a:rPr lang="en-US" sz="2500" dirty="0" smtClean="0"/>
              <a:t>What </a:t>
            </a:r>
            <a:r>
              <a:rPr lang="en-US" sz="2500" dirty="0"/>
              <a:t>are some of the problems with valves?</a:t>
            </a:r>
          </a:p>
          <a:p>
            <a:pPr marL="457200" indent="-457200">
              <a:buClr>
                <a:srgbClr val="0070C0"/>
              </a:buClr>
              <a:buFont typeface="+mj-lt"/>
              <a:buAutoNum type="arabicPeriod"/>
            </a:pPr>
            <a:r>
              <a:rPr lang="en-US" sz="2500" dirty="0" smtClean="0"/>
              <a:t>As </a:t>
            </a:r>
            <a:r>
              <a:rPr lang="en-US" sz="2500" dirty="0"/>
              <a:t>there was no software, how did they tell the Colossus what to do?</a:t>
            </a:r>
          </a:p>
          <a:p>
            <a:pPr marL="457200" indent="-457200">
              <a:buClr>
                <a:srgbClr val="0070C0"/>
              </a:buClr>
              <a:buFont typeface="+mj-lt"/>
              <a:buAutoNum type="arabicPeriod"/>
            </a:pPr>
            <a:r>
              <a:rPr lang="en-US" sz="2500" dirty="0" smtClean="0"/>
              <a:t>What </a:t>
            </a:r>
            <a:r>
              <a:rPr lang="en-US" sz="2500" dirty="0"/>
              <a:t>has now replaced valves in modern computers</a:t>
            </a:r>
            <a:r>
              <a:rPr lang="en-US" sz="2500" dirty="0" smtClean="0"/>
              <a:t>?</a:t>
            </a:r>
          </a:p>
          <a:p>
            <a:pPr>
              <a:buClr>
                <a:srgbClr val="0070C0"/>
              </a:buClr>
            </a:pPr>
            <a:r>
              <a:rPr lang="en-US" sz="2500" b="1" dirty="0" smtClean="0"/>
              <a:t>Homework</a:t>
            </a:r>
          </a:p>
          <a:p>
            <a:pPr marL="457200" indent="-457200">
              <a:buClr>
                <a:srgbClr val="0070C0"/>
              </a:buClr>
              <a:buFont typeface="+mj-lt"/>
              <a:buAutoNum type="arabicPeriod" startAt="7"/>
            </a:pPr>
            <a:r>
              <a:rPr lang="en-GB" sz="2500" dirty="0" smtClean="0"/>
              <a:t>What is </a:t>
            </a:r>
            <a:r>
              <a:rPr lang="en-GB" sz="2500" dirty="0" err="1" smtClean="0"/>
              <a:t>Moores</a:t>
            </a:r>
            <a:r>
              <a:rPr lang="en-GB" sz="2500" dirty="0"/>
              <a:t>’ </a:t>
            </a:r>
            <a:r>
              <a:rPr lang="en-GB" sz="2500" dirty="0" smtClean="0"/>
              <a:t>Law when it comes to Computers.</a:t>
            </a:r>
          </a:p>
          <a:p>
            <a:pPr marL="439738">
              <a:buClr>
                <a:srgbClr val="0070C0"/>
              </a:buClr>
            </a:pPr>
            <a:r>
              <a:rPr lang="en-GB" sz="2500" dirty="0" smtClean="0"/>
              <a:t>Answer must be formed as: </a:t>
            </a:r>
          </a:p>
          <a:p>
            <a:pPr marL="896938" indent="-457200">
              <a:buClr>
                <a:srgbClr val="0070C0"/>
              </a:buClr>
              <a:buFont typeface="+mj-lt"/>
              <a:buAutoNum type="alphaLcParenR"/>
            </a:pPr>
            <a:r>
              <a:rPr lang="en-GB" sz="2500" dirty="0" smtClean="0"/>
              <a:t>What is it?</a:t>
            </a:r>
          </a:p>
          <a:p>
            <a:pPr marL="896938" indent="-457200">
              <a:buClr>
                <a:srgbClr val="0070C0"/>
              </a:buClr>
              <a:buFont typeface="+mj-lt"/>
              <a:buAutoNum type="alphaLcParenR"/>
            </a:pPr>
            <a:r>
              <a:rPr lang="en-US" sz="2500" dirty="0" smtClean="0"/>
              <a:t>How does it work?</a:t>
            </a:r>
          </a:p>
          <a:p>
            <a:pPr marL="896938" indent="-457200">
              <a:buClr>
                <a:srgbClr val="0070C0"/>
              </a:buClr>
              <a:buFont typeface="+mj-lt"/>
              <a:buAutoNum type="alphaLcParenR"/>
            </a:pPr>
            <a:r>
              <a:rPr lang="en-US" sz="2500" dirty="0" smtClean="0"/>
              <a:t>Is it still true to this day.</a:t>
            </a:r>
          </a:p>
          <a:p>
            <a:pPr marL="439738">
              <a:buClr>
                <a:srgbClr val="0070C0"/>
              </a:buClr>
            </a:pPr>
            <a:r>
              <a:rPr lang="en-US" sz="2500" dirty="0" smtClean="0"/>
              <a:t>No less than 150 words.</a:t>
            </a:r>
            <a:endParaRPr lang="en-US" sz="2500" dirty="0"/>
          </a:p>
        </p:txBody>
      </p:sp>
      <p:sp>
        <p:nvSpPr>
          <p:cNvPr id="10" name="Oval 9"/>
          <p:cNvSpPr/>
          <p:nvPr/>
        </p:nvSpPr>
        <p:spPr>
          <a:xfrm rot="1078849">
            <a:off x="8363608" y="991731"/>
            <a:ext cx="659807" cy="655661"/>
          </a:xfrm>
          <a:prstGeom prst="ellipse">
            <a:avLst/>
          </a:prstGeom>
          <a:solidFill>
            <a:srgbClr val="FFFF99"/>
          </a:solidFill>
          <a:ln w="57150">
            <a:solidFill>
              <a:srgbClr val="DEA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solidFill>
                  <a:srgbClr val="FF0000"/>
                </a:solidFill>
                <a:latin typeface="Arial" panose="020B0604020202020204" pitchFamily="34" charset="0"/>
                <a:cs typeface="Arial" panose="020B0604020202020204" pitchFamily="34" charset="0"/>
              </a:rPr>
              <a:t>H</a:t>
            </a:r>
            <a:endParaRPr lang="en-GB" sz="16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9279028"/>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4000" dirty="0" smtClean="0"/>
              <a:t>02.3 </a:t>
            </a:r>
            <a:r>
              <a:rPr lang="en-GB" sz="4000" dirty="0"/>
              <a:t>– </a:t>
            </a:r>
            <a:r>
              <a:rPr lang="en-GB" sz="4000" dirty="0" smtClean="0"/>
              <a:t>Emergency Evacuation</a:t>
            </a:r>
            <a:endParaRPr lang="en-GB" sz="4000" b="1" dirty="0" smtClean="0"/>
          </a:p>
        </p:txBody>
      </p:sp>
      <p:sp>
        <p:nvSpPr>
          <p:cNvPr id="10" name="TextBox 9"/>
          <p:cNvSpPr txBox="1"/>
          <p:nvPr/>
        </p:nvSpPr>
        <p:spPr>
          <a:xfrm>
            <a:off x="179512" y="5805264"/>
            <a:ext cx="8708512" cy="830997"/>
          </a:xfrm>
          <a:prstGeom prst="rect">
            <a:avLst/>
          </a:prstGeom>
          <a:noFill/>
        </p:spPr>
        <p:txBody>
          <a:bodyPr wrap="square" rtlCol="0">
            <a:spAutoFit/>
          </a:bodyPr>
          <a:lstStyle/>
          <a:p>
            <a:pPr indent="287338">
              <a:buClr>
                <a:srgbClr val="C00000"/>
              </a:buClr>
              <a:buSzPct val="80000"/>
              <a:buFont typeface="Arial" panose="020B0604020202020204" pitchFamily="34" charset="0"/>
              <a:buChar char="►"/>
            </a:pPr>
            <a:r>
              <a:rPr lang="en-US" sz="2400" dirty="0"/>
              <a:t>You will need to use computational thinking to complete the challenge.</a:t>
            </a:r>
            <a:endParaRPr lang="en-GB" sz="2400" dirty="0"/>
          </a:p>
        </p:txBody>
      </p:sp>
      <p:sp>
        <p:nvSpPr>
          <p:cNvPr id="11" name="Rectangle 10"/>
          <p:cNvSpPr/>
          <p:nvPr/>
        </p:nvSpPr>
        <p:spPr>
          <a:xfrm>
            <a:off x="179512" y="1118002"/>
            <a:ext cx="8708512" cy="4615254"/>
          </a:xfrm>
          <a:prstGeom prst="rect">
            <a:avLst/>
          </a:pr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2400" b="1" dirty="0" smtClean="0">
                <a:solidFill>
                  <a:srgbClr val="C00000"/>
                </a:solidFill>
                <a:latin typeface="Arial" panose="020B0604020202020204" pitchFamily="34" charset="0"/>
                <a:cs typeface="Arial" panose="020B0604020202020204" pitchFamily="34" charset="0"/>
              </a:rPr>
              <a:t>Challenge</a:t>
            </a:r>
            <a:endParaRPr lang="en-US" sz="2400" b="1" dirty="0">
              <a:solidFill>
                <a:srgbClr val="C00000"/>
              </a:solidFill>
              <a:latin typeface="Arial" panose="020B0604020202020204" pitchFamily="34" charset="0"/>
              <a:cs typeface="Arial" panose="020B0604020202020204" pitchFamily="34" charset="0"/>
            </a:endParaRPr>
          </a:p>
          <a:p>
            <a:pPr marL="457200" indent="-457200">
              <a:buClr>
                <a:srgbClr val="C00000"/>
              </a:buClr>
              <a:buFont typeface="Wingdings" panose="05000000000000000000" pitchFamily="2" charset="2"/>
              <a:buChar char="§"/>
              <a:tabLst>
                <a:tab pos="2420938" algn="l"/>
              </a:tabLst>
            </a:pPr>
            <a:r>
              <a:rPr lang="en-US" sz="2400" dirty="0">
                <a:solidFill>
                  <a:srgbClr val="000000"/>
                </a:solidFill>
                <a:latin typeface="Arial" panose="020B0604020202020204" pitchFamily="34" charset="0"/>
                <a:cs typeface="Arial" panose="020B0604020202020204" pitchFamily="34" charset="0"/>
              </a:rPr>
              <a:t>We all take evacuation plans for granted. How many people actually listen to the flight attendants when they give the </a:t>
            </a:r>
            <a:r>
              <a:rPr lang="en-US" sz="2400" dirty="0" smtClean="0">
                <a:solidFill>
                  <a:srgbClr val="000000"/>
                </a:solidFill>
                <a:latin typeface="Arial" panose="020B0604020202020204" pitchFamily="34" charset="0"/>
                <a:cs typeface="Arial" panose="020B0604020202020204" pitchFamily="34" charset="0"/>
              </a:rPr>
              <a:t>safety talk </a:t>
            </a:r>
            <a:r>
              <a:rPr lang="en-US" sz="2400" dirty="0">
                <a:solidFill>
                  <a:srgbClr val="000000"/>
                </a:solidFill>
                <a:latin typeface="Arial" panose="020B0604020202020204" pitchFamily="34" charset="0"/>
                <a:cs typeface="Arial" panose="020B0604020202020204" pitchFamily="34" charset="0"/>
              </a:rPr>
              <a:t>just before an </a:t>
            </a:r>
            <a:r>
              <a:rPr lang="en-US" sz="2400" dirty="0" err="1">
                <a:solidFill>
                  <a:srgbClr val="000000"/>
                </a:solidFill>
                <a:latin typeface="Arial" panose="020B0604020202020204" pitchFamily="34" charset="0"/>
                <a:cs typeface="Arial" panose="020B0604020202020204" pitchFamily="34" charset="0"/>
              </a:rPr>
              <a:t>aeroplane</a:t>
            </a:r>
            <a:r>
              <a:rPr lang="en-US" sz="2400" dirty="0">
                <a:solidFill>
                  <a:srgbClr val="000000"/>
                </a:solidFill>
                <a:latin typeface="Arial" panose="020B0604020202020204" pitchFamily="34" charset="0"/>
                <a:cs typeface="Arial" panose="020B0604020202020204" pitchFamily="34" charset="0"/>
              </a:rPr>
              <a:t> takes off? A good evacuation plan can be a real life-saver and your challenge is to draw up </a:t>
            </a:r>
            <a:r>
              <a:rPr lang="en-US" sz="2400" dirty="0" smtClean="0">
                <a:solidFill>
                  <a:srgbClr val="000000"/>
                </a:solidFill>
                <a:latin typeface="Arial" panose="020B0604020202020204" pitchFamily="34" charset="0"/>
                <a:cs typeface="Arial" panose="020B0604020202020204" pitchFamily="34" charset="0"/>
              </a:rPr>
              <a:t>a new </a:t>
            </a:r>
            <a:r>
              <a:rPr lang="en-US" sz="2400" dirty="0">
                <a:solidFill>
                  <a:srgbClr val="000000"/>
                </a:solidFill>
                <a:latin typeface="Arial" panose="020B0604020202020204" pitchFamily="34" charset="0"/>
                <a:cs typeface="Arial" panose="020B0604020202020204" pitchFamily="34" charset="0"/>
              </a:rPr>
              <a:t>emergency evacuation plan for your school.</a:t>
            </a:r>
          </a:p>
          <a:p>
            <a:pPr marL="457200" indent="-457200">
              <a:buClr>
                <a:srgbClr val="C00000"/>
              </a:buClr>
              <a:buFont typeface="Wingdings" panose="05000000000000000000" pitchFamily="2" charset="2"/>
              <a:buChar char="§"/>
              <a:tabLst>
                <a:tab pos="2420938" algn="l"/>
              </a:tabLst>
            </a:pPr>
            <a:r>
              <a:rPr lang="en-US" sz="2400" dirty="0">
                <a:solidFill>
                  <a:srgbClr val="000000"/>
                </a:solidFill>
                <a:latin typeface="Arial" panose="020B0604020202020204" pitchFamily="34" charset="0"/>
                <a:cs typeface="Arial" panose="020B0604020202020204" pitchFamily="34" charset="0"/>
              </a:rPr>
              <a:t>Create a new emergency evacuation plan and map, which explains how people should leave the building and move </a:t>
            </a:r>
            <a:r>
              <a:rPr lang="en-US" sz="2400" dirty="0" smtClean="0">
                <a:solidFill>
                  <a:srgbClr val="000000"/>
                </a:solidFill>
                <a:latin typeface="Arial" panose="020B0604020202020204" pitchFamily="34" charset="0"/>
                <a:cs typeface="Arial" panose="020B0604020202020204" pitchFamily="34" charset="0"/>
              </a:rPr>
              <a:t>as quickly </a:t>
            </a:r>
            <a:r>
              <a:rPr lang="en-US" sz="2400" dirty="0">
                <a:solidFill>
                  <a:srgbClr val="000000"/>
                </a:solidFill>
                <a:latin typeface="Arial" panose="020B0604020202020204" pitchFamily="34" charset="0"/>
                <a:cs typeface="Arial" panose="020B0604020202020204" pitchFamily="34" charset="0"/>
              </a:rPr>
              <a:t>and as safely as possible to an assembly point. The plan must also include a way of checking that everyone </a:t>
            </a:r>
            <a:r>
              <a:rPr lang="en-US" sz="2400" dirty="0" smtClean="0">
                <a:solidFill>
                  <a:srgbClr val="000000"/>
                </a:solidFill>
                <a:latin typeface="Arial" panose="020B0604020202020204" pitchFamily="34" charset="0"/>
                <a:cs typeface="Arial" panose="020B0604020202020204" pitchFamily="34" charset="0"/>
              </a:rPr>
              <a:t>has arrived </a:t>
            </a:r>
            <a:r>
              <a:rPr lang="en-US" sz="2400" dirty="0">
                <a:solidFill>
                  <a:srgbClr val="000000"/>
                </a:solidFill>
                <a:latin typeface="Arial" panose="020B0604020202020204" pitchFamily="34" charset="0"/>
                <a:cs typeface="Arial" panose="020B0604020202020204" pitchFamily="34" charset="0"/>
              </a:rPr>
              <a:t>safely at the assembly point.</a:t>
            </a:r>
            <a:endParaRPr lang="en-GB" sz="2400" b="1"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078849">
            <a:off x="8598580" y="970268"/>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8749497"/>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4000" dirty="0" smtClean="0"/>
              <a:t>02.3 </a:t>
            </a:r>
            <a:r>
              <a:rPr lang="en-GB" sz="4000" dirty="0"/>
              <a:t>– </a:t>
            </a:r>
            <a:r>
              <a:rPr lang="en-GB" sz="4000" dirty="0" smtClean="0"/>
              <a:t>Emergency Evacuation</a:t>
            </a:r>
            <a:endParaRPr lang="en-GB" sz="4000" b="1" dirty="0" smtClean="0"/>
          </a:p>
        </p:txBody>
      </p:sp>
      <p:sp>
        <p:nvSpPr>
          <p:cNvPr id="10" name="TextBox 9"/>
          <p:cNvSpPr txBox="1"/>
          <p:nvPr/>
        </p:nvSpPr>
        <p:spPr>
          <a:xfrm>
            <a:off x="179512" y="6269250"/>
            <a:ext cx="8708512" cy="400110"/>
          </a:xfrm>
          <a:prstGeom prst="rect">
            <a:avLst/>
          </a:prstGeom>
          <a:noFill/>
        </p:spPr>
        <p:txBody>
          <a:bodyPr wrap="square" rtlCol="0">
            <a:spAutoFit/>
          </a:bodyPr>
          <a:lstStyle/>
          <a:p>
            <a:pPr indent="287338">
              <a:buClr>
                <a:srgbClr val="C00000"/>
              </a:buClr>
              <a:buSzPct val="80000"/>
              <a:buFont typeface="Arial" panose="020B0604020202020204" pitchFamily="34" charset="0"/>
              <a:buChar char="►"/>
            </a:pPr>
            <a:r>
              <a:rPr lang="en-US" sz="2000" dirty="0"/>
              <a:t>You will need to use computational thinking to complete the challenge.</a:t>
            </a:r>
            <a:endParaRPr lang="en-GB" sz="2000" dirty="0"/>
          </a:p>
        </p:txBody>
      </p:sp>
      <p:sp>
        <p:nvSpPr>
          <p:cNvPr id="11" name="Rectangle 10"/>
          <p:cNvSpPr/>
          <p:nvPr/>
        </p:nvSpPr>
        <p:spPr>
          <a:xfrm>
            <a:off x="179512" y="1124744"/>
            <a:ext cx="8708512" cy="5159277"/>
          </a:xfrm>
          <a:prstGeom prst="rect">
            <a:avLst/>
          </a:pr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2400" b="1" dirty="0" smtClean="0">
                <a:solidFill>
                  <a:srgbClr val="C00000"/>
                </a:solidFill>
                <a:latin typeface="Arial" panose="020B0604020202020204" pitchFamily="34" charset="0"/>
                <a:cs typeface="Arial" panose="020B0604020202020204" pitchFamily="34" charset="0"/>
              </a:rPr>
              <a:t>Challenge</a:t>
            </a:r>
          </a:p>
          <a:p>
            <a:pPr>
              <a:buClr>
                <a:srgbClr val="C00000"/>
              </a:buClr>
              <a:tabLst>
                <a:tab pos="2420938" algn="l"/>
              </a:tabLst>
            </a:pPr>
            <a:endParaRPr lang="en-US" sz="240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24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24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240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24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240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24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240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24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240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24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240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2400" b="1" dirty="0">
              <a:solidFill>
                <a:srgbClr val="C00000"/>
              </a:solidFill>
              <a:latin typeface="Arial" panose="020B0604020202020204" pitchFamily="34" charset="0"/>
              <a:cs typeface="Arial" panose="020B0604020202020204" pitchFamily="34" charset="0"/>
            </a:endParaRPr>
          </a:p>
        </p:txBody>
      </p:sp>
      <p:sp>
        <p:nvSpPr>
          <p:cNvPr id="12" name="Oval 11"/>
          <p:cNvSpPr/>
          <p:nvPr/>
        </p:nvSpPr>
        <p:spPr>
          <a:xfrm rot="1078849">
            <a:off x="8598580" y="970268"/>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23528" y="1593871"/>
            <a:ext cx="8492488" cy="4592928"/>
          </a:xfrm>
          <a:prstGeom prst="rect">
            <a:avLst/>
          </a:prstGeom>
        </p:spPr>
      </p:pic>
      <p:sp>
        <p:nvSpPr>
          <p:cNvPr id="7" name="TextBox 6"/>
          <p:cNvSpPr txBox="1"/>
          <p:nvPr/>
        </p:nvSpPr>
        <p:spPr>
          <a:xfrm>
            <a:off x="251520" y="5827915"/>
            <a:ext cx="5168469" cy="400110"/>
          </a:xfrm>
          <a:prstGeom prst="rect">
            <a:avLst/>
          </a:prstGeom>
          <a:solidFill>
            <a:srgbClr val="FEFEFC"/>
          </a:solidFill>
        </p:spPr>
        <p:txBody>
          <a:bodyPr wrap="square" rtlCol="0">
            <a:spAutoFit/>
          </a:bodyPr>
          <a:lstStyle/>
          <a:p>
            <a:pPr marL="342900" indent="-342900">
              <a:buClr>
                <a:srgbClr val="C00000"/>
              </a:buClr>
              <a:buSzPct val="80000"/>
              <a:buFont typeface="Arial" panose="020B0604020202020204" pitchFamily="34" charset="0"/>
              <a:buChar char="▲"/>
            </a:pPr>
            <a:r>
              <a:rPr lang="en-US" sz="2000" dirty="0" smtClean="0"/>
              <a:t>A typical fire emergency evacuation map</a:t>
            </a:r>
            <a:endParaRPr lang="en-GB" sz="2000" dirty="0"/>
          </a:p>
        </p:txBody>
      </p:sp>
    </p:spTree>
    <p:extLst>
      <p:ext uri="{BB962C8B-B14F-4D97-AF65-F5344CB8AC3E}">
        <p14:creationId xmlns:p14="http://schemas.microsoft.com/office/powerpoint/2010/main" val="638982122"/>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a:t>02.3 – Emergency Evacuation</a:t>
            </a:r>
            <a:endParaRPr lang="en-GB" sz="3600" b="1" dirty="0" smtClean="0"/>
          </a:p>
        </p:txBody>
      </p:sp>
      <p:sp>
        <p:nvSpPr>
          <p:cNvPr id="14" name="Rectangle 13"/>
          <p:cNvSpPr/>
          <p:nvPr/>
        </p:nvSpPr>
        <p:spPr>
          <a:xfrm>
            <a:off x="179512" y="1124744"/>
            <a:ext cx="8708512" cy="1938992"/>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000" b="1" dirty="0" smtClean="0">
                <a:solidFill>
                  <a:srgbClr val="002060"/>
                </a:solidFill>
                <a:latin typeface="Arial" panose="020B0604020202020204" pitchFamily="34" charset="0"/>
                <a:cs typeface="Arial" panose="020B0604020202020204" pitchFamily="34" charset="0"/>
              </a:rPr>
              <a:t>Compute-IT</a:t>
            </a:r>
            <a:endParaRPr lang="en-US" sz="2000" b="1" dirty="0">
              <a:solidFill>
                <a:srgbClr val="002060"/>
              </a:solidFill>
              <a:latin typeface="Arial" panose="020B0604020202020204" pitchFamily="34" charset="0"/>
              <a:cs typeface="Arial" panose="020B0604020202020204" pitchFamily="34" charset="0"/>
            </a:endParaRPr>
          </a:p>
          <a:p>
            <a:pPr>
              <a:buClr>
                <a:srgbClr val="C00000"/>
              </a:buClr>
              <a:tabLst>
                <a:tab pos="2420938" algn="l"/>
              </a:tabLst>
            </a:pPr>
            <a:r>
              <a:rPr lang="en-US" sz="2000" b="1" dirty="0" smtClean="0">
                <a:solidFill>
                  <a:srgbClr val="000000"/>
                </a:solidFill>
                <a:latin typeface="Arial" panose="020B0604020202020204" pitchFamily="34" charset="0"/>
                <a:cs typeface="Arial" panose="020B0604020202020204" pitchFamily="34" charset="0"/>
              </a:rPr>
              <a:t>2.3.1 - </a:t>
            </a:r>
            <a:r>
              <a:rPr lang="en-US" sz="2000" b="1" dirty="0">
                <a:solidFill>
                  <a:srgbClr val="000000"/>
                </a:solidFill>
                <a:latin typeface="Arial" panose="020B0604020202020204" pitchFamily="34" charset="0"/>
                <a:cs typeface="Arial" panose="020B0604020202020204" pitchFamily="34" charset="0"/>
              </a:rPr>
              <a:t>Identify the problem</a:t>
            </a:r>
          </a:p>
          <a:p>
            <a:pPr marL="342900" indent="-342900">
              <a:buClr>
                <a:srgbClr val="C00000"/>
              </a:buClr>
              <a:buFont typeface="Arial" panose="020B0604020202020204" pitchFamily="34" charset="0"/>
              <a:buChar char="•"/>
              <a:tabLst>
                <a:tab pos="2420938" algn="l"/>
              </a:tabLst>
            </a:pPr>
            <a:r>
              <a:rPr lang="en-US" sz="2000" dirty="0">
                <a:solidFill>
                  <a:srgbClr val="000000"/>
                </a:solidFill>
                <a:latin typeface="Arial" panose="020B0604020202020204" pitchFamily="34" charset="0"/>
                <a:cs typeface="Arial" panose="020B0604020202020204" pitchFamily="34" charset="0"/>
              </a:rPr>
              <a:t>Writing an evacuation plan for the whole school is an enormous task, so begin by defining the scope of your plan.</a:t>
            </a:r>
          </a:p>
          <a:p>
            <a:pPr marL="342900" indent="-342900">
              <a:buClr>
                <a:srgbClr val="C00000"/>
              </a:buClr>
              <a:buFont typeface="Arial" panose="020B0604020202020204" pitchFamily="34" charset="0"/>
              <a:buChar char="•"/>
              <a:tabLst>
                <a:tab pos="2420938" algn="l"/>
              </a:tabLst>
            </a:pPr>
            <a:r>
              <a:rPr lang="en-US" sz="2000" dirty="0">
                <a:solidFill>
                  <a:srgbClr val="000000"/>
                </a:solidFill>
                <a:latin typeface="Arial" panose="020B0604020202020204" pitchFamily="34" charset="0"/>
                <a:cs typeface="Arial" panose="020B0604020202020204" pitchFamily="34" charset="0"/>
              </a:rPr>
              <a:t>What is the exact part of the school your plan is going to cover? It might be a whole block, a whole floor or a </a:t>
            </a:r>
            <a:r>
              <a:rPr lang="en-US" sz="2000" dirty="0" smtClean="0">
                <a:solidFill>
                  <a:srgbClr val="000000"/>
                </a:solidFill>
                <a:latin typeface="Arial" panose="020B0604020202020204" pitchFamily="34" charset="0"/>
                <a:cs typeface="Arial" panose="020B0604020202020204" pitchFamily="34" charset="0"/>
              </a:rPr>
              <a:t>single classroom</a:t>
            </a:r>
            <a:r>
              <a:rPr lang="en-US" sz="2000" dirty="0">
                <a:solidFill>
                  <a:srgbClr val="000000"/>
                </a:solidFill>
                <a:latin typeface="Arial" panose="020B0604020202020204" pitchFamily="34" charset="0"/>
                <a:cs typeface="Arial" panose="020B0604020202020204" pitchFamily="34" charset="0"/>
              </a:rPr>
              <a:t>.</a:t>
            </a:r>
            <a:endParaRPr lang="en-GB" sz="2000" u="sng" dirty="0">
              <a:solidFill>
                <a:srgbClr val="FF0000"/>
              </a:solidFill>
              <a:latin typeface="Arial" panose="020B0604020202020204" pitchFamily="34" charset="0"/>
              <a:cs typeface="Arial" panose="020B0604020202020204" pitchFamily="34" charset="0"/>
            </a:endParaRPr>
          </a:p>
        </p:txBody>
      </p:sp>
      <p:sp>
        <p:nvSpPr>
          <p:cNvPr id="15" name="Oval 14"/>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pic>
        <p:nvPicPr>
          <p:cNvPr id="1026" name="Picture 2" descr="Image result for school fire evacuation pla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709" y="3164240"/>
            <a:ext cx="4502307" cy="348881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school fire evacuation pla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575" t="3790" r="1694" b="3536"/>
          <a:stretch/>
        </p:blipFill>
        <p:spPr bwMode="auto">
          <a:xfrm>
            <a:off x="4860032" y="3212975"/>
            <a:ext cx="4032448" cy="3440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3215569"/>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a:t>02.3 – Emergency Evacuation</a:t>
            </a:r>
            <a:endParaRPr lang="en-GB" sz="3600" b="1" dirty="0" smtClean="0"/>
          </a:p>
        </p:txBody>
      </p:sp>
      <p:sp>
        <p:nvSpPr>
          <p:cNvPr id="14" name="Rectangle 13"/>
          <p:cNvSpPr/>
          <p:nvPr/>
        </p:nvSpPr>
        <p:spPr>
          <a:xfrm>
            <a:off x="183968" y="1135764"/>
            <a:ext cx="8708512" cy="5533596"/>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650" b="1" dirty="0" smtClean="0">
                <a:solidFill>
                  <a:srgbClr val="002060"/>
                </a:solidFill>
                <a:latin typeface="Arial" panose="020B0604020202020204" pitchFamily="34" charset="0"/>
                <a:cs typeface="Arial" panose="020B0604020202020204" pitchFamily="34" charset="0"/>
              </a:rPr>
              <a:t>Compute-IT</a:t>
            </a:r>
            <a:endParaRPr lang="en-US" sz="1650" b="1" dirty="0">
              <a:solidFill>
                <a:srgbClr val="002060"/>
              </a:solidFill>
              <a:latin typeface="Arial" panose="020B0604020202020204" pitchFamily="34" charset="0"/>
              <a:cs typeface="Arial" panose="020B0604020202020204" pitchFamily="34" charset="0"/>
            </a:endParaRPr>
          </a:p>
          <a:p>
            <a:pPr>
              <a:buClr>
                <a:srgbClr val="C00000"/>
              </a:buClr>
              <a:tabLst>
                <a:tab pos="2420938" algn="l"/>
              </a:tabLst>
            </a:pPr>
            <a:r>
              <a:rPr lang="en-US" sz="1650" b="1" dirty="0" smtClean="0">
                <a:solidFill>
                  <a:srgbClr val="000000"/>
                </a:solidFill>
                <a:latin typeface="Arial" panose="020B0604020202020204" pitchFamily="34" charset="0"/>
                <a:cs typeface="Arial" panose="020B0604020202020204" pitchFamily="34" charset="0"/>
              </a:rPr>
              <a:t>2.3.2 </a:t>
            </a:r>
            <a:r>
              <a:rPr lang="en-US" sz="1650" b="1" dirty="0">
                <a:solidFill>
                  <a:srgbClr val="000000"/>
                </a:solidFill>
                <a:latin typeface="Arial" panose="020B0604020202020204" pitchFamily="34" charset="0"/>
                <a:cs typeface="Arial" panose="020B0604020202020204" pitchFamily="34" charset="0"/>
              </a:rPr>
              <a:t>Decompose the </a:t>
            </a:r>
            <a:r>
              <a:rPr lang="en-US" sz="1650" b="1" dirty="0" smtClean="0">
                <a:solidFill>
                  <a:srgbClr val="000000"/>
                </a:solidFill>
                <a:latin typeface="Arial" panose="020B0604020202020204" pitchFamily="34" charset="0"/>
                <a:cs typeface="Arial" panose="020B0604020202020204" pitchFamily="34" charset="0"/>
              </a:rPr>
              <a:t>problem</a:t>
            </a:r>
          </a:p>
          <a:p>
            <a:pPr marL="342900" indent="-342900">
              <a:buClr>
                <a:srgbClr val="C00000"/>
              </a:buClr>
              <a:buSzPct val="80000"/>
              <a:buFont typeface="Arial" panose="020B0604020202020204" pitchFamily="34" charset="0"/>
              <a:buChar char="►"/>
              <a:tabLst>
                <a:tab pos="2420938" algn="l"/>
              </a:tabLst>
            </a:pPr>
            <a:r>
              <a:rPr lang="en-US" sz="1650" dirty="0" smtClean="0">
                <a:solidFill>
                  <a:srgbClr val="000000"/>
                </a:solidFill>
                <a:latin typeface="Arial" panose="020B0604020202020204" pitchFamily="34" charset="0"/>
                <a:cs typeface="Arial" panose="020B0604020202020204" pitchFamily="34" charset="0"/>
              </a:rPr>
              <a:t>Breaking </a:t>
            </a:r>
            <a:r>
              <a:rPr lang="en-US" sz="1650" dirty="0">
                <a:solidFill>
                  <a:srgbClr val="000000"/>
                </a:solidFill>
                <a:latin typeface="Arial" panose="020B0604020202020204" pitchFamily="34" charset="0"/>
                <a:cs typeface="Arial" panose="020B0604020202020204" pitchFamily="34" charset="0"/>
              </a:rPr>
              <a:t>it down into a number of smaller problems. For instance, you could </a:t>
            </a:r>
            <a:r>
              <a:rPr lang="en-US" sz="1650" dirty="0" smtClean="0">
                <a:solidFill>
                  <a:srgbClr val="000000"/>
                </a:solidFill>
                <a:latin typeface="Arial" panose="020B0604020202020204" pitchFamily="34" charset="0"/>
                <a:cs typeface="Arial" panose="020B0604020202020204" pitchFamily="34" charset="0"/>
              </a:rPr>
              <a:t>decompose the </a:t>
            </a:r>
            <a:r>
              <a:rPr lang="en-US" sz="1650" dirty="0">
                <a:solidFill>
                  <a:srgbClr val="000000"/>
                </a:solidFill>
                <a:latin typeface="Arial" panose="020B0604020202020204" pitchFamily="34" charset="0"/>
                <a:cs typeface="Arial" panose="020B0604020202020204" pitchFamily="34" charset="0"/>
              </a:rPr>
              <a:t>building into floors and stairs; the floors into rooms and corridors; and the rooms into doors, aisles and desks.</a:t>
            </a:r>
          </a:p>
          <a:p>
            <a:pPr marL="342900" indent="-342900">
              <a:buClr>
                <a:srgbClr val="C00000"/>
              </a:buClr>
              <a:buSzPct val="80000"/>
              <a:buFont typeface="Arial" panose="020B0604020202020204" pitchFamily="34" charset="0"/>
              <a:buChar char="►"/>
              <a:tabLst>
                <a:tab pos="2420938" algn="l"/>
              </a:tabLst>
            </a:pPr>
            <a:r>
              <a:rPr lang="en-US" sz="1650" dirty="0">
                <a:solidFill>
                  <a:srgbClr val="000000"/>
                </a:solidFill>
                <a:latin typeface="Arial" panose="020B0604020202020204" pitchFamily="34" charset="0"/>
                <a:cs typeface="Arial" panose="020B0604020202020204" pitchFamily="34" charset="0"/>
              </a:rPr>
              <a:t>Here are some suggestions for questions you could ask yourself to help you decompose the problem:</a:t>
            </a:r>
          </a:p>
          <a:p>
            <a:pPr marL="744538" indent="-342900">
              <a:buClr>
                <a:srgbClr val="C00000"/>
              </a:buClr>
              <a:buFont typeface="Arial" panose="020B0604020202020204" pitchFamily="34" charset="0"/>
              <a:buChar char="•"/>
              <a:tabLst>
                <a:tab pos="2420938" algn="l"/>
              </a:tabLst>
            </a:pPr>
            <a:r>
              <a:rPr lang="en-US" sz="1650" dirty="0" err="1" smtClean="0">
                <a:solidFill>
                  <a:srgbClr val="000000"/>
                </a:solidFill>
                <a:latin typeface="Arial" panose="020B0604020202020204" pitchFamily="34" charset="0"/>
                <a:cs typeface="Arial" panose="020B0604020202020204" pitchFamily="34" charset="0"/>
              </a:rPr>
              <a:t>Visualise</a:t>
            </a:r>
            <a:r>
              <a:rPr lang="en-US" sz="1650" dirty="0" smtClean="0">
                <a:solidFill>
                  <a:srgbClr val="000000"/>
                </a:solidFill>
                <a:latin typeface="Arial" panose="020B0604020202020204" pitchFamily="34" charset="0"/>
                <a:cs typeface="Arial" panose="020B0604020202020204" pitchFamily="34" charset="0"/>
              </a:rPr>
              <a:t> </a:t>
            </a:r>
            <a:r>
              <a:rPr lang="en-US" sz="1650" dirty="0">
                <a:solidFill>
                  <a:srgbClr val="000000"/>
                </a:solidFill>
                <a:latin typeface="Arial" panose="020B0604020202020204" pitchFamily="34" charset="0"/>
                <a:cs typeface="Arial" panose="020B0604020202020204" pitchFamily="34" charset="0"/>
              </a:rPr>
              <a:t>the problem: Imagine an emergency evacuation. What is likely to happen?</a:t>
            </a:r>
          </a:p>
          <a:p>
            <a:pPr marL="744538" indent="-342900">
              <a:buClr>
                <a:srgbClr val="C00000"/>
              </a:buClr>
              <a:buFont typeface="Arial" panose="020B0604020202020204" pitchFamily="34" charset="0"/>
              <a:buChar char="•"/>
              <a:tabLst>
                <a:tab pos="2420938" algn="l"/>
              </a:tabLst>
            </a:pPr>
            <a:r>
              <a:rPr lang="en-US" sz="1650" dirty="0" smtClean="0">
                <a:solidFill>
                  <a:srgbClr val="000000"/>
                </a:solidFill>
                <a:latin typeface="Arial" panose="020B0604020202020204" pitchFamily="34" charset="0"/>
                <a:cs typeface="Arial" panose="020B0604020202020204" pitchFamily="34" charset="0"/>
              </a:rPr>
              <a:t>How </a:t>
            </a:r>
            <a:r>
              <a:rPr lang="en-US" sz="1650" dirty="0">
                <a:solidFill>
                  <a:srgbClr val="000000"/>
                </a:solidFill>
                <a:latin typeface="Arial" panose="020B0604020202020204" pitchFamily="34" charset="0"/>
                <a:cs typeface="Arial" panose="020B0604020202020204" pitchFamily="34" charset="0"/>
              </a:rPr>
              <a:t>many people might be in the building? You could decompose the actors into teachers and students.</a:t>
            </a:r>
          </a:p>
          <a:p>
            <a:pPr marL="744538" indent="-342900">
              <a:buClr>
                <a:srgbClr val="C00000"/>
              </a:buClr>
              <a:buFont typeface="Arial" panose="020B0604020202020204" pitchFamily="34" charset="0"/>
              <a:buChar char="•"/>
              <a:tabLst>
                <a:tab pos="2420938" algn="l"/>
              </a:tabLst>
            </a:pPr>
            <a:r>
              <a:rPr lang="en-US" sz="1650" dirty="0" smtClean="0">
                <a:solidFill>
                  <a:srgbClr val="000000"/>
                </a:solidFill>
                <a:latin typeface="Arial" panose="020B0604020202020204" pitchFamily="34" charset="0"/>
                <a:cs typeface="Arial" panose="020B0604020202020204" pitchFamily="34" charset="0"/>
              </a:rPr>
              <a:t>What </a:t>
            </a:r>
            <a:r>
              <a:rPr lang="en-US" sz="1650" dirty="0">
                <a:solidFill>
                  <a:srgbClr val="000000"/>
                </a:solidFill>
                <a:latin typeface="Arial" panose="020B0604020202020204" pitchFamily="34" charset="0"/>
                <a:cs typeface="Arial" panose="020B0604020202020204" pitchFamily="34" charset="0"/>
              </a:rPr>
              <a:t>are the possible routes out of the building? Start with a student at a desk, and decompose their actions </a:t>
            </a:r>
            <a:r>
              <a:rPr lang="en-US" sz="1650" dirty="0" smtClean="0">
                <a:solidFill>
                  <a:srgbClr val="000000"/>
                </a:solidFill>
                <a:latin typeface="Arial" panose="020B0604020202020204" pitchFamily="34" charset="0"/>
                <a:cs typeface="Arial" panose="020B0604020202020204" pitchFamily="34" charset="0"/>
              </a:rPr>
              <a:t>into</a:t>
            </a:r>
            <a:br>
              <a:rPr lang="en-US" sz="1650" dirty="0" smtClean="0">
                <a:solidFill>
                  <a:srgbClr val="000000"/>
                </a:solidFill>
                <a:latin typeface="Arial" panose="020B0604020202020204" pitchFamily="34" charset="0"/>
                <a:cs typeface="Arial" panose="020B0604020202020204" pitchFamily="34" charset="0"/>
              </a:rPr>
            </a:br>
            <a:r>
              <a:rPr lang="en-US" sz="1650" dirty="0" smtClean="0">
                <a:solidFill>
                  <a:srgbClr val="000000"/>
                </a:solidFill>
                <a:latin typeface="Arial" panose="020B0604020202020204" pitchFamily="34" charset="0"/>
                <a:cs typeface="Arial" panose="020B0604020202020204" pitchFamily="34" charset="0"/>
              </a:rPr>
              <a:t>desk </a:t>
            </a:r>
            <a:r>
              <a:rPr lang="en-US" sz="1650" dirty="0">
                <a:solidFill>
                  <a:srgbClr val="000000"/>
                </a:solidFill>
                <a:latin typeface="Arial" panose="020B0604020202020204" pitchFamily="34" charset="0"/>
                <a:cs typeface="Arial" panose="020B0604020202020204" pitchFamily="34" charset="0"/>
              </a:rPr>
              <a:t>→ aisle; aisle → door; door → corridor; corridor → stairs, and so on.</a:t>
            </a:r>
          </a:p>
          <a:p>
            <a:pPr marL="744538" indent="-342900">
              <a:buClr>
                <a:srgbClr val="C00000"/>
              </a:buClr>
              <a:buFont typeface="Arial" panose="020B0604020202020204" pitchFamily="34" charset="0"/>
              <a:buChar char="•"/>
              <a:tabLst>
                <a:tab pos="2420938" algn="l"/>
              </a:tabLst>
            </a:pPr>
            <a:r>
              <a:rPr lang="en-US" sz="1650" dirty="0" smtClean="0">
                <a:solidFill>
                  <a:srgbClr val="000000"/>
                </a:solidFill>
                <a:latin typeface="Arial" panose="020B0604020202020204" pitchFamily="34" charset="0"/>
                <a:cs typeface="Arial" panose="020B0604020202020204" pitchFamily="34" charset="0"/>
              </a:rPr>
              <a:t>Which </a:t>
            </a:r>
            <a:r>
              <a:rPr lang="en-US" sz="1650" dirty="0">
                <a:solidFill>
                  <a:srgbClr val="000000"/>
                </a:solidFill>
                <a:latin typeface="Arial" panose="020B0604020202020204" pitchFamily="34" charset="0"/>
                <a:cs typeface="Arial" panose="020B0604020202020204" pitchFamily="34" charset="0"/>
              </a:rPr>
              <a:t>is the best route out of the building? Is it the shortest route or the quickest route? How should you </a:t>
            </a:r>
            <a:r>
              <a:rPr lang="en-US" sz="1650" dirty="0" smtClean="0">
                <a:solidFill>
                  <a:srgbClr val="000000"/>
                </a:solidFill>
                <a:latin typeface="Arial" panose="020B0604020202020204" pitchFamily="34" charset="0"/>
                <a:cs typeface="Arial" panose="020B0604020202020204" pitchFamily="34" charset="0"/>
              </a:rPr>
              <a:t>measure ‘best</a:t>
            </a:r>
            <a:r>
              <a:rPr lang="en-US" sz="1650" dirty="0">
                <a:solidFill>
                  <a:srgbClr val="000000"/>
                </a:solidFill>
                <a:latin typeface="Arial" panose="020B0604020202020204" pitchFamily="34" charset="0"/>
                <a:cs typeface="Arial" panose="020B0604020202020204" pitchFamily="34" charset="0"/>
              </a:rPr>
              <a:t>’?</a:t>
            </a:r>
          </a:p>
          <a:p>
            <a:pPr marL="744538" indent="-342900">
              <a:buClr>
                <a:srgbClr val="C00000"/>
              </a:buClr>
              <a:buFont typeface="Arial" panose="020B0604020202020204" pitchFamily="34" charset="0"/>
              <a:buChar char="•"/>
              <a:tabLst>
                <a:tab pos="2420938" algn="l"/>
              </a:tabLst>
            </a:pPr>
            <a:r>
              <a:rPr lang="en-US" sz="1650" dirty="0" smtClean="0">
                <a:solidFill>
                  <a:srgbClr val="000000"/>
                </a:solidFill>
                <a:latin typeface="Arial" panose="020B0604020202020204" pitchFamily="34" charset="0"/>
                <a:cs typeface="Arial" panose="020B0604020202020204" pitchFamily="34" charset="0"/>
              </a:rPr>
              <a:t>What </a:t>
            </a:r>
            <a:r>
              <a:rPr lang="en-US" sz="1650" dirty="0">
                <a:solidFill>
                  <a:srgbClr val="000000"/>
                </a:solidFill>
                <a:latin typeface="Arial" panose="020B0604020202020204" pitchFamily="34" charset="0"/>
                <a:cs typeface="Arial" panose="020B0604020202020204" pitchFamily="34" charset="0"/>
              </a:rPr>
              <a:t>data do I need?</a:t>
            </a:r>
          </a:p>
          <a:p>
            <a:pPr marL="744538" indent="-342900">
              <a:buClr>
                <a:srgbClr val="C00000"/>
              </a:buClr>
              <a:buFont typeface="Arial" panose="020B0604020202020204" pitchFamily="34" charset="0"/>
              <a:buChar char="•"/>
              <a:tabLst>
                <a:tab pos="2420938" algn="l"/>
              </a:tabLst>
            </a:pPr>
            <a:r>
              <a:rPr lang="en-US" sz="1650" dirty="0" smtClean="0">
                <a:solidFill>
                  <a:srgbClr val="000000"/>
                </a:solidFill>
                <a:latin typeface="Arial" panose="020B0604020202020204" pitchFamily="34" charset="0"/>
                <a:cs typeface="Arial" panose="020B0604020202020204" pitchFamily="34" charset="0"/>
              </a:rPr>
              <a:t>What </a:t>
            </a:r>
            <a:r>
              <a:rPr lang="en-US" sz="1650" dirty="0">
                <a:solidFill>
                  <a:srgbClr val="000000"/>
                </a:solidFill>
                <a:latin typeface="Arial" panose="020B0604020202020204" pitchFamily="34" charset="0"/>
                <a:cs typeface="Arial" panose="020B0604020202020204" pitchFamily="34" charset="0"/>
              </a:rPr>
              <a:t>data is available?</a:t>
            </a:r>
          </a:p>
          <a:p>
            <a:pPr marL="744538" indent="-342900">
              <a:buClr>
                <a:srgbClr val="C00000"/>
              </a:buClr>
              <a:buFont typeface="Arial" panose="020B0604020202020204" pitchFamily="34" charset="0"/>
              <a:buChar char="•"/>
              <a:tabLst>
                <a:tab pos="2420938" algn="l"/>
              </a:tabLst>
            </a:pPr>
            <a:r>
              <a:rPr lang="en-US" sz="1650" dirty="0" smtClean="0">
                <a:solidFill>
                  <a:srgbClr val="000000"/>
                </a:solidFill>
                <a:latin typeface="Arial" panose="020B0604020202020204" pitchFamily="34" charset="0"/>
                <a:cs typeface="Arial" panose="020B0604020202020204" pitchFamily="34" charset="0"/>
              </a:rPr>
              <a:t>How </a:t>
            </a:r>
            <a:r>
              <a:rPr lang="en-US" sz="1650" dirty="0">
                <a:solidFill>
                  <a:srgbClr val="000000"/>
                </a:solidFill>
                <a:latin typeface="Arial" panose="020B0604020202020204" pitchFamily="34" charset="0"/>
                <a:cs typeface="Arial" panose="020B0604020202020204" pitchFamily="34" charset="0"/>
              </a:rPr>
              <a:t>can I collect more data?</a:t>
            </a:r>
          </a:p>
          <a:p>
            <a:pPr marL="744538" indent="-342900">
              <a:buClr>
                <a:srgbClr val="C00000"/>
              </a:buClr>
              <a:buFont typeface="Arial" panose="020B0604020202020204" pitchFamily="34" charset="0"/>
              <a:buChar char="•"/>
              <a:tabLst>
                <a:tab pos="2420938" algn="l"/>
              </a:tabLst>
            </a:pPr>
            <a:r>
              <a:rPr lang="en-US" sz="1650" dirty="0" smtClean="0">
                <a:solidFill>
                  <a:srgbClr val="000000"/>
                </a:solidFill>
                <a:latin typeface="Arial" panose="020B0604020202020204" pitchFamily="34" charset="0"/>
                <a:cs typeface="Arial" panose="020B0604020202020204" pitchFamily="34" charset="0"/>
              </a:rPr>
              <a:t>Where </a:t>
            </a:r>
            <a:r>
              <a:rPr lang="en-US" sz="1650" dirty="0">
                <a:solidFill>
                  <a:srgbClr val="000000"/>
                </a:solidFill>
                <a:latin typeface="Arial" panose="020B0604020202020204" pitchFamily="34" charset="0"/>
                <a:cs typeface="Arial" panose="020B0604020202020204" pitchFamily="34" charset="0"/>
              </a:rPr>
              <a:t>should people assemble?</a:t>
            </a:r>
          </a:p>
          <a:p>
            <a:pPr marL="744538" indent="-342900">
              <a:buClr>
                <a:srgbClr val="C00000"/>
              </a:buClr>
              <a:buFont typeface="Arial" panose="020B0604020202020204" pitchFamily="34" charset="0"/>
              <a:buChar char="•"/>
              <a:tabLst>
                <a:tab pos="2420938" algn="l"/>
              </a:tabLst>
            </a:pPr>
            <a:r>
              <a:rPr lang="en-US" sz="1650" dirty="0" smtClean="0">
                <a:solidFill>
                  <a:srgbClr val="000000"/>
                </a:solidFill>
                <a:latin typeface="Arial" panose="020B0604020202020204" pitchFamily="34" charset="0"/>
                <a:cs typeface="Arial" panose="020B0604020202020204" pitchFamily="34" charset="0"/>
              </a:rPr>
              <a:t>Do </a:t>
            </a:r>
            <a:r>
              <a:rPr lang="en-US" sz="1650" dirty="0">
                <a:solidFill>
                  <a:srgbClr val="000000"/>
                </a:solidFill>
                <a:latin typeface="Arial" panose="020B0604020202020204" pitchFamily="34" charset="0"/>
                <a:cs typeface="Arial" panose="020B0604020202020204" pitchFamily="34" charset="0"/>
              </a:rPr>
              <a:t>I need to cater for anyone with special needs?</a:t>
            </a:r>
          </a:p>
          <a:p>
            <a:pPr marL="744538" indent="-342900">
              <a:buClr>
                <a:srgbClr val="C00000"/>
              </a:buClr>
              <a:buFont typeface="Arial" panose="020B0604020202020204" pitchFamily="34" charset="0"/>
              <a:buChar char="•"/>
              <a:tabLst>
                <a:tab pos="2420938" algn="l"/>
              </a:tabLst>
            </a:pPr>
            <a:r>
              <a:rPr lang="en-US" sz="1650" dirty="0" smtClean="0">
                <a:solidFill>
                  <a:srgbClr val="000000"/>
                </a:solidFill>
                <a:latin typeface="Arial" panose="020B0604020202020204" pitchFamily="34" charset="0"/>
                <a:cs typeface="Arial" panose="020B0604020202020204" pitchFamily="34" charset="0"/>
              </a:rPr>
              <a:t>How </a:t>
            </a:r>
            <a:r>
              <a:rPr lang="en-US" sz="1650" dirty="0">
                <a:solidFill>
                  <a:srgbClr val="000000"/>
                </a:solidFill>
                <a:latin typeface="Arial" panose="020B0604020202020204" pitchFamily="34" charset="0"/>
                <a:cs typeface="Arial" panose="020B0604020202020204" pitchFamily="34" charset="0"/>
              </a:rPr>
              <a:t>will I know if everybody is safe?</a:t>
            </a:r>
            <a:endParaRPr lang="en-GB" sz="1650" u="sng" dirty="0">
              <a:solidFill>
                <a:srgbClr val="FF0000"/>
              </a:solidFill>
              <a:latin typeface="Arial" panose="020B0604020202020204" pitchFamily="34" charset="0"/>
              <a:cs typeface="Arial" panose="020B0604020202020204" pitchFamily="34" charset="0"/>
            </a:endParaRPr>
          </a:p>
        </p:txBody>
      </p:sp>
      <p:sp>
        <p:nvSpPr>
          <p:cNvPr id="15" name="Oval 14"/>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0673807"/>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a:t>02.3 – Emergency Evacuation</a:t>
            </a:r>
            <a:endParaRPr lang="en-GB" sz="3600" b="1" dirty="0" smtClean="0"/>
          </a:p>
        </p:txBody>
      </p:sp>
      <p:sp>
        <p:nvSpPr>
          <p:cNvPr id="14" name="Rectangle 13"/>
          <p:cNvSpPr/>
          <p:nvPr/>
        </p:nvSpPr>
        <p:spPr>
          <a:xfrm>
            <a:off x="180256" y="1124744"/>
            <a:ext cx="8712224" cy="5517584"/>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900" b="1" dirty="0" smtClean="0">
                <a:solidFill>
                  <a:srgbClr val="002060"/>
                </a:solidFill>
                <a:latin typeface="Arial" panose="020B0604020202020204" pitchFamily="34" charset="0"/>
                <a:cs typeface="Arial" panose="020B0604020202020204" pitchFamily="34" charset="0"/>
              </a:rPr>
              <a:t>Compute-IT</a:t>
            </a:r>
            <a:endParaRPr lang="en-US" sz="1900" b="1" dirty="0">
              <a:solidFill>
                <a:srgbClr val="002060"/>
              </a:solidFill>
              <a:latin typeface="Arial" panose="020B0604020202020204" pitchFamily="34" charset="0"/>
              <a:cs typeface="Arial" panose="020B0604020202020204" pitchFamily="34" charset="0"/>
            </a:endParaRPr>
          </a:p>
          <a:p>
            <a:pPr>
              <a:buClr>
                <a:srgbClr val="C00000"/>
              </a:buClr>
              <a:buSzPct val="80000"/>
              <a:tabLst>
                <a:tab pos="2420938" algn="l"/>
              </a:tabLst>
            </a:pPr>
            <a:r>
              <a:rPr lang="en-US" sz="1900" b="1" dirty="0" smtClean="0">
                <a:solidFill>
                  <a:srgbClr val="000000"/>
                </a:solidFill>
                <a:latin typeface="Arial" panose="020B0604020202020204" pitchFamily="34" charset="0"/>
                <a:cs typeface="Arial" panose="020B0604020202020204" pitchFamily="34" charset="0"/>
              </a:rPr>
              <a:t>2.3.3 </a:t>
            </a:r>
            <a:r>
              <a:rPr lang="en-US" sz="1900" b="1" dirty="0">
                <a:solidFill>
                  <a:srgbClr val="000000"/>
                </a:solidFill>
                <a:latin typeface="Arial" panose="020B0604020202020204" pitchFamily="34" charset="0"/>
                <a:cs typeface="Arial" panose="020B0604020202020204" pitchFamily="34" charset="0"/>
              </a:rPr>
              <a:t>Collect data</a:t>
            </a:r>
          </a:p>
          <a:p>
            <a:pPr marL="342900" indent="-342900">
              <a:buClr>
                <a:srgbClr val="C00000"/>
              </a:buClr>
              <a:buSzPct val="80000"/>
              <a:buFont typeface="Arial" panose="020B0604020202020204" pitchFamily="34" charset="0"/>
              <a:buChar char="►"/>
              <a:tabLst>
                <a:tab pos="2420938" algn="l"/>
              </a:tabLst>
            </a:pPr>
            <a:r>
              <a:rPr lang="en-US" sz="1900" dirty="0">
                <a:solidFill>
                  <a:srgbClr val="000000"/>
                </a:solidFill>
                <a:latin typeface="Arial" panose="020B0604020202020204" pitchFamily="34" charset="0"/>
                <a:cs typeface="Arial" panose="020B0604020202020204" pitchFamily="34" charset="0"/>
              </a:rPr>
              <a:t>Your plan must be based on accurate data, which you will need to collect. It is no use estimating the length of </a:t>
            </a:r>
            <a:r>
              <a:rPr lang="en-US" sz="1900" dirty="0" smtClean="0">
                <a:solidFill>
                  <a:srgbClr val="000000"/>
                </a:solidFill>
                <a:latin typeface="Arial" panose="020B0604020202020204" pitchFamily="34" charset="0"/>
                <a:cs typeface="Arial" panose="020B0604020202020204" pitchFamily="34" charset="0"/>
              </a:rPr>
              <a:t>a corridor </a:t>
            </a:r>
            <a:r>
              <a:rPr lang="en-US" sz="1900" dirty="0">
                <a:solidFill>
                  <a:srgbClr val="000000"/>
                </a:solidFill>
                <a:latin typeface="Arial" panose="020B0604020202020204" pitchFamily="34" charset="0"/>
                <a:cs typeface="Arial" panose="020B0604020202020204" pitchFamily="34" charset="0"/>
              </a:rPr>
              <a:t>or guessing how long it might take a child to </a:t>
            </a:r>
            <a:r>
              <a:rPr lang="en-US" sz="1900" dirty="0" smtClean="0">
                <a:solidFill>
                  <a:srgbClr val="000000"/>
                </a:solidFill>
                <a:latin typeface="Arial" panose="020B0604020202020204" pitchFamily="34" charset="0"/>
                <a:cs typeface="Arial" panose="020B0604020202020204" pitchFamily="34" charset="0"/>
              </a:rPr>
              <a:t>walk </a:t>
            </a:r>
            <a:r>
              <a:rPr lang="en-US" sz="1900" dirty="0">
                <a:solidFill>
                  <a:srgbClr val="000000"/>
                </a:solidFill>
                <a:latin typeface="Arial" panose="020B0604020202020204" pitchFamily="34" charset="0"/>
                <a:cs typeface="Arial" panose="020B0604020202020204" pitchFamily="34" charset="0"/>
              </a:rPr>
              <a:t>down a flight of stairs. </a:t>
            </a:r>
            <a:endParaRPr lang="en-US" sz="1900" dirty="0" smtClean="0">
              <a:solidFill>
                <a:srgbClr val="000000"/>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tabLst>
                <a:tab pos="2420938" algn="l"/>
              </a:tabLst>
            </a:pPr>
            <a:r>
              <a:rPr lang="en-US" sz="1900" dirty="0" smtClean="0">
                <a:solidFill>
                  <a:srgbClr val="000000"/>
                </a:solidFill>
                <a:latin typeface="Arial" panose="020B0604020202020204" pitchFamily="34" charset="0"/>
                <a:cs typeface="Arial" panose="020B0604020202020204" pitchFamily="34" charset="0"/>
              </a:rPr>
              <a:t>Ideally </a:t>
            </a:r>
            <a:r>
              <a:rPr lang="en-US" sz="1900" dirty="0">
                <a:solidFill>
                  <a:srgbClr val="000000"/>
                </a:solidFill>
                <a:latin typeface="Arial" panose="020B0604020202020204" pitchFamily="34" charset="0"/>
                <a:cs typeface="Arial" panose="020B0604020202020204" pitchFamily="34" charset="0"/>
              </a:rPr>
              <a:t>you should walk </a:t>
            </a:r>
            <a:r>
              <a:rPr lang="en-US" sz="1900" dirty="0" smtClean="0">
                <a:solidFill>
                  <a:srgbClr val="000000"/>
                </a:solidFill>
                <a:latin typeface="Arial" panose="020B0604020202020204" pitchFamily="34" charset="0"/>
                <a:cs typeface="Arial" panose="020B0604020202020204" pitchFamily="34" charset="0"/>
              </a:rPr>
              <a:t>the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possible </a:t>
            </a:r>
            <a:r>
              <a:rPr lang="en-US" sz="1900" dirty="0">
                <a:solidFill>
                  <a:srgbClr val="000000"/>
                </a:solidFill>
                <a:latin typeface="Arial" panose="020B0604020202020204" pitchFamily="34" charset="0"/>
                <a:cs typeface="Arial" panose="020B0604020202020204" pitchFamily="34" charset="0"/>
              </a:rPr>
              <a:t>evacuation routes,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measuring </a:t>
            </a:r>
            <a:r>
              <a:rPr lang="en-US" sz="1900" dirty="0">
                <a:solidFill>
                  <a:srgbClr val="000000"/>
                </a:solidFill>
                <a:latin typeface="Arial" panose="020B0604020202020204" pitchFamily="34" charset="0"/>
                <a:cs typeface="Arial" panose="020B0604020202020204" pitchFamily="34" charset="0"/>
              </a:rPr>
              <a:t>widths </a:t>
            </a:r>
            <a:r>
              <a:rPr lang="en-US" sz="1900" dirty="0" smtClean="0">
                <a:solidFill>
                  <a:srgbClr val="000000"/>
                </a:solidFill>
                <a:latin typeface="Arial" panose="020B0604020202020204" pitchFamily="34" charset="0"/>
                <a:cs typeface="Arial" panose="020B0604020202020204" pitchFamily="34" charset="0"/>
              </a:rPr>
              <a:t>of corridors </a:t>
            </a:r>
            <a:r>
              <a:rPr lang="en-US" sz="1900" dirty="0">
                <a:solidFill>
                  <a:srgbClr val="000000"/>
                </a:solidFill>
                <a:latin typeface="Arial" panose="020B0604020202020204" pitchFamily="34" charset="0"/>
                <a:cs typeface="Arial" panose="020B0604020202020204" pitchFamily="34" charset="0"/>
              </a:rPr>
              <a:t>and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doorways</a:t>
            </a:r>
            <a:r>
              <a:rPr lang="en-US" sz="1900" dirty="0">
                <a:solidFill>
                  <a:srgbClr val="000000"/>
                </a:solidFill>
                <a:latin typeface="Arial" panose="020B0604020202020204" pitchFamily="34" charset="0"/>
                <a:cs typeface="Arial" panose="020B0604020202020204" pitchFamily="34" charset="0"/>
              </a:rPr>
              <a:t>, </a:t>
            </a:r>
            <a:r>
              <a:rPr lang="en-US" sz="1900" dirty="0" smtClean="0">
                <a:solidFill>
                  <a:srgbClr val="000000"/>
                </a:solidFill>
                <a:latin typeface="Arial" panose="020B0604020202020204" pitchFamily="34" charset="0"/>
                <a:cs typeface="Arial" panose="020B0604020202020204" pitchFamily="34" charset="0"/>
              </a:rPr>
              <a:t>measuring </a:t>
            </a:r>
            <a:r>
              <a:rPr lang="en-US" sz="1900" dirty="0">
                <a:solidFill>
                  <a:srgbClr val="000000"/>
                </a:solidFill>
                <a:latin typeface="Arial" panose="020B0604020202020204" pitchFamily="34" charset="0"/>
                <a:cs typeface="Arial" panose="020B0604020202020204" pitchFamily="34" charset="0"/>
              </a:rPr>
              <a:t>distances,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counting </a:t>
            </a:r>
            <a:r>
              <a:rPr lang="en-US" sz="1900" dirty="0">
                <a:solidFill>
                  <a:srgbClr val="000000"/>
                </a:solidFill>
                <a:latin typeface="Arial" panose="020B0604020202020204" pitchFamily="34" charset="0"/>
                <a:cs typeface="Arial" panose="020B0604020202020204" pitchFamily="34" charset="0"/>
              </a:rPr>
              <a:t>stairs </a:t>
            </a:r>
            <a:r>
              <a:rPr lang="en-US" sz="1900" dirty="0" smtClean="0">
                <a:solidFill>
                  <a:srgbClr val="000000"/>
                </a:solidFill>
                <a:latin typeface="Arial" panose="020B0604020202020204" pitchFamily="34" charset="0"/>
                <a:cs typeface="Arial" panose="020B0604020202020204" pitchFamily="34" charset="0"/>
              </a:rPr>
              <a:t>and identifying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possible </a:t>
            </a:r>
            <a:r>
              <a:rPr lang="en-US" sz="1900" dirty="0">
                <a:solidFill>
                  <a:srgbClr val="000000"/>
                </a:solidFill>
                <a:latin typeface="Arial" panose="020B0604020202020204" pitchFamily="34" charset="0"/>
                <a:cs typeface="Arial" panose="020B0604020202020204" pitchFamily="34" charset="0"/>
              </a:rPr>
              <a:t>hazards </a:t>
            </a:r>
            <a:r>
              <a:rPr lang="en-US" sz="1900" dirty="0" smtClean="0">
                <a:solidFill>
                  <a:srgbClr val="000000"/>
                </a:solidFill>
                <a:latin typeface="Arial" panose="020B0604020202020204" pitchFamily="34" charset="0"/>
                <a:cs typeface="Arial" panose="020B0604020202020204" pitchFamily="34" charset="0"/>
              </a:rPr>
              <a:t>and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obstructions</a:t>
            </a:r>
            <a:r>
              <a:rPr lang="en-US" sz="1900" dirty="0">
                <a:solidFill>
                  <a:srgbClr val="000000"/>
                </a:solidFill>
                <a:latin typeface="Arial" panose="020B0604020202020204" pitchFamily="34" charset="0"/>
                <a:cs typeface="Arial" panose="020B0604020202020204" pitchFamily="34" charset="0"/>
              </a:rPr>
              <a:t>. </a:t>
            </a:r>
            <a:endParaRPr lang="en-US" sz="1900" dirty="0" smtClean="0">
              <a:solidFill>
                <a:srgbClr val="000000"/>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tabLst>
                <a:tab pos="2420938" algn="l"/>
              </a:tabLst>
            </a:pPr>
            <a:r>
              <a:rPr lang="en-US" sz="1900" dirty="0" smtClean="0">
                <a:solidFill>
                  <a:srgbClr val="000000"/>
                </a:solidFill>
                <a:latin typeface="Arial" panose="020B0604020202020204" pitchFamily="34" charset="0"/>
                <a:cs typeface="Arial" panose="020B0604020202020204" pitchFamily="34" charset="0"/>
              </a:rPr>
              <a:t>You </a:t>
            </a:r>
            <a:r>
              <a:rPr lang="en-US" sz="1900" dirty="0">
                <a:solidFill>
                  <a:srgbClr val="000000"/>
                </a:solidFill>
                <a:latin typeface="Arial" panose="020B0604020202020204" pitchFamily="34" charset="0"/>
                <a:cs typeface="Arial" panose="020B0604020202020204" pitchFamily="34" charset="0"/>
              </a:rPr>
              <a:t>should test and time </a:t>
            </a:r>
            <a:r>
              <a:rPr lang="en-US" sz="1900" dirty="0" smtClean="0">
                <a:solidFill>
                  <a:srgbClr val="000000"/>
                </a:solidFill>
                <a:latin typeface="Arial" panose="020B0604020202020204" pitchFamily="34" charset="0"/>
                <a:cs typeface="Arial" panose="020B0604020202020204" pitchFamily="34" charset="0"/>
              </a:rPr>
              <a:t>possible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evacuation </a:t>
            </a:r>
            <a:r>
              <a:rPr lang="en-US" sz="1900" dirty="0">
                <a:solidFill>
                  <a:srgbClr val="000000"/>
                </a:solidFill>
                <a:latin typeface="Arial" panose="020B0604020202020204" pitchFamily="34" charset="0"/>
                <a:cs typeface="Arial" panose="020B0604020202020204" pitchFamily="34" charset="0"/>
              </a:rPr>
              <a:t>routes </a:t>
            </a:r>
            <a:r>
              <a:rPr lang="en-US" sz="1900" dirty="0" smtClean="0">
                <a:solidFill>
                  <a:srgbClr val="000000"/>
                </a:solidFill>
                <a:latin typeface="Arial" panose="020B0604020202020204" pitchFamily="34" charset="0"/>
                <a:cs typeface="Arial" panose="020B0604020202020204" pitchFamily="34" charset="0"/>
              </a:rPr>
              <a:t>so </a:t>
            </a:r>
            <a:r>
              <a:rPr lang="en-US" sz="1900" dirty="0">
                <a:solidFill>
                  <a:srgbClr val="000000"/>
                </a:solidFill>
                <a:latin typeface="Arial" panose="020B0604020202020204" pitchFamily="34" charset="0"/>
                <a:cs typeface="Arial" panose="020B0604020202020204" pitchFamily="34" charset="0"/>
              </a:rPr>
              <a:t>that you </a:t>
            </a:r>
            <a:r>
              <a:rPr lang="en-US" sz="1900" dirty="0" smtClean="0">
                <a:solidFill>
                  <a:srgbClr val="000000"/>
                </a:solidFill>
                <a:latin typeface="Arial" panose="020B0604020202020204" pitchFamily="34" charset="0"/>
                <a:cs typeface="Arial" panose="020B0604020202020204" pitchFamily="34" charset="0"/>
              </a:rPr>
              <a:t>can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base </a:t>
            </a:r>
            <a:r>
              <a:rPr lang="en-US" sz="1900" dirty="0">
                <a:solidFill>
                  <a:srgbClr val="000000"/>
                </a:solidFill>
                <a:latin typeface="Arial" panose="020B0604020202020204" pitchFamily="34" charset="0"/>
                <a:cs typeface="Arial" panose="020B0604020202020204" pitchFamily="34" charset="0"/>
              </a:rPr>
              <a:t>your </a:t>
            </a:r>
            <a:r>
              <a:rPr lang="en-US" sz="1900" dirty="0" smtClean="0">
                <a:solidFill>
                  <a:srgbClr val="000000"/>
                </a:solidFill>
                <a:latin typeface="Arial" panose="020B0604020202020204" pitchFamily="34" charset="0"/>
                <a:cs typeface="Arial" panose="020B0604020202020204" pitchFamily="34" charset="0"/>
              </a:rPr>
              <a:t>solution </a:t>
            </a:r>
            <a:r>
              <a:rPr lang="en-US" sz="1900" dirty="0">
                <a:solidFill>
                  <a:srgbClr val="000000"/>
                </a:solidFill>
                <a:latin typeface="Arial" panose="020B0604020202020204" pitchFamily="34" charset="0"/>
                <a:cs typeface="Arial" panose="020B0604020202020204" pitchFamily="34" charset="0"/>
              </a:rPr>
              <a:t>on real data.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You will </a:t>
            </a:r>
            <a:r>
              <a:rPr lang="en-US" sz="1900" dirty="0">
                <a:solidFill>
                  <a:srgbClr val="000000"/>
                </a:solidFill>
                <a:latin typeface="Arial" panose="020B0604020202020204" pitchFamily="34" charset="0"/>
                <a:cs typeface="Arial" panose="020B0604020202020204" pitchFamily="34" charset="0"/>
              </a:rPr>
              <a:t>also need to calculate </a:t>
            </a:r>
            <a:r>
              <a:rPr lang="en-US" sz="1900" dirty="0" smtClean="0">
                <a:solidFill>
                  <a:srgbClr val="000000"/>
                </a:solidFill>
                <a:latin typeface="Arial" panose="020B0604020202020204" pitchFamily="34" charset="0"/>
                <a:cs typeface="Arial" panose="020B0604020202020204" pitchFamily="34" charset="0"/>
              </a:rPr>
              <a:t>the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maximum </a:t>
            </a:r>
            <a:r>
              <a:rPr lang="en-US" sz="1900" dirty="0">
                <a:solidFill>
                  <a:srgbClr val="000000"/>
                </a:solidFill>
                <a:latin typeface="Arial" panose="020B0604020202020204" pitchFamily="34" charset="0"/>
                <a:cs typeface="Arial" panose="020B0604020202020204" pitchFamily="34" charset="0"/>
              </a:rPr>
              <a:t>number of </a:t>
            </a:r>
            <a:r>
              <a:rPr lang="en-US" sz="1900" dirty="0" smtClean="0">
                <a:solidFill>
                  <a:srgbClr val="000000"/>
                </a:solidFill>
                <a:latin typeface="Arial" panose="020B0604020202020204" pitchFamily="34" charset="0"/>
                <a:cs typeface="Arial" panose="020B0604020202020204" pitchFamily="34" charset="0"/>
              </a:rPr>
              <a:t>people </a:t>
            </a:r>
            <a:r>
              <a:rPr lang="en-US" sz="1900" dirty="0">
                <a:solidFill>
                  <a:srgbClr val="000000"/>
                </a:solidFill>
                <a:latin typeface="Arial" panose="020B0604020202020204" pitchFamily="34" charset="0"/>
                <a:cs typeface="Arial" panose="020B0604020202020204" pitchFamily="34" charset="0"/>
              </a:rPr>
              <a:t>to be </a:t>
            </a:r>
            <a:r>
              <a:rPr lang="en-US" sz="1900" dirty="0" smtClean="0">
                <a:solidFill>
                  <a:srgbClr val="000000"/>
                </a:solidFill>
                <a:latin typeface="Arial" panose="020B0604020202020204" pitchFamily="34" charset="0"/>
                <a:cs typeface="Arial" panose="020B0604020202020204" pitchFamily="34" charset="0"/>
              </a:rPr>
              <a:t/>
            </a:r>
            <a:br>
              <a:rPr lang="en-US" sz="1900" dirty="0" smtClean="0">
                <a:solidFill>
                  <a:srgbClr val="000000"/>
                </a:solidFill>
                <a:latin typeface="Arial" panose="020B0604020202020204" pitchFamily="34" charset="0"/>
                <a:cs typeface="Arial" panose="020B0604020202020204" pitchFamily="34" charset="0"/>
              </a:rPr>
            </a:br>
            <a:r>
              <a:rPr lang="en-US" sz="1900" dirty="0" smtClean="0">
                <a:solidFill>
                  <a:srgbClr val="000000"/>
                </a:solidFill>
                <a:latin typeface="Arial" panose="020B0604020202020204" pitchFamily="34" charset="0"/>
                <a:cs typeface="Arial" panose="020B0604020202020204" pitchFamily="34" charset="0"/>
              </a:rPr>
              <a:t>evacuated</a:t>
            </a:r>
            <a:r>
              <a:rPr lang="en-US" sz="1900" dirty="0">
                <a:solidFill>
                  <a:srgbClr val="000000"/>
                </a:solidFill>
                <a:latin typeface="Arial" panose="020B0604020202020204" pitchFamily="34" charset="0"/>
                <a:cs typeface="Arial" panose="020B0604020202020204" pitchFamily="34" charset="0"/>
              </a:rPr>
              <a:t>.</a:t>
            </a:r>
            <a:endParaRPr lang="en-GB" sz="1900" u="sng" dirty="0">
              <a:solidFill>
                <a:srgbClr val="FF0000"/>
              </a:solidFill>
              <a:latin typeface="Arial" panose="020B0604020202020204" pitchFamily="34" charset="0"/>
              <a:cs typeface="Arial" panose="020B0604020202020204" pitchFamily="34" charset="0"/>
            </a:endParaRPr>
          </a:p>
        </p:txBody>
      </p:sp>
      <p:sp>
        <p:nvSpPr>
          <p:cNvPr id="15" name="Oval 14"/>
          <p:cNvSpPr/>
          <p:nvPr/>
        </p:nvSpPr>
        <p:spPr>
          <a:xfrm rot="1078849">
            <a:off x="8574342" y="970268"/>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36860" y="2899486"/>
            <a:ext cx="4483611" cy="3337800"/>
          </a:xfrm>
          <a:prstGeom prst="rect">
            <a:avLst/>
          </a:prstGeom>
        </p:spPr>
      </p:pic>
      <p:sp>
        <p:nvSpPr>
          <p:cNvPr id="6" name="TextBox 5"/>
          <p:cNvSpPr txBox="1"/>
          <p:nvPr/>
        </p:nvSpPr>
        <p:spPr>
          <a:xfrm>
            <a:off x="2664296" y="6258798"/>
            <a:ext cx="6156176" cy="369332"/>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dirty="0" smtClean="0"/>
              <a:t>Data handling could be carried out using a spreadsheet</a:t>
            </a:r>
            <a:endParaRPr lang="en-GB" dirty="0"/>
          </a:p>
        </p:txBody>
      </p:sp>
    </p:spTree>
    <p:extLst>
      <p:ext uri="{BB962C8B-B14F-4D97-AF65-F5344CB8AC3E}">
        <p14:creationId xmlns:p14="http://schemas.microsoft.com/office/powerpoint/2010/main" val="474118597"/>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a:t>02.3 – Emergency Evacuation</a:t>
            </a:r>
            <a:endParaRPr lang="en-GB" sz="3600" b="1" dirty="0" smtClean="0"/>
          </a:p>
        </p:txBody>
      </p:sp>
      <p:sp>
        <p:nvSpPr>
          <p:cNvPr id="14" name="Rectangle 13"/>
          <p:cNvSpPr/>
          <p:nvPr/>
        </p:nvSpPr>
        <p:spPr>
          <a:xfrm>
            <a:off x="180256" y="1124744"/>
            <a:ext cx="8712224" cy="5536418"/>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1900" b="1" dirty="0" smtClean="0">
                <a:solidFill>
                  <a:srgbClr val="002060"/>
                </a:solidFill>
                <a:latin typeface="Arial" panose="020B0604020202020204" pitchFamily="34" charset="0"/>
                <a:cs typeface="Arial" panose="020B0604020202020204" pitchFamily="34" charset="0"/>
              </a:rPr>
              <a:t>Compute-IT</a:t>
            </a:r>
            <a:endParaRPr lang="en-US" sz="1900" b="1" dirty="0">
              <a:solidFill>
                <a:srgbClr val="002060"/>
              </a:solidFill>
              <a:latin typeface="Arial" panose="020B0604020202020204" pitchFamily="34" charset="0"/>
              <a:cs typeface="Arial" panose="020B0604020202020204" pitchFamily="34" charset="0"/>
            </a:endParaRPr>
          </a:p>
          <a:p>
            <a:pPr>
              <a:buClr>
                <a:srgbClr val="C00000"/>
              </a:buClr>
              <a:buSzPct val="80000"/>
              <a:tabLst>
                <a:tab pos="2420938" algn="l"/>
              </a:tabLst>
            </a:pPr>
            <a:r>
              <a:rPr lang="en-US" sz="1900" b="1" dirty="0" smtClean="0">
                <a:solidFill>
                  <a:srgbClr val="000000"/>
                </a:solidFill>
                <a:latin typeface="Arial" panose="020B0604020202020204" pitchFamily="34" charset="0"/>
                <a:cs typeface="Arial" panose="020B0604020202020204" pitchFamily="34" charset="0"/>
              </a:rPr>
              <a:t>2.3.4 </a:t>
            </a:r>
            <a:r>
              <a:rPr lang="en-US" sz="1900" b="1" dirty="0">
                <a:solidFill>
                  <a:srgbClr val="000000"/>
                </a:solidFill>
                <a:latin typeface="Arial" panose="020B0604020202020204" pitchFamily="34" charset="0"/>
                <a:cs typeface="Arial" panose="020B0604020202020204" pitchFamily="34" charset="0"/>
              </a:rPr>
              <a:t>Pattern identification and hypothesis testing</a:t>
            </a:r>
          </a:p>
          <a:p>
            <a:pPr marL="342900" indent="-342900">
              <a:buClr>
                <a:srgbClr val="C00000"/>
              </a:buClr>
              <a:buSzPct val="80000"/>
              <a:buFont typeface="Arial" panose="020B0604020202020204" pitchFamily="34" charset="0"/>
              <a:buChar char="►"/>
              <a:tabLst>
                <a:tab pos="2420938" algn="l"/>
              </a:tabLst>
            </a:pPr>
            <a:r>
              <a:rPr lang="en-US" sz="1900" dirty="0">
                <a:solidFill>
                  <a:srgbClr val="000000"/>
                </a:solidFill>
                <a:latin typeface="Arial" panose="020B0604020202020204" pitchFamily="34" charset="0"/>
                <a:cs typeface="Arial" panose="020B0604020202020204" pitchFamily="34" charset="0"/>
              </a:rPr>
              <a:t>Use a spreadsheet to record your data and to carry out analysis and modelling.</a:t>
            </a:r>
          </a:p>
          <a:p>
            <a:pPr marL="342900" indent="-342900">
              <a:buClr>
                <a:srgbClr val="C00000"/>
              </a:buClr>
              <a:buSzPct val="80000"/>
              <a:buFont typeface="Arial" panose="020B0604020202020204" pitchFamily="34" charset="0"/>
              <a:buChar char="►"/>
              <a:tabLst>
                <a:tab pos="2420938" algn="l"/>
              </a:tabLst>
            </a:pPr>
            <a:r>
              <a:rPr lang="en-US" sz="1900" dirty="0">
                <a:solidFill>
                  <a:srgbClr val="000000"/>
                </a:solidFill>
                <a:latin typeface="Arial" panose="020B0604020202020204" pitchFamily="34" charset="0"/>
                <a:cs typeface="Arial" panose="020B0604020202020204" pitchFamily="34" charset="0"/>
              </a:rPr>
              <a:t>The data for the first floor of a block will be the same as for the second and third, but with additional time for </a:t>
            </a:r>
            <a:r>
              <a:rPr lang="en-US" sz="1900" dirty="0" smtClean="0">
                <a:solidFill>
                  <a:srgbClr val="000000"/>
                </a:solidFill>
                <a:latin typeface="Arial" panose="020B0604020202020204" pitchFamily="34" charset="0"/>
                <a:cs typeface="Arial" panose="020B0604020202020204" pitchFamily="34" charset="0"/>
              </a:rPr>
              <a:t>each staircase</a:t>
            </a:r>
            <a:r>
              <a:rPr lang="en-US" sz="1900" dirty="0">
                <a:solidFill>
                  <a:srgbClr val="000000"/>
                </a:solidFill>
                <a:latin typeface="Arial" panose="020B0604020202020204" pitchFamily="34" charset="0"/>
                <a:cs typeface="Arial" panose="020B0604020202020204" pitchFamily="34" charset="0"/>
              </a:rPr>
              <a:t>. If you have calculated the time for one student to descend a flight of stairs safely, can you add </a:t>
            </a:r>
            <a:r>
              <a:rPr lang="en-US" sz="1900" dirty="0" smtClean="0">
                <a:solidFill>
                  <a:srgbClr val="000000"/>
                </a:solidFill>
                <a:latin typeface="Arial" panose="020B0604020202020204" pitchFamily="34" charset="0"/>
                <a:cs typeface="Arial" panose="020B0604020202020204" pitchFamily="34" charset="0"/>
              </a:rPr>
              <a:t>a multiplication </a:t>
            </a:r>
            <a:r>
              <a:rPr lang="en-US" sz="1900" dirty="0">
                <a:solidFill>
                  <a:srgbClr val="000000"/>
                </a:solidFill>
                <a:latin typeface="Arial" panose="020B0604020202020204" pitchFamily="34" charset="0"/>
                <a:cs typeface="Arial" panose="020B0604020202020204" pitchFamily="34" charset="0"/>
              </a:rPr>
              <a:t>factor to allow you to model different numbers of students? </a:t>
            </a:r>
            <a:endParaRPr lang="en-US" sz="1900" dirty="0" smtClean="0">
              <a:solidFill>
                <a:srgbClr val="000000"/>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tabLst>
                <a:tab pos="2420938" algn="l"/>
              </a:tabLst>
            </a:pPr>
            <a:r>
              <a:rPr lang="en-US" sz="1900" dirty="0" smtClean="0">
                <a:solidFill>
                  <a:srgbClr val="000000"/>
                </a:solidFill>
                <a:latin typeface="Arial" panose="020B0604020202020204" pitchFamily="34" charset="0"/>
                <a:cs typeface="Arial" panose="020B0604020202020204" pitchFamily="34" charset="0"/>
              </a:rPr>
              <a:t>A </a:t>
            </a:r>
            <a:r>
              <a:rPr lang="en-US" sz="1900" dirty="0">
                <a:solidFill>
                  <a:srgbClr val="000000"/>
                </a:solidFill>
                <a:latin typeface="Arial" panose="020B0604020202020204" pitchFamily="34" charset="0"/>
                <a:cs typeface="Arial" panose="020B0604020202020204" pitchFamily="34" charset="0"/>
              </a:rPr>
              <a:t>plan that works well when only </a:t>
            </a:r>
            <a:r>
              <a:rPr lang="en-US" sz="1900" dirty="0" smtClean="0">
                <a:solidFill>
                  <a:srgbClr val="000000"/>
                </a:solidFill>
                <a:latin typeface="Arial" panose="020B0604020202020204" pitchFamily="34" charset="0"/>
                <a:cs typeface="Arial" panose="020B0604020202020204" pitchFamily="34" charset="0"/>
              </a:rPr>
              <a:t>one class </a:t>
            </a:r>
            <a:r>
              <a:rPr lang="en-US" sz="1900" dirty="0">
                <a:solidFill>
                  <a:srgbClr val="000000"/>
                </a:solidFill>
                <a:latin typeface="Arial" panose="020B0604020202020204" pitchFamily="34" charset="0"/>
                <a:cs typeface="Arial" panose="020B0604020202020204" pitchFamily="34" charset="0"/>
              </a:rPr>
              <a:t>is in the block might be a disaster if there are five classes. Where are the bottlenecks that will slow down </a:t>
            </a:r>
            <a:r>
              <a:rPr lang="en-US" sz="1900" dirty="0" smtClean="0">
                <a:solidFill>
                  <a:srgbClr val="000000"/>
                </a:solidFill>
                <a:latin typeface="Arial" panose="020B0604020202020204" pitchFamily="34" charset="0"/>
                <a:cs typeface="Arial" panose="020B0604020202020204" pitchFamily="34" charset="0"/>
              </a:rPr>
              <a:t>the evacuation</a:t>
            </a:r>
            <a:r>
              <a:rPr lang="en-US" sz="1900" dirty="0">
                <a:solidFill>
                  <a:srgbClr val="000000"/>
                </a:solidFill>
                <a:latin typeface="Arial" panose="020B0604020202020204" pitchFamily="34" charset="0"/>
                <a:cs typeface="Arial" panose="020B0604020202020204" pitchFamily="34" charset="0"/>
              </a:rPr>
              <a:t>? Do you need more than one evacuation route?</a:t>
            </a:r>
          </a:p>
          <a:p>
            <a:pPr marL="693738" indent="-342900">
              <a:buClr>
                <a:srgbClr val="C00000"/>
              </a:buClr>
              <a:buSzPct val="80000"/>
              <a:buFont typeface="Wingdings" panose="05000000000000000000" pitchFamily="2" charset="2"/>
              <a:buChar char="§"/>
              <a:tabLst>
                <a:tab pos="2420938" algn="l"/>
              </a:tabLst>
            </a:pPr>
            <a:r>
              <a:rPr lang="en-US" sz="1900" dirty="0" smtClean="0">
                <a:solidFill>
                  <a:srgbClr val="000000"/>
                </a:solidFill>
                <a:latin typeface="Arial" panose="020B0604020202020204" pitchFamily="34" charset="0"/>
                <a:cs typeface="Arial" panose="020B0604020202020204" pitchFamily="34" charset="0"/>
              </a:rPr>
              <a:t>Are </a:t>
            </a:r>
            <a:r>
              <a:rPr lang="en-US" sz="1900" dirty="0">
                <a:solidFill>
                  <a:srgbClr val="000000"/>
                </a:solidFill>
                <a:latin typeface="Arial" panose="020B0604020202020204" pitchFamily="34" charset="0"/>
                <a:cs typeface="Arial" panose="020B0604020202020204" pitchFamily="34" charset="0"/>
              </a:rPr>
              <a:t>there any patterns in the data that will help you create an efficient solution to the problem? For </a:t>
            </a:r>
            <a:r>
              <a:rPr lang="en-US" sz="1900" dirty="0" smtClean="0">
                <a:solidFill>
                  <a:srgbClr val="000000"/>
                </a:solidFill>
                <a:latin typeface="Arial" panose="020B0604020202020204" pitchFamily="34" charset="0"/>
                <a:cs typeface="Arial" panose="020B0604020202020204" pitchFamily="34" charset="0"/>
              </a:rPr>
              <a:t>instance, instead </a:t>
            </a:r>
            <a:r>
              <a:rPr lang="en-US" sz="1900" dirty="0">
                <a:solidFill>
                  <a:srgbClr val="000000"/>
                </a:solidFill>
                <a:latin typeface="Arial" panose="020B0604020202020204" pitchFamily="34" charset="0"/>
                <a:cs typeface="Arial" panose="020B0604020202020204" pitchFamily="34" charset="0"/>
              </a:rPr>
              <a:t>of repeating instructions again and again in the same words, can you refer to previous instructions instead?</a:t>
            </a:r>
          </a:p>
          <a:p>
            <a:pPr marL="693738" indent="-342900">
              <a:buClr>
                <a:srgbClr val="C00000"/>
              </a:buClr>
              <a:buSzPct val="80000"/>
              <a:buFont typeface="Wingdings" panose="05000000000000000000" pitchFamily="2" charset="2"/>
              <a:buChar char="§"/>
              <a:tabLst>
                <a:tab pos="2420938" algn="l"/>
              </a:tabLst>
            </a:pPr>
            <a:r>
              <a:rPr lang="en-US" sz="1900" dirty="0" smtClean="0">
                <a:solidFill>
                  <a:srgbClr val="000000"/>
                </a:solidFill>
                <a:latin typeface="Arial" panose="020B0604020202020204" pitchFamily="34" charset="0"/>
                <a:cs typeface="Arial" panose="020B0604020202020204" pitchFamily="34" charset="0"/>
              </a:rPr>
              <a:t>Are </a:t>
            </a:r>
            <a:r>
              <a:rPr lang="en-US" sz="1900" dirty="0">
                <a:solidFill>
                  <a:srgbClr val="000000"/>
                </a:solidFill>
                <a:latin typeface="Arial" panose="020B0604020202020204" pitchFamily="34" charset="0"/>
                <a:cs typeface="Arial" panose="020B0604020202020204" pitchFamily="34" charset="0"/>
              </a:rPr>
              <a:t>corridors the same length and width?</a:t>
            </a:r>
          </a:p>
          <a:p>
            <a:pPr marL="693738" indent="-342900">
              <a:buClr>
                <a:srgbClr val="C00000"/>
              </a:buClr>
              <a:buSzPct val="80000"/>
              <a:buFont typeface="Wingdings" panose="05000000000000000000" pitchFamily="2" charset="2"/>
              <a:buChar char="§"/>
              <a:tabLst>
                <a:tab pos="2420938" algn="l"/>
              </a:tabLst>
            </a:pPr>
            <a:r>
              <a:rPr lang="en-US" sz="1900" dirty="0" smtClean="0">
                <a:solidFill>
                  <a:srgbClr val="000000"/>
                </a:solidFill>
                <a:latin typeface="Arial" panose="020B0604020202020204" pitchFamily="34" charset="0"/>
                <a:cs typeface="Arial" panose="020B0604020202020204" pitchFamily="34" charset="0"/>
              </a:rPr>
              <a:t>Are </a:t>
            </a:r>
            <a:r>
              <a:rPr lang="en-US" sz="1900" dirty="0">
                <a:solidFill>
                  <a:srgbClr val="000000"/>
                </a:solidFill>
                <a:latin typeface="Arial" panose="020B0604020202020204" pitchFamily="34" charset="0"/>
                <a:cs typeface="Arial" panose="020B0604020202020204" pitchFamily="34" charset="0"/>
              </a:rPr>
              <a:t>all the stairwells the same size with the same numbers of stairs?</a:t>
            </a:r>
          </a:p>
          <a:p>
            <a:pPr marL="693738" indent="-342900">
              <a:buClr>
                <a:srgbClr val="C00000"/>
              </a:buClr>
              <a:buSzPct val="80000"/>
              <a:buFont typeface="Wingdings" panose="05000000000000000000" pitchFamily="2" charset="2"/>
              <a:buChar char="§"/>
              <a:tabLst>
                <a:tab pos="2420938" algn="l"/>
              </a:tabLst>
            </a:pPr>
            <a:r>
              <a:rPr lang="en-US" sz="1900" dirty="0" smtClean="0">
                <a:solidFill>
                  <a:srgbClr val="000000"/>
                </a:solidFill>
                <a:latin typeface="Arial" panose="020B0604020202020204" pitchFamily="34" charset="0"/>
                <a:cs typeface="Arial" panose="020B0604020202020204" pitchFamily="34" charset="0"/>
              </a:rPr>
              <a:t>If </a:t>
            </a:r>
            <a:r>
              <a:rPr lang="en-US" sz="1900" dirty="0">
                <a:solidFill>
                  <a:srgbClr val="000000"/>
                </a:solidFill>
                <a:latin typeface="Arial" panose="020B0604020202020204" pitchFamily="34" charset="0"/>
                <a:cs typeface="Arial" panose="020B0604020202020204" pitchFamily="34" charset="0"/>
              </a:rPr>
              <a:t>you are evacuating a three-story block, does each floor have the same floor plan? Can the same instructions </a:t>
            </a:r>
            <a:r>
              <a:rPr lang="en-US" sz="1900" dirty="0" smtClean="0">
                <a:solidFill>
                  <a:srgbClr val="000000"/>
                </a:solidFill>
                <a:latin typeface="Arial" panose="020B0604020202020204" pitchFamily="34" charset="0"/>
                <a:cs typeface="Arial" panose="020B0604020202020204" pitchFamily="34" charset="0"/>
              </a:rPr>
              <a:t>be applied </a:t>
            </a:r>
            <a:r>
              <a:rPr lang="en-US" sz="1900" dirty="0">
                <a:solidFill>
                  <a:srgbClr val="000000"/>
                </a:solidFill>
                <a:latin typeface="Arial" panose="020B0604020202020204" pitchFamily="34" charset="0"/>
                <a:cs typeface="Arial" panose="020B0604020202020204" pitchFamily="34" charset="0"/>
              </a:rPr>
              <a:t>to each floor?</a:t>
            </a:r>
            <a:endParaRPr lang="en-GB" sz="1900" u="sng" dirty="0">
              <a:solidFill>
                <a:srgbClr val="FF0000"/>
              </a:solidFill>
              <a:latin typeface="Arial" panose="020B0604020202020204" pitchFamily="34" charset="0"/>
              <a:cs typeface="Arial" panose="020B0604020202020204" pitchFamily="34" charset="0"/>
            </a:endParaRPr>
          </a:p>
        </p:txBody>
      </p:sp>
      <p:sp>
        <p:nvSpPr>
          <p:cNvPr id="15" name="Oval 14"/>
          <p:cNvSpPr/>
          <p:nvPr/>
        </p:nvSpPr>
        <p:spPr>
          <a:xfrm rot="1078849">
            <a:off x="8574342" y="970268"/>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0633782"/>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a:t>02.3 – Emergency Evacuation</a:t>
            </a:r>
            <a:endParaRPr lang="en-GB" sz="3600" b="1" dirty="0" smtClean="0"/>
          </a:p>
        </p:txBody>
      </p:sp>
      <p:sp>
        <p:nvSpPr>
          <p:cNvPr id="14" name="Rectangle 13"/>
          <p:cNvSpPr/>
          <p:nvPr/>
        </p:nvSpPr>
        <p:spPr>
          <a:xfrm>
            <a:off x="180256" y="1124744"/>
            <a:ext cx="8712224" cy="3409348"/>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140" b="1" dirty="0" smtClean="0">
                <a:solidFill>
                  <a:srgbClr val="002060"/>
                </a:solidFill>
                <a:latin typeface="Arial" panose="020B0604020202020204" pitchFamily="34" charset="0"/>
                <a:cs typeface="Arial" panose="020B0604020202020204" pitchFamily="34" charset="0"/>
              </a:rPr>
              <a:t>Compute-IT</a:t>
            </a:r>
            <a:endParaRPr lang="en-US" sz="2140" b="1" dirty="0">
              <a:solidFill>
                <a:srgbClr val="002060"/>
              </a:solidFill>
              <a:latin typeface="Arial" panose="020B0604020202020204" pitchFamily="34" charset="0"/>
              <a:cs typeface="Arial" panose="020B0604020202020204" pitchFamily="34" charset="0"/>
            </a:endParaRPr>
          </a:p>
          <a:p>
            <a:pPr>
              <a:buClr>
                <a:srgbClr val="C00000"/>
              </a:buClr>
              <a:buSzPct val="80000"/>
              <a:tabLst>
                <a:tab pos="2420938" algn="l"/>
              </a:tabLst>
            </a:pPr>
            <a:r>
              <a:rPr lang="en-US" sz="2140" b="1" dirty="0" smtClean="0">
                <a:solidFill>
                  <a:srgbClr val="000000"/>
                </a:solidFill>
                <a:latin typeface="Arial" panose="020B0604020202020204" pitchFamily="34" charset="0"/>
                <a:cs typeface="Arial" panose="020B0604020202020204" pitchFamily="34" charset="0"/>
              </a:rPr>
              <a:t>2.3.5 </a:t>
            </a:r>
            <a:r>
              <a:rPr lang="en-US" sz="2140" b="1" dirty="0">
                <a:solidFill>
                  <a:srgbClr val="000000"/>
                </a:solidFill>
                <a:latin typeface="Arial" panose="020B0604020202020204" pitchFamily="34" charset="0"/>
                <a:cs typeface="Arial" panose="020B0604020202020204" pitchFamily="34" charset="0"/>
              </a:rPr>
              <a:t>Abstraction</a:t>
            </a:r>
          </a:p>
          <a:p>
            <a:pPr marL="342900" indent="-342900">
              <a:buClr>
                <a:srgbClr val="C00000"/>
              </a:buClr>
              <a:buSzPct val="80000"/>
              <a:buFont typeface="Arial" panose="020B0604020202020204" pitchFamily="34" charset="0"/>
              <a:buChar char="►"/>
              <a:tabLst>
                <a:tab pos="2420938" algn="l"/>
              </a:tabLst>
            </a:pPr>
            <a:r>
              <a:rPr lang="en-US" sz="2140" dirty="0">
                <a:solidFill>
                  <a:srgbClr val="000000"/>
                </a:solidFill>
                <a:latin typeface="Arial" panose="020B0604020202020204" pitchFamily="34" charset="0"/>
                <a:cs typeface="Arial" panose="020B0604020202020204" pitchFamily="34" charset="0"/>
              </a:rPr>
              <a:t>As you think about creating your evacuation plan and map, try not to think of the whole solution from beginning </a:t>
            </a:r>
            <a:r>
              <a:rPr lang="en-US" sz="2140" dirty="0" smtClean="0">
                <a:solidFill>
                  <a:srgbClr val="000000"/>
                </a:solidFill>
                <a:latin typeface="Arial" panose="020B0604020202020204" pitchFamily="34" charset="0"/>
                <a:cs typeface="Arial" panose="020B0604020202020204" pitchFamily="34" charset="0"/>
              </a:rPr>
              <a:t>to end</a:t>
            </a:r>
            <a:r>
              <a:rPr lang="en-US" sz="2140" dirty="0">
                <a:solidFill>
                  <a:srgbClr val="000000"/>
                </a:solidFill>
                <a:latin typeface="Arial" panose="020B0604020202020204" pitchFamily="34" charset="0"/>
                <a:cs typeface="Arial" panose="020B0604020202020204" pitchFamily="34" charset="0"/>
              </a:rPr>
              <a:t>. Instead, tackle each aspect of the evacuation process separately. </a:t>
            </a:r>
            <a:endParaRPr lang="en-US" sz="2140" dirty="0" smtClean="0">
              <a:solidFill>
                <a:srgbClr val="000000"/>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tabLst>
                <a:tab pos="2420938" algn="l"/>
              </a:tabLst>
            </a:pPr>
            <a:r>
              <a:rPr lang="en-US" sz="2140" dirty="0" smtClean="0">
                <a:solidFill>
                  <a:srgbClr val="000000"/>
                </a:solidFill>
                <a:latin typeface="Arial" panose="020B0604020202020204" pitchFamily="34" charset="0"/>
                <a:cs typeface="Arial" panose="020B0604020202020204" pitchFamily="34" charset="0"/>
              </a:rPr>
              <a:t>Make </a:t>
            </a:r>
            <a:r>
              <a:rPr lang="en-US" sz="2140" dirty="0">
                <a:solidFill>
                  <a:srgbClr val="000000"/>
                </a:solidFill>
                <a:latin typeface="Arial" panose="020B0604020202020204" pitchFamily="34" charset="0"/>
                <a:cs typeface="Arial" panose="020B0604020202020204" pitchFamily="34" charset="0"/>
              </a:rPr>
              <a:t>sure that each small stage in the </a:t>
            </a:r>
            <a:r>
              <a:rPr lang="en-US" sz="2140" dirty="0" smtClean="0">
                <a:solidFill>
                  <a:srgbClr val="000000"/>
                </a:solidFill>
                <a:latin typeface="Arial" panose="020B0604020202020204" pitchFamily="34" charset="0"/>
                <a:cs typeface="Arial" panose="020B0604020202020204" pitchFamily="34" charset="0"/>
              </a:rPr>
              <a:t>process works </a:t>
            </a:r>
            <a:r>
              <a:rPr lang="en-US" sz="2140" dirty="0">
                <a:solidFill>
                  <a:srgbClr val="000000"/>
                </a:solidFill>
                <a:latin typeface="Arial" panose="020B0604020202020204" pitchFamily="34" charset="0"/>
                <a:cs typeface="Arial" panose="020B0604020202020204" pitchFamily="34" charset="0"/>
              </a:rPr>
              <a:t>perfectly before you move on to the next stage. Lining people up at an assembly point or carrying out a </a:t>
            </a:r>
            <a:r>
              <a:rPr lang="en-US" sz="2140" dirty="0" smtClean="0">
                <a:solidFill>
                  <a:srgbClr val="000000"/>
                </a:solidFill>
                <a:latin typeface="Arial" panose="020B0604020202020204" pitchFamily="34" charset="0"/>
                <a:cs typeface="Arial" panose="020B0604020202020204" pitchFamily="34" charset="0"/>
              </a:rPr>
              <a:t>roll call </a:t>
            </a:r>
            <a:r>
              <a:rPr lang="en-US" sz="2140" dirty="0">
                <a:solidFill>
                  <a:srgbClr val="000000"/>
                </a:solidFill>
                <a:latin typeface="Arial" panose="020B0604020202020204" pitchFamily="34" charset="0"/>
                <a:cs typeface="Arial" panose="020B0604020202020204" pitchFamily="34" charset="0"/>
              </a:rPr>
              <a:t>are, for example, very different processes from moving people out of a classroom or down a stairwell.</a:t>
            </a:r>
            <a:endParaRPr lang="en-GB" sz="2140" u="sng" dirty="0">
              <a:solidFill>
                <a:srgbClr val="FF0000"/>
              </a:solidFill>
              <a:latin typeface="Arial" panose="020B0604020202020204" pitchFamily="34" charset="0"/>
              <a:cs typeface="Arial" panose="020B0604020202020204" pitchFamily="34" charset="0"/>
            </a:endParaRPr>
          </a:p>
        </p:txBody>
      </p:sp>
      <p:sp>
        <p:nvSpPr>
          <p:cNvPr id="15" name="Oval 14"/>
          <p:cNvSpPr/>
          <p:nvPr/>
        </p:nvSpPr>
        <p:spPr>
          <a:xfrm rot="1078849">
            <a:off x="8574342" y="970268"/>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pic>
        <p:nvPicPr>
          <p:cNvPr id="2050" name="Picture 2" descr="Image result for school fire evacuation proce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1880" y="4617710"/>
            <a:ext cx="2592288" cy="202198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school fire evacuation staircase proces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257" y="4617710"/>
            <a:ext cx="3031462" cy="202198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school fire evacuation assembl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292990" y="4617709"/>
            <a:ext cx="2527482" cy="2021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290407"/>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a:t>02.3 – Emergency Evacuation</a:t>
            </a:r>
            <a:endParaRPr lang="en-GB" sz="3600" b="1" dirty="0" smtClean="0"/>
          </a:p>
        </p:txBody>
      </p:sp>
      <p:sp>
        <p:nvSpPr>
          <p:cNvPr id="14" name="Rectangle 13"/>
          <p:cNvSpPr/>
          <p:nvPr/>
        </p:nvSpPr>
        <p:spPr>
          <a:xfrm>
            <a:off x="179512" y="1138512"/>
            <a:ext cx="4248472" cy="5530848"/>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300" b="1" dirty="0" smtClean="0">
                <a:solidFill>
                  <a:srgbClr val="002060"/>
                </a:solidFill>
                <a:latin typeface="Arial" panose="020B0604020202020204" pitchFamily="34" charset="0"/>
                <a:cs typeface="Arial" panose="020B0604020202020204" pitchFamily="34" charset="0"/>
              </a:rPr>
              <a:t>Compute-IT</a:t>
            </a:r>
            <a:endParaRPr lang="en-US" sz="2300" b="1" dirty="0">
              <a:solidFill>
                <a:srgbClr val="002060"/>
              </a:solidFill>
              <a:latin typeface="Arial" panose="020B0604020202020204" pitchFamily="34" charset="0"/>
              <a:cs typeface="Arial" panose="020B0604020202020204" pitchFamily="34" charset="0"/>
            </a:endParaRPr>
          </a:p>
          <a:p>
            <a:pPr>
              <a:buClr>
                <a:srgbClr val="C00000"/>
              </a:buClr>
              <a:buSzPct val="80000"/>
              <a:tabLst>
                <a:tab pos="2420938" algn="l"/>
              </a:tabLst>
            </a:pPr>
            <a:r>
              <a:rPr lang="en-US" sz="2300" b="1" dirty="0" smtClean="0">
                <a:solidFill>
                  <a:srgbClr val="000000"/>
                </a:solidFill>
                <a:latin typeface="Arial" panose="020B0604020202020204" pitchFamily="34" charset="0"/>
                <a:cs typeface="Arial" panose="020B0604020202020204" pitchFamily="34" charset="0"/>
              </a:rPr>
              <a:t>2.3.6 </a:t>
            </a:r>
            <a:r>
              <a:rPr lang="en-US" sz="2300" b="1" dirty="0">
                <a:solidFill>
                  <a:srgbClr val="000000"/>
                </a:solidFill>
                <a:latin typeface="Arial" panose="020B0604020202020204" pitchFamily="34" charset="0"/>
                <a:cs typeface="Arial" panose="020B0604020202020204" pitchFamily="34" charset="0"/>
              </a:rPr>
              <a:t>Write the algorithm that will serve as your evacuation plan. </a:t>
            </a:r>
            <a:r>
              <a:rPr lang="en-US" sz="2300" dirty="0">
                <a:solidFill>
                  <a:srgbClr val="000000"/>
                </a:solidFill>
                <a:latin typeface="Arial" panose="020B0604020202020204" pitchFamily="34" charset="0"/>
                <a:cs typeface="Arial" panose="020B0604020202020204" pitchFamily="34" charset="0"/>
              </a:rPr>
              <a:t>Like all good algorithms, your instructions must be:</a:t>
            </a:r>
          </a:p>
          <a:p>
            <a:pPr marL="693738" indent="-342900">
              <a:buClr>
                <a:srgbClr val="C00000"/>
              </a:buClr>
              <a:buSzPct val="80000"/>
              <a:buFont typeface="Wingdings" panose="05000000000000000000" pitchFamily="2" charset="2"/>
              <a:buChar char="§"/>
              <a:tabLst>
                <a:tab pos="2420938" algn="l"/>
              </a:tabLst>
            </a:pPr>
            <a:r>
              <a:rPr lang="en-US" sz="2300" dirty="0" smtClean="0">
                <a:solidFill>
                  <a:srgbClr val="000000"/>
                </a:solidFill>
                <a:latin typeface="Arial" panose="020B0604020202020204" pitchFamily="34" charset="0"/>
                <a:cs typeface="Arial" panose="020B0604020202020204" pitchFamily="34" charset="0"/>
              </a:rPr>
              <a:t>clear</a:t>
            </a:r>
            <a:endParaRPr lang="en-US" sz="2300" dirty="0">
              <a:solidFill>
                <a:srgbClr val="000000"/>
              </a:solidFill>
              <a:latin typeface="Arial" panose="020B0604020202020204" pitchFamily="34" charset="0"/>
              <a:cs typeface="Arial" panose="020B0604020202020204" pitchFamily="34" charset="0"/>
            </a:endParaRPr>
          </a:p>
          <a:p>
            <a:pPr marL="693738" indent="-342900">
              <a:buClr>
                <a:srgbClr val="C00000"/>
              </a:buClr>
              <a:buSzPct val="80000"/>
              <a:buFont typeface="Wingdings" panose="05000000000000000000" pitchFamily="2" charset="2"/>
              <a:buChar char="§"/>
              <a:tabLst>
                <a:tab pos="2420938" algn="l"/>
              </a:tabLst>
            </a:pPr>
            <a:r>
              <a:rPr lang="en-US" sz="2300" dirty="0" smtClean="0">
                <a:solidFill>
                  <a:srgbClr val="000000"/>
                </a:solidFill>
                <a:latin typeface="Arial" panose="020B0604020202020204" pitchFamily="34" charset="0"/>
                <a:cs typeface="Arial" panose="020B0604020202020204" pitchFamily="34" charset="0"/>
              </a:rPr>
              <a:t>unambiguous</a:t>
            </a:r>
            <a:endParaRPr lang="en-US" sz="2300" dirty="0">
              <a:solidFill>
                <a:srgbClr val="000000"/>
              </a:solidFill>
              <a:latin typeface="Arial" panose="020B0604020202020204" pitchFamily="34" charset="0"/>
              <a:cs typeface="Arial" panose="020B0604020202020204" pitchFamily="34" charset="0"/>
            </a:endParaRPr>
          </a:p>
          <a:p>
            <a:pPr marL="693738" indent="-342900">
              <a:buClr>
                <a:srgbClr val="C00000"/>
              </a:buClr>
              <a:buSzPct val="80000"/>
              <a:buFont typeface="Wingdings" panose="05000000000000000000" pitchFamily="2" charset="2"/>
              <a:buChar char="§"/>
              <a:tabLst>
                <a:tab pos="2420938" algn="l"/>
              </a:tabLst>
            </a:pPr>
            <a:r>
              <a:rPr lang="en-US" sz="2300" dirty="0" smtClean="0">
                <a:solidFill>
                  <a:srgbClr val="000000"/>
                </a:solidFill>
                <a:latin typeface="Arial" panose="020B0604020202020204" pitchFamily="34" charset="0"/>
                <a:cs typeface="Arial" panose="020B0604020202020204" pitchFamily="34" charset="0"/>
              </a:rPr>
              <a:t>precise</a:t>
            </a:r>
            <a:endParaRPr lang="en-US" sz="2300" dirty="0">
              <a:solidFill>
                <a:srgbClr val="000000"/>
              </a:solidFill>
              <a:latin typeface="Arial" panose="020B0604020202020204" pitchFamily="34" charset="0"/>
              <a:cs typeface="Arial" panose="020B0604020202020204" pitchFamily="34" charset="0"/>
            </a:endParaRPr>
          </a:p>
          <a:p>
            <a:pPr marL="693738" indent="-342900">
              <a:buClr>
                <a:srgbClr val="C00000"/>
              </a:buClr>
              <a:buSzPct val="80000"/>
              <a:buFont typeface="Wingdings" panose="05000000000000000000" pitchFamily="2" charset="2"/>
              <a:buChar char="§"/>
              <a:tabLst>
                <a:tab pos="2420938" algn="l"/>
              </a:tabLst>
            </a:pPr>
            <a:r>
              <a:rPr lang="en-US" sz="2300" dirty="0" smtClean="0">
                <a:solidFill>
                  <a:srgbClr val="000000"/>
                </a:solidFill>
                <a:latin typeface="Arial" panose="020B0604020202020204" pitchFamily="34" charset="0"/>
                <a:cs typeface="Arial" panose="020B0604020202020204" pitchFamily="34" charset="0"/>
              </a:rPr>
              <a:t>correctly </a:t>
            </a:r>
            <a:r>
              <a:rPr lang="en-US" sz="2300" dirty="0">
                <a:solidFill>
                  <a:srgbClr val="000000"/>
                </a:solidFill>
                <a:latin typeface="Arial" panose="020B0604020202020204" pitchFamily="34" charset="0"/>
                <a:cs typeface="Arial" panose="020B0604020202020204" pitchFamily="34" charset="0"/>
              </a:rPr>
              <a:t>sequenced.</a:t>
            </a:r>
          </a:p>
          <a:p>
            <a:pPr marL="342900" indent="-342900">
              <a:buClr>
                <a:srgbClr val="C00000"/>
              </a:buClr>
              <a:buSzPct val="80000"/>
              <a:buFont typeface="Arial" panose="020B0604020202020204" pitchFamily="34" charset="0"/>
              <a:buChar char="►"/>
              <a:tabLst>
                <a:tab pos="2420938" algn="l"/>
              </a:tabLst>
            </a:pPr>
            <a:r>
              <a:rPr lang="en-US" sz="2300" dirty="0">
                <a:solidFill>
                  <a:srgbClr val="000000"/>
                </a:solidFill>
                <a:latin typeface="Arial" panose="020B0604020202020204" pitchFamily="34" charset="0"/>
                <a:cs typeface="Arial" panose="020B0604020202020204" pitchFamily="34" charset="0"/>
              </a:rPr>
              <a:t>Your evacuation plan should be designed as a poster, which includes a set of instructions and possibly a diagram, </a:t>
            </a:r>
            <a:r>
              <a:rPr lang="en-US" sz="2300" dirty="0" smtClean="0">
                <a:solidFill>
                  <a:srgbClr val="000000"/>
                </a:solidFill>
                <a:latin typeface="Arial" panose="020B0604020202020204" pitchFamily="34" charset="0"/>
                <a:cs typeface="Arial" panose="020B0604020202020204" pitchFamily="34" charset="0"/>
              </a:rPr>
              <a:t>for the </a:t>
            </a:r>
            <a:r>
              <a:rPr lang="en-US" sz="2300" dirty="0">
                <a:solidFill>
                  <a:srgbClr val="000000"/>
                </a:solidFill>
                <a:latin typeface="Arial" panose="020B0604020202020204" pitchFamily="34" charset="0"/>
                <a:cs typeface="Arial" panose="020B0604020202020204" pitchFamily="34" charset="0"/>
              </a:rPr>
              <a:t>classroom wall.</a:t>
            </a:r>
            <a:endParaRPr lang="en-GB" sz="2300" u="sng" dirty="0">
              <a:solidFill>
                <a:srgbClr val="FF0000"/>
              </a:solidFill>
              <a:latin typeface="Arial" panose="020B0604020202020204" pitchFamily="34" charset="0"/>
              <a:cs typeface="Arial" panose="020B0604020202020204" pitchFamily="34" charset="0"/>
            </a:endParaRPr>
          </a:p>
        </p:txBody>
      </p:sp>
      <p:sp>
        <p:nvSpPr>
          <p:cNvPr id="15" name="Oval 14"/>
          <p:cNvSpPr/>
          <p:nvPr/>
        </p:nvSpPr>
        <p:spPr>
          <a:xfrm rot="1078849">
            <a:off x="4056953"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pic>
        <p:nvPicPr>
          <p:cNvPr id="3076" name="Picture 4" descr="Image result for fire evacuation algorith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1114" y="1149435"/>
            <a:ext cx="4275147" cy="326640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hlinkClick r:id="rId4" action="ppaction://hlinkfile"/>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316080" y="4509120"/>
            <a:ext cx="2802157" cy="1634593"/>
          </a:xfrm>
          <a:prstGeom prst="rect">
            <a:avLst/>
          </a:prstGeom>
        </p:spPr>
      </p:pic>
      <p:sp>
        <p:nvSpPr>
          <p:cNvPr id="3" name="TextBox 2">
            <a:hlinkClick r:id="rId4" action="ppaction://hlinkfile"/>
          </p:cNvPr>
          <p:cNvSpPr txBox="1"/>
          <p:nvPr/>
        </p:nvSpPr>
        <p:spPr>
          <a:xfrm>
            <a:off x="5844643" y="6233233"/>
            <a:ext cx="1745029"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US" dirty="0" smtClean="0"/>
              <a:t>Click For Video</a:t>
            </a:r>
            <a:endParaRPr lang="en-US" dirty="0"/>
          </a:p>
        </p:txBody>
      </p:sp>
    </p:spTree>
    <p:extLst>
      <p:ext uri="{BB962C8B-B14F-4D97-AF65-F5344CB8AC3E}">
        <p14:creationId xmlns:p14="http://schemas.microsoft.com/office/powerpoint/2010/main" val="2343168819"/>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07504" y="44624"/>
            <a:ext cx="7632848" cy="625434"/>
          </a:xfrm>
        </p:spPr>
        <p:txBody>
          <a:bodyPr>
            <a:noAutofit/>
          </a:bodyPr>
          <a:lstStyle/>
          <a:p>
            <a:r>
              <a:rPr lang="en-GB" sz="3600" dirty="0"/>
              <a:t>02.3 – Emergency Evacuation</a:t>
            </a:r>
            <a:endParaRPr lang="en-GB" sz="3600" b="1" dirty="0" smtClean="0"/>
          </a:p>
        </p:txBody>
      </p:sp>
      <p:sp>
        <p:nvSpPr>
          <p:cNvPr id="8" name="Rectangle 7"/>
          <p:cNvSpPr/>
          <p:nvPr/>
        </p:nvSpPr>
        <p:spPr>
          <a:xfrm>
            <a:off x="179512" y="1123449"/>
            <a:ext cx="8712968" cy="1631216"/>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000" b="1" dirty="0" smtClean="0">
                <a:solidFill>
                  <a:srgbClr val="002060"/>
                </a:solidFill>
                <a:latin typeface="Arial" panose="020B0604020202020204" pitchFamily="34" charset="0"/>
                <a:cs typeface="Arial" panose="020B0604020202020204" pitchFamily="34" charset="0"/>
              </a:rPr>
              <a:t>Think-IT</a:t>
            </a:r>
            <a:endParaRPr lang="en-US" sz="200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070100" algn="l"/>
                <a:tab pos="3863975" algn="l"/>
                <a:tab pos="5468938" algn="l"/>
                <a:tab pos="6815138" algn="l"/>
              </a:tabLst>
            </a:pPr>
            <a:r>
              <a:rPr lang="en-US" sz="2000" b="1" dirty="0">
                <a:solidFill>
                  <a:srgbClr val="000000"/>
                </a:solidFill>
                <a:latin typeface="Arial" panose="020B0604020202020204" pitchFamily="34" charset="0"/>
                <a:cs typeface="Arial" panose="020B0604020202020204" pitchFamily="34" charset="0"/>
              </a:rPr>
              <a:t>2.3.7</a:t>
            </a:r>
            <a:r>
              <a:rPr lang="en-US" sz="2000" dirty="0">
                <a:solidFill>
                  <a:srgbClr val="000000"/>
                </a:solidFill>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 If </a:t>
            </a:r>
            <a:r>
              <a:rPr lang="en-US" sz="2000" dirty="0">
                <a:solidFill>
                  <a:srgbClr val="000000"/>
                </a:solidFill>
                <a:latin typeface="Arial" panose="020B0604020202020204" pitchFamily="34" charset="0"/>
                <a:cs typeface="Arial" panose="020B0604020202020204" pitchFamily="34" charset="0"/>
              </a:rPr>
              <a:t>you were asked to write an evacuation plan for a different part of your school, would you have to start from </a:t>
            </a:r>
            <a:r>
              <a:rPr lang="en-US" sz="2000" dirty="0" smtClean="0">
                <a:solidFill>
                  <a:srgbClr val="000000"/>
                </a:solidFill>
                <a:latin typeface="Arial" panose="020B0604020202020204" pitchFamily="34" charset="0"/>
                <a:cs typeface="Arial" panose="020B0604020202020204" pitchFamily="34" charset="0"/>
              </a:rPr>
              <a:t>the beginning </a:t>
            </a:r>
            <a:r>
              <a:rPr lang="en-US" sz="2000" dirty="0">
                <a:solidFill>
                  <a:srgbClr val="000000"/>
                </a:solidFill>
                <a:latin typeface="Arial" panose="020B0604020202020204" pitchFamily="34" charset="0"/>
                <a:cs typeface="Arial" panose="020B0604020202020204" pitchFamily="34" charset="0"/>
              </a:rPr>
              <a:t>again? Are there aspects of your plan that could be reused by applying them to a different but </a:t>
            </a:r>
            <a:r>
              <a:rPr lang="en-US" sz="2000" dirty="0" smtClean="0">
                <a:solidFill>
                  <a:srgbClr val="000000"/>
                </a:solidFill>
                <a:latin typeface="Arial" panose="020B0604020202020204" pitchFamily="34" charset="0"/>
                <a:cs typeface="Arial" panose="020B0604020202020204" pitchFamily="34" charset="0"/>
              </a:rPr>
              <a:t>similar problem</a:t>
            </a:r>
            <a:r>
              <a:rPr lang="en-US" sz="2000" dirty="0">
                <a:solidFill>
                  <a:srgbClr val="000000"/>
                </a:solidFill>
                <a:latin typeface="Arial" panose="020B0604020202020204" pitchFamily="34" charset="0"/>
                <a:cs typeface="Arial" panose="020B0604020202020204" pitchFamily="34" charset="0"/>
              </a:rPr>
              <a:t>? If there are, this is </a:t>
            </a:r>
            <a:r>
              <a:rPr lang="en-US" sz="2000" dirty="0" err="1">
                <a:solidFill>
                  <a:srgbClr val="000000"/>
                </a:solidFill>
                <a:latin typeface="Arial" panose="020B0604020202020204" pitchFamily="34" charset="0"/>
                <a:cs typeface="Arial" panose="020B0604020202020204" pitchFamily="34" charset="0"/>
              </a:rPr>
              <a:t>generalisation</a:t>
            </a:r>
            <a:r>
              <a:rPr lang="en-US" sz="2000" dirty="0">
                <a:solidFill>
                  <a:srgbClr val="000000"/>
                </a:solidFill>
                <a:latin typeface="Arial" panose="020B0604020202020204" pitchFamily="34" charset="0"/>
                <a:cs typeface="Arial" panose="020B0604020202020204" pitchFamily="34" charset="0"/>
              </a:rPr>
              <a:t> at work.</a:t>
            </a:r>
            <a:endParaRPr lang="en-US" sz="2000" dirty="0" smtClean="0">
              <a:solidFill>
                <a:srgbClr val="000000"/>
              </a:solidFill>
              <a:latin typeface="Arial" panose="020B0604020202020204" pitchFamily="34" charset="0"/>
              <a:cs typeface="Arial" panose="020B0604020202020204" pitchFamily="34" charset="0"/>
            </a:endParaRPr>
          </a:p>
        </p:txBody>
      </p:sp>
      <p:sp>
        <p:nvSpPr>
          <p:cNvPr id="10" name="Oval 9"/>
          <p:cNvSpPr/>
          <p:nvPr/>
        </p:nvSpPr>
        <p:spPr>
          <a:xfrm rot="1078849">
            <a:off x="8574342" y="970268"/>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11" name="TextBox 10"/>
          <p:cNvSpPr txBox="1"/>
          <p:nvPr/>
        </p:nvSpPr>
        <p:spPr>
          <a:xfrm>
            <a:off x="183368" y="5541039"/>
            <a:ext cx="8709112" cy="1200329"/>
          </a:xfrm>
          <a:prstGeom prst="rect">
            <a:avLst/>
          </a:prstGeom>
          <a:noFill/>
        </p:spPr>
        <p:txBody>
          <a:bodyPr wrap="square" rtlCol="0">
            <a:spAutoFit/>
          </a:bodyPr>
          <a:lstStyle/>
          <a:p>
            <a:pPr indent="268288">
              <a:buClr>
                <a:srgbClr val="C00000"/>
              </a:buClr>
              <a:buSzPct val="80000"/>
              <a:buFont typeface="Arial" panose="020B0604020202020204" pitchFamily="34" charset="0"/>
              <a:buChar char="▲"/>
            </a:pPr>
            <a:r>
              <a:rPr lang="en-GB" dirty="0" smtClean="0"/>
              <a:t>How far can you generalise? Would your plan work for a different school? Would it work for a Victorian School and a Modern School? Could you expand your plan for a larger building such as a hotel or a hospital? How much of your solution could be applied to a railway station or a cruise ship?</a:t>
            </a:r>
            <a:endParaRPr lang="en-GB" dirty="0"/>
          </a:p>
        </p:txBody>
      </p:sp>
      <p:pic>
        <p:nvPicPr>
          <p:cNvPr id="4098" name="Picture 2" descr="Image result for victorian school buildi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89210" y="2809408"/>
            <a:ext cx="4094758" cy="270782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modern school build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427984" y="2809407"/>
            <a:ext cx="4431314" cy="2707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9392193"/>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5496" y="44624"/>
            <a:ext cx="7632848" cy="625434"/>
          </a:xfrm>
        </p:spPr>
        <p:txBody>
          <a:bodyPr>
            <a:noAutofit/>
          </a:bodyPr>
          <a:lstStyle/>
          <a:p>
            <a:r>
              <a:rPr lang="en-GB" sz="3400" dirty="0" smtClean="0"/>
              <a:t>03.1 </a:t>
            </a:r>
            <a:r>
              <a:rPr lang="en-GB" sz="3400" dirty="0"/>
              <a:t>– </a:t>
            </a:r>
            <a:r>
              <a:rPr lang="en-GB" sz="3400" dirty="0" smtClean="0"/>
              <a:t>Drawing and Manipulating Shapes</a:t>
            </a:r>
            <a:endParaRPr lang="en-GB" sz="3400" b="1" dirty="0" smtClean="0"/>
          </a:p>
        </p:txBody>
      </p:sp>
      <p:sp>
        <p:nvSpPr>
          <p:cNvPr id="12" name="Rectangle 11"/>
          <p:cNvSpPr/>
          <p:nvPr/>
        </p:nvSpPr>
        <p:spPr>
          <a:xfrm>
            <a:off x="179512" y="2852936"/>
            <a:ext cx="8708513" cy="3785652"/>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400" b="1" dirty="0" smtClean="0">
                <a:solidFill>
                  <a:srgbClr val="000000"/>
                </a:solidFill>
                <a:latin typeface="Arial" panose="020B0604020202020204" pitchFamily="34" charset="0"/>
                <a:cs typeface="Arial" panose="020B0604020202020204" pitchFamily="34" charset="0"/>
              </a:rPr>
              <a:t>Key </a:t>
            </a:r>
            <a:r>
              <a:rPr lang="en-US" sz="24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400" b="1" dirty="0" smtClean="0">
                <a:solidFill>
                  <a:srgbClr val="C00000"/>
                </a:solidFill>
                <a:latin typeface="Arial" panose="020B0604020202020204" pitchFamily="34" charset="0"/>
                <a:cs typeface="Arial" panose="020B0604020202020204" pitchFamily="34" charset="0"/>
              </a:rPr>
              <a:t>Abstraction</a:t>
            </a:r>
            <a:r>
              <a:rPr lang="en-US" sz="2400" b="1" dirty="0">
                <a:solidFill>
                  <a:srgbClr val="C00000"/>
                </a:solidFill>
                <a:latin typeface="Arial" panose="020B0604020202020204" pitchFamily="34" charset="0"/>
                <a:cs typeface="Arial" panose="020B0604020202020204" pitchFamily="34" charset="0"/>
              </a:rPr>
              <a:t>:</a:t>
            </a:r>
            <a:r>
              <a:rPr lang="en-US" sz="2400" dirty="0" smtClean="0">
                <a:solidFill>
                  <a:srgbClr val="000000"/>
                </a:solidFill>
                <a:latin typeface="Arial" panose="020B0604020202020204" pitchFamily="34" charset="0"/>
                <a:cs typeface="Arial" panose="020B0604020202020204" pitchFamily="34" charset="0"/>
              </a:rPr>
              <a:t> </a:t>
            </a:r>
            <a:r>
              <a:rPr lang="en-US" sz="2400" dirty="0">
                <a:solidFill>
                  <a:srgbClr val="000000"/>
                </a:solidFill>
                <a:latin typeface="Arial" panose="020B0604020202020204" pitchFamily="34" charset="0"/>
                <a:cs typeface="Arial" panose="020B0604020202020204" pitchFamily="34" charset="0"/>
              </a:rPr>
              <a:t>Working with ideas or solving a problem by identifying common patterns in real situations, concentrating </a:t>
            </a:r>
            <a:r>
              <a:rPr lang="en-US" sz="2400" dirty="0" smtClean="0">
                <a:solidFill>
                  <a:srgbClr val="000000"/>
                </a:solidFill>
                <a:latin typeface="Arial" panose="020B0604020202020204" pitchFamily="34" charset="0"/>
                <a:cs typeface="Arial" panose="020B0604020202020204" pitchFamily="34" charset="0"/>
              </a:rPr>
              <a:t>on general </a:t>
            </a:r>
            <a:r>
              <a:rPr lang="en-US" sz="2400" dirty="0">
                <a:solidFill>
                  <a:srgbClr val="000000"/>
                </a:solidFill>
                <a:latin typeface="Arial" panose="020B0604020202020204" pitchFamily="34" charset="0"/>
                <a:cs typeface="Arial" panose="020B0604020202020204" pitchFamily="34" charset="0"/>
              </a:rPr>
              <a:t>ideas and not on the detail of the problem itself.</a:t>
            </a:r>
          </a:p>
          <a:p>
            <a:pPr marL="285750" indent="-285750">
              <a:buClr>
                <a:srgbClr val="C00000"/>
              </a:buClr>
              <a:buFont typeface="Wingdings" panose="05000000000000000000" pitchFamily="2" charset="2"/>
              <a:buChar char="§"/>
              <a:tabLst>
                <a:tab pos="2420938" algn="l"/>
              </a:tabLst>
            </a:pPr>
            <a:r>
              <a:rPr lang="en-US" sz="2400" b="1" dirty="0" err="1">
                <a:solidFill>
                  <a:srgbClr val="C00000"/>
                </a:solidFill>
                <a:latin typeface="Arial" panose="020B0604020202020204" pitchFamily="34" charset="0"/>
                <a:cs typeface="Arial" panose="020B0604020202020204" pitchFamily="34" charset="0"/>
              </a:rPr>
              <a:t>Generalisation</a:t>
            </a:r>
            <a:r>
              <a:rPr lang="en-US" sz="2400" b="1" dirty="0">
                <a:solidFill>
                  <a:srgbClr val="C00000"/>
                </a:solidFill>
                <a:latin typeface="Arial" panose="020B0604020202020204" pitchFamily="34" charset="0"/>
                <a:cs typeface="Arial" panose="020B0604020202020204" pitchFamily="34" charset="0"/>
              </a:rPr>
              <a:t>:</a:t>
            </a:r>
            <a:r>
              <a:rPr lang="en-US" sz="2400" dirty="0">
                <a:solidFill>
                  <a:srgbClr val="000000"/>
                </a:solidFill>
                <a:latin typeface="Arial" panose="020B0604020202020204" pitchFamily="34" charset="0"/>
                <a:cs typeface="Arial" panose="020B0604020202020204" pitchFamily="34" charset="0"/>
              </a:rPr>
              <a:t> Taking concepts used in the solution of a particular problem and using them to solve other problems </a:t>
            </a:r>
            <a:r>
              <a:rPr lang="en-US" sz="2400" dirty="0" smtClean="0">
                <a:solidFill>
                  <a:srgbClr val="000000"/>
                </a:solidFill>
                <a:latin typeface="Arial" panose="020B0604020202020204" pitchFamily="34" charset="0"/>
                <a:cs typeface="Arial" panose="020B0604020202020204" pitchFamily="34" charset="0"/>
              </a:rPr>
              <a:t>that have </a:t>
            </a:r>
            <a:r>
              <a:rPr lang="en-US" sz="2400" dirty="0">
                <a:solidFill>
                  <a:srgbClr val="000000"/>
                </a:solidFill>
                <a:latin typeface="Arial" panose="020B0604020202020204" pitchFamily="34" charset="0"/>
                <a:cs typeface="Arial" panose="020B0604020202020204" pitchFamily="34" charset="0"/>
              </a:rPr>
              <a:t>similar features.</a:t>
            </a:r>
          </a:p>
          <a:p>
            <a:pPr marL="285750" indent="-285750">
              <a:buClr>
                <a:srgbClr val="C00000"/>
              </a:buClr>
              <a:buFont typeface="Wingdings" panose="05000000000000000000" pitchFamily="2" charset="2"/>
              <a:buChar char="§"/>
              <a:tabLst>
                <a:tab pos="2420938" algn="l"/>
              </a:tabLst>
            </a:pPr>
            <a:r>
              <a:rPr lang="en-US" sz="2400" dirty="0">
                <a:solidFill>
                  <a:srgbClr val="000000"/>
                </a:solidFill>
                <a:latin typeface="Arial" panose="020B0604020202020204" pitchFamily="34" charset="0"/>
                <a:cs typeface="Arial" panose="020B0604020202020204" pitchFamily="34" charset="0"/>
              </a:rPr>
              <a:t>(You used both abstraction and </a:t>
            </a:r>
            <a:r>
              <a:rPr lang="en-US" sz="2400" dirty="0" err="1">
                <a:solidFill>
                  <a:srgbClr val="000000"/>
                </a:solidFill>
                <a:latin typeface="Arial" panose="020B0604020202020204" pitchFamily="34" charset="0"/>
                <a:cs typeface="Arial" panose="020B0604020202020204" pitchFamily="34" charset="0"/>
              </a:rPr>
              <a:t>generalisation</a:t>
            </a:r>
            <a:r>
              <a:rPr lang="en-US" sz="2400" dirty="0">
                <a:solidFill>
                  <a:srgbClr val="000000"/>
                </a:solidFill>
                <a:latin typeface="Arial" panose="020B0604020202020204" pitchFamily="34" charset="0"/>
                <a:cs typeface="Arial" panose="020B0604020202020204" pitchFamily="34" charset="0"/>
              </a:rPr>
              <a:t> when you tackled the problem of the malaria outbreak in </a:t>
            </a:r>
            <a:r>
              <a:rPr lang="en-US" sz="2400" dirty="0" err="1">
                <a:solidFill>
                  <a:srgbClr val="000000"/>
                </a:solidFill>
                <a:latin typeface="Arial" panose="020B0604020202020204" pitchFamily="34" charset="0"/>
                <a:cs typeface="Arial" panose="020B0604020202020204" pitchFamily="34" charset="0"/>
              </a:rPr>
              <a:t>Kitanga</a:t>
            </a:r>
            <a:r>
              <a:rPr lang="en-US" sz="2400" dirty="0">
                <a:solidFill>
                  <a:srgbClr val="000000"/>
                </a:solidFill>
                <a:latin typeface="Arial" panose="020B0604020202020204" pitchFamily="34" charset="0"/>
                <a:cs typeface="Arial" panose="020B0604020202020204" pitchFamily="34" charset="0"/>
              </a:rPr>
              <a:t> District </a:t>
            </a:r>
            <a:r>
              <a:rPr lang="en-US" sz="2400" dirty="0" smtClean="0">
                <a:solidFill>
                  <a:srgbClr val="000000"/>
                </a:solidFill>
                <a:latin typeface="Arial" panose="020B0604020202020204" pitchFamily="34" charset="0"/>
                <a:cs typeface="Arial" panose="020B0604020202020204" pitchFamily="34" charset="0"/>
              </a:rPr>
              <a:t>in Unit </a:t>
            </a:r>
            <a:r>
              <a:rPr lang="en-US" sz="2400" dirty="0">
                <a:solidFill>
                  <a:srgbClr val="000000"/>
                </a:solidFill>
                <a:latin typeface="Arial" panose="020B0604020202020204" pitchFamily="34" charset="0"/>
                <a:cs typeface="Arial" panose="020B0604020202020204" pitchFamily="34" charset="0"/>
              </a:rPr>
              <a:t>2.)</a:t>
            </a:r>
            <a:endParaRPr lang="en-GB" sz="2400" u="sng" dirty="0">
              <a:solidFill>
                <a:srgbClr val="FF0000"/>
              </a:solidFill>
              <a:latin typeface="Arial" panose="020B0604020202020204" pitchFamily="34" charset="0"/>
              <a:cs typeface="Arial" panose="020B0604020202020204" pitchFamily="34" charset="0"/>
            </a:endParaRPr>
          </a:p>
        </p:txBody>
      </p:sp>
      <p:sp>
        <p:nvSpPr>
          <p:cNvPr id="13" name="Oval 12"/>
          <p:cNvSpPr/>
          <p:nvPr/>
        </p:nvSpPr>
        <p:spPr>
          <a:xfrm rot="1078849">
            <a:off x="8528843" y="2698460"/>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14" name="Rectangle 13"/>
          <p:cNvSpPr/>
          <p:nvPr/>
        </p:nvSpPr>
        <p:spPr>
          <a:xfrm>
            <a:off x="179512" y="1124744"/>
            <a:ext cx="8708512" cy="1569660"/>
          </a:xfrm>
          <a:prstGeom prst="rect">
            <a:avLst/>
          </a:pr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2400" b="1" dirty="0" smtClean="0">
                <a:solidFill>
                  <a:srgbClr val="C00000"/>
                </a:solidFill>
                <a:latin typeface="Arial" panose="020B0604020202020204" pitchFamily="34" charset="0"/>
                <a:cs typeface="Arial" panose="020B0604020202020204" pitchFamily="34" charset="0"/>
              </a:rPr>
              <a:t>Challenge</a:t>
            </a:r>
            <a:endParaRPr lang="en-US" sz="240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400" dirty="0">
                <a:solidFill>
                  <a:srgbClr val="000000"/>
                </a:solidFill>
                <a:latin typeface="Arial" panose="020B0604020202020204" pitchFamily="34" charset="0"/>
                <a:cs typeface="Arial" panose="020B0604020202020204" pitchFamily="34" charset="0"/>
              </a:rPr>
              <a:t>Your challenge is to write a program that creates an artwork based on drawing and positioning shapes found in Celtic </a:t>
            </a:r>
            <a:r>
              <a:rPr lang="en-US" sz="2400" dirty="0" smtClean="0">
                <a:solidFill>
                  <a:srgbClr val="000000"/>
                </a:solidFill>
                <a:latin typeface="Arial" panose="020B0604020202020204" pitchFamily="34" charset="0"/>
                <a:cs typeface="Arial" panose="020B0604020202020204" pitchFamily="34" charset="0"/>
              </a:rPr>
              <a:t>or Islamic </a:t>
            </a:r>
            <a:r>
              <a:rPr lang="en-US" sz="2400" dirty="0">
                <a:solidFill>
                  <a:srgbClr val="000000"/>
                </a:solidFill>
                <a:latin typeface="Arial" panose="020B0604020202020204" pitchFamily="34" charset="0"/>
                <a:cs typeface="Arial" panose="020B0604020202020204" pitchFamily="34" charset="0"/>
              </a:rPr>
              <a:t>art.</a:t>
            </a:r>
            <a:endParaRPr lang="en-GB" sz="2400" b="1" u="sng" dirty="0">
              <a:solidFill>
                <a:srgbClr val="FF0000"/>
              </a:solidFill>
              <a:latin typeface="Arial" panose="020B0604020202020204" pitchFamily="34" charset="0"/>
              <a:cs typeface="Arial" panose="020B0604020202020204" pitchFamily="34" charset="0"/>
            </a:endParaRPr>
          </a:p>
        </p:txBody>
      </p:sp>
      <p:sp>
        <p:nvSpPr>
          <p:cNvPr id="15" name="Oval 14"/>
          <p:cNvSpPr/>
          <p:nvPr/>
        </p:nvSpPr>
        <p:spPr>
          <a:xfrm rot="1078849">
            <a:off x="8598580" y="970268"/>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0804330"/>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01 – Under the Hood</a:t>
            </a:r>
            <a:endParaRPr lang="en-GB" b="1" dirty="0" smtClean="0"/>
          </a:p>
        </p:txBody>
      </p:sp>
      <p:sp>
        <p:nvSpPr>
          <p:cNvPr id="34" name="Rectangle 33"/>
          <p:cNvSpPr/>
          <p:nvPr/>
        </p:nvSpPr>
        <p:spPr>
          <a:xfrm>
            <a:off x="179512" y="1124744"/>
            <a:ext cx="6408712" cy="5693866"/>
          </a:xfrm>
          <a:prstGeom prst="rect">
            <a:avLst/>
          </a:prstGeom>
        </p:spPr>
        <p:txBody>
          <a:bodyPr wrap="square">
            <a:spAutoFit/>
          </a:bodyPr>
          <a:lstStyle/>
          <a:p>
            <a:pPr>
              <a:buClr>
                <a:srgbClr val="0070C0"/>
              </a:buClr>
            </a:pPr>
            <a:r>
              <a:rPr lang="en-US" sz="2600" b="1" dirty="0" smtClean="0">
                <a:solidFill>
                  <a:srgbClr val="00B050"/>
                </a:solidFill>
              </a:rPr>
              <a:t>Key </a:t>
            </a:r>
            <a:r>
              <a:rPr lang="en-US" sz="2600" b="1" dirty="0">
                <a:solidFill>
                  <a:srgbClr val="00B050"/>
                </a:solidFill>
              </a:rPr>
              <a:t>Terms</a:t>
            </a:r>
          </a:p>
          <a:p>
            <a:pPr marL="439738" indent="-439738">
              <a:buClr>
                <a:srgbClr val="0070C0"/>
              </a:buClr>
              <a:buFont typeface="Wingdings 3" panose="05040102010807070707" pitchFamily="18" charset="2"/>
              <a:buChar char=""/>
            </a:pPr>
            <a:r>
              <a:rPr lang="en-US" sz="2600" b="1" dirty="0">
                <a:solidFill>
                  <a:srgbClr val="00B050"/>
                </a:solidFill>
              </a:rPr>
              <a:t>Data</a:t>
            </a:r>
            <a:r>
              <a:rPr lang="en-US" sz="2600" dirty="0"/>
              <a:t>: A collection of facts without context, such as values or measurements. On a computer ‘data’ can be stored as </a:t>
            </a:r>
            <a:r>
              <a:rPr lang="en-US" sz="2600" dirty="0" smtClean="0"/>
              <a:t>files, emails</a:t>
            </a:r>
            <a:r>
              <a:rPr lang="en-US" sz="2600" dirty="0"/>
              <a:t>, video games, songs, pictures, data logged by sensors and calculations carried out by the central processing </a:t>
            </a:r>
            <a:r>
              <a:rPr lang="en-US" sz="2600" dirty="0" smtClean="0"/>
              <a:t>unit (CPU</a:t>
            </a:r>
            <a:r>
              <a:rPr lang="en-US" sz="2600" dirty="0"/>
              <a:t>).</a:t>
            </a:r>
          </a:p>
          <a:p>
            <a:pPr marL="439738" indent="-439738">
              <a:buClr>
                <a:srgbClr val="0070C0"/>
              </a:buClr>
              <a:buFont typeface="Wingdings 3" panose="05040102010807070707" pitchFamily="18" charset="2"/>
              <a:buChar char=""/>
            </a:pPr>
            <a:r>
              <a:rPr lang="en-US" sz="2600" b="1" dirty="0">
                <a:solidFill>
                  <a:srgbClr val="00B050"/>
                </a:solidFill>
              </a:rPr>
              <a:t>Compute</a:t>
            </a:r>
            <a:r>
              <a:rPr lang="en-US" sz="2600" dirty="0"/>
              <a:t>: The verb ‘to compute’ means to carry out mathematical calculations. Today, with electronic </a:t>
            </a:r>
            <a:r>
              <a:rPr lang="en-US" sz="2600" dirty="0" smtClean="0"/>
              <a:t>computers everywhere</a:t>
            </a:r>
            <a:r>
              <a:rPr lang="en-US" sz="2600" dirty="0"/>
              <a:t>, the term is more commonly defined as ‘the use of computers to solve problems’.</a:t>
            </a:r>
          </a:p>
        </p:txBody>
      </p:sp>
      <p:pic>
        <p:nvPicPr>
          <p:cNvPr id="2050" name="Picture 2" descr="Image result for manchester bab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224" y="1118404"/>
            <a:ext cx="2267062" cy="150567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588224" y="2645863"/>
            <a:ext cx="2267062" cy="707886"/>
          </a:xfrm>
          <a:prstGeom prst="rect">
            <a:avLst/>
          </a:prstGeom>
          <a:noFill/>
        </p:spPr>
        <p:txBody>
          <a:bodyPr wrap="square" rtlCol="0">
            <a:spAutoFit/>
          </a:bodyPr>
          <a:lstStyle/>
          <a:p>
            <a:pPr indent="355600">
              <a:buClr>
                <a:srgbClr val="C00000"/>
              </a:buClr>
              <a:buSzPct val="80000"/>
              <a:buFont typeface="Arial" panose="020B0604020202020204" pitchFamily="34" charset="0"/>
              <a:buChar char="▲"/>
            </a:pPr>
            <a:r>
              <a:rPr lang="en-GB" sz="2000" dirty="0" smtClean="0"/>
              <a:t>The Manchester Baby</a:t>
            </a:r>
            <a:endParaRPr lang="en-GB" sz="2000" dirty="0"/>
          </a:p>
        </p:txBody>
      </p:sp>
      <p:sp>
        <p:nvSpPr>
          <p:cNvPr id="10" name="TextBox 9">
            <a:hlinkClick r:id="rId4" action="ppaction://hlinkfile"/>
          </p:cNvPr>
          <p:cNvSpPr txBox="1"/>
          <p:nvPr/>
        </p:nvSpPr>
        <p:spPr>
          <a:xfrm>
            <a:off x="6653011" y="3571567"/>
            <a:ext cx="2141125"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Video Link</a:t>
            </a:r>
            <a:endParaRPr lang="en-GB" sz="2000" b="1" dirty="0"/>
          </a:p>
        </p:txBody>
      </p:sp>
      <p:pic>
        <p:nvPicPr>
          <p:cNvPr id="2052" name="Picture 4" descr="Image result for manchester baby compute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588224" y="4229134"/>
            <a:ext cx="2267062" cy="17201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5374126"/>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83968" y="1124744"/>
            <a:ext cx="8708512" cy="2308324"/>
          </a:xfrm>
          <a:prstGeom prst="rect">
            <a:avLst/>
          </a:prstGeom>
          <a:noFill/>
        </p:spPr>
        <p:txBody>
          <a:bodyPr wrap="square" rtlCol="0">
            <a:spAutoFit/>
          </a:bodyPr>
          <a:lstStyle/>
          <a:p>
            <a:pPr marL="400050" indent="-400050">
              <a:buClr>
                <a:srgbClr val="C00000"/>
              </a:buClr>
              <a:buSzPct val="80000"/>
              <a:buFont typeface="Arial" panose="020B0604020202020204" pitchFamily="34" charset="0"/>
              <a:buChar char="►"/>
            </a:pPr>
            <a:r>
              <a:rPr lang="en-US" sz="2400" dirty="0"/>
              <a:t>In </a:t>
            </a:r>
            <a:r>
              <a:rPr lang="en-US" sz="2400" dirty="0" err="1"/>
              <a:t>maths</a:t>
            </a:r>
            <a:r>
              <a:rPr lang="en-US" sz="2400" dirty="0"/>
              <a:t>, abstraction involves considering a problem theoretically, separating it from the everyday contexts that it </a:t>
            </a:r>
            <a:r>
              <a:rPr lang="en-US" sz="2400" dirty="0" smtClean="0"/>
              <a:t>has been </a:t>
            </a:r>
            <a:r>
              <a:rPr lang="en-US" sz="2400" dirty="0"/>
              <a:t>associated with in the past, so that </a:t>
            </a:r>
            <a:r>
              <a:rPr lang="en-US" sz="2400" dirty="0" err="1"/>
              <a:t>generalisations</a:t>
            </a:r>
            <a:r>
              <a:rPr lang="en-US" sz="2400" dirty="0"/>
              <a:t> can be used in other contexts. Abstraction, in art, describes </a:t>
            </a:r>
            <a:r>
              <a:rPr lang="en-US" sz="2400" dirty="0" smtClean="0"/>
              <a:t>the process </a:t>
            </a:r>
            <a:r>
              <a:rPr lang="en-US" sz="2400" dirty="0"/>
              <a:t>of interpreting the subject rather than depicting it exactly</a:t>
            </a:r>
            <a:r>
              <a:rPr lang="en-US" sz="2400" dirty="0" smtClean="0"/>
              <a:t>.</a:t>
            </a:r>
            <a:endParaRPr lang="en-US" sz="2400" dirty="0"/>
          </a:p>
        </p:txBody>
      </p:sp>
      <p:sp>
        <p:nvSpPr>
          <p:cNvPr id="13" name="Title 1"/>
          <p:cNvSpPr>
            <a:spLocks noGrp="1"/>
          </p:cNvSpPr>
          <p:nvPr>
            <p:ph type="title"/>
          </p:nvPr>
        </p:nvSpPr>
        <p:spPr>
          <a:xfrm>
            <a:off x="35496" y="44624"/>
            <a:ext cx="7632848" cy="625434"/>
          </a:xfrm>
        </p:spPr>
        <p:txBody>
          <a:bodyPr>
            <a:noAutofit/>
          </a:bodyPr>
          <a:lstStyle/>
          <a:p>
            <a:r>
              <a:rPr lang="en-GB" sz="3400" dirty="0" smtClean="0"/>
              <a:t>03.1 </a:t>
            </a:r>
            <a:r>
              <a:rPr lang="en-GB" sz="3400" dirty="0"/>
              <a:t>– </a:t>
            </a:r>
            <a:r>
              <a:rPr lang="en-GB" sz="3400" dirty="0" smtClean="0"/>
              <a:t>Drawing and Manipulating Shapes</a:t>
            </a:r>
            <a:endParaRPr lang="en-GB" sz="3400" b="1" dirty="0" smtClean="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51520" y="3429000"/>
            <a:ext cx="2567269" cy="3171332"/>
          </a:xfrm>
          <a:prstGeom prst="rect">
            <a:avLst/>
          </a:prstGeom>
        </p:spPr>
      </p:pic>
      <p:pic>
        <p:nvPicPr>
          <p:cNvPr id="6146" name="Picture 2" descr="Image result for davinc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8438" y="3433564"/>
            <a:ext cx="2827471" cy="316676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843808" y="3429000"/>
            <a:ext cx="3096344" cy="3293209"/>
          </a:xfrm>
          <a:prstGeom prst="rect">
            <a:avLst/>
          </a:prstGeom>
          <a:noFill/>
        </p:spPr>
        <p:txBody>
          <a:bodyPr wrap="square" rtlCol="0">
            <a:spAutoFit/>
          </a:bodyPr>
          <a:lstStyle/>
          <a:p>
            <a:r>
              <a:rPr lang="en-US" sz="1600" dirty="0" smtClean="0"/>
              <a:t>Leonardo da Vinci was an artist, scientist, mathematician and inventor. He would probably have been a great computer scientist too, had modern technology existed during his time. He was an abstract thinker and would often take ideas form one area, identify the important concepts and apply these to another area. He was applying computational thinking skills to problem solving.</a:t>
            </a:r>
            <a:endParaRPr lang="en-US" sz="1600" dirty="0"/>
          </a:p>
        </p:txBody>
      </p:sp>
    </p:spTree>
    <p:extLst>
      <p:ext uri="{BB962C8B-B14F-4D97-AF65-F5344CB8AC3E}">
        <p14:creationId xmlns:p14="http://schemas.microsoft.com/office/powerpoint/2010/main" val="1939741241"/>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83968" y="1124744"/>
            <a:ext cx="5828192" cy="5632311"/>
          </a:xfrm>
          <a:prstGeom prst="rect">
            <a:avLst/>
          </a:prstGeom>
          <a:noFill/>
        </p:spPr>
        <p:txBody>
          <a:bodyPr wrap="square" rtlCol="0">
            <a:spAutoFit/>
          </a:bodyPr>
          <a:lstStyle/>
          <a:p>
            <a:pPr marL="400050" indent="-400050">
              <a:buClr>
                <a:srgbClr val="C00000"/>
              </a:buClr>
              <a:buSzPct val="80000"/>
              <a:buFont typeface="Arial" panose="020B0604020202020204" pitchFamily="34" charset="0"/>
              <a:buChar char="►"/>
            </a:pPr>
            <a:r>
              <a:rPr lang="en-US" sz="2400" dirty="0" smtClean="0"/>
              <a:t>Being </a:t>
            </a:r>
            <a:r>
              <a:rPr lang="en-US" sz="2400" dirty="0"/>
              <a:t>creative and imaginative are skills that artists and computer scientists need. Just think of the creativity that </a:t>
            </a:r>
            <a:r>
              <a:rPr lang="en-US" sz="2400" dirty="0" smtClean="0"/>
              <a:t>goes into </a:t>
            </a:r>
            <a:r>
              <a:rPr lang="en-US" sz="2400" dirty="0"/>
              <a:t>designing the video games you play. The characters, environments, graphics and game-play are all developed </a:t>
            </a:r>
            <a:r>
              <a:rPr lang="en-US" sz="2400" dirty="0" smtClean="0"/>
              <a:t>by designers </a:t>
            </a:r>
            <a:r>
              <a:rPr lang="en-US" sz="2400" dirty="0"/>
              <a:t>and programmers working together.</a:t>
            </a:r>
          </a:p>
          <a:p>
            <a:pPr marL="400050" indent="-400050">
              <a:buClr>
                <a:srgbClr val="C00000"/>
              </a:buClr>
              <a:buSzPct val="80000"/>
              <a:buFont typeface="Arial" panose="020B0604020202020204" pitchFamily="34" charset="0"/>
              <a:buChar char="►"/>
            </a:pPr>
            <a:r>
              <a:rPr lang="en-US" sz="2400" dirty="0"/>
              <a:t>Mathematicians, artists and computer scientists all need to solve problems and find patterns in their work. For </a:t>
            </a:r>
            <a:r>
              <a:rPr lang="en-US" sz="2400" dirty="0" smtClean="0"/>
              <a:t>example, when </a:t>
            </a:r>
            <a:r>
              <a:rPr lang="en-US" sz="2400" dirty="0"/>
              <a:t>trying to find a cure for a disease, scientists will look for patterns in the medical data of people who are already </a:t>
            </a:r>
            <a:r>
              <a:rPr lang="en-US" sz="2400" dirty="0" smtClean="0"/>
              <a:t>ill with </a:t>
            </a:r>
            <a:r>
              <a:rPr lang="en-US" sz="2400" dirty="0"/>
              <a:t>the disease.</a:t>
            </a:r>
            <a:endParaRPr lang="en-GB" sz="2400" dirty="0"/>
          </a:p>
        </p:txBody>
      </p:sp>
      <p:sp>
        <p:nvSpPr>
          <p:cNvPr id="13" name="Title 1"/>
          <p:cNvSpPr>
            <a:spLocks noGrp="1"/>
          </p:cNvSpPr>
          <p:nvPr>
            <p:ph type="title"/>
          </p:nvPr>
        </p:nvSpPr>
        <p:spPr>
          <a:xfrm>
            <a:off x="35496" y="44624"/>
            <a:ext cx="7632848" cy="625434"/>
          </a:xfrm>
        </p:spPr>
        <p:txBody>
          <a:bodyPr>
            <a:noAutofit/>
          </a:bodyPr>
          <a:lstStyle/>
          <a:p>
            <a:r>
              <a:rPr lang="en-GB" sz="3400" dirty="0" smtClean="0"/>
              <a:t>03.1 </a:t>
            </a:r>
            <a:r>
              <a:rPr lang="en-GB" sz="3400" dirty="0"/>
              <a:t>– </a:t>
            </a:r>
            <a:r>
              <a:rPr lang="en-GB" sz="3400" dirty="0" smtClean="0"/>
              <a:t>Drawing and Manipulating Shapes</a:t>
            </a:r>
            <a:endParaRPr lang="en-GB" sz="3400" b="1" dirty="0" smtClean="0"/>
          </a:p>
        </p:txBody>
      </p:sp>
      <p:pic>
        <p:nvPicPr>
          <p:cNvPr id="5122" name="Picture 2" descr="Image result for davinci sketch inven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2160" y="1124744"/>
            <a:ext cx="2843956" cy="3256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5742040"/>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23449"/>
            <a:ext cx="8712968" cy="1015663"/>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000" b="1" dirty="0" smtClean="0">
                <a:solidFill>
                  <a:srgbClr val="002060"/>
                </a:solidFill>
                <a:latin typeface="Arial" panose="020B0604020202020204" pitchFamily="34" charset="0"/>
                <a:cs typeface="Arial" panose="020B0604020202020204" pitchFamily="34" charset="0"/>
              </a:rPr>
              <a:t>Think-IT</a:t>
            </a:r>
            <a:endParaRPr lang="en-US" sz="200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070100" algn="l"/>
                <a:tab pos="3863975" algn="l"/>
                <a:tab pos="5468938" algn="l"/>
                <a:tab pos="6815138" algn="l"/>
              </a:tabLst>
            </a:pPr>
            <a:r>
              <a:rPr lang="en-US" sz="2000" b="1" dirty="0">
                <a:solidFill>
                  <a:srgbClr val="000000"/>
                </a:solidFill>
                <a:latin typeface="Arial" panose="020B0604020202020204" pitchFamily="34" charset="0"/>
                <a:cs typeface="Arial" panose="020B0604020202020204" pitchFamily="34" charset="0"/>
              </a:rPr>
              <a:t>3.1.1 </a:t>
            </a:r>
            <a:r>
              <a:rPr lang="en-US" sz="2000" b="1" dirty="0" smtClean="0">
                <a:solidFill>
                  <a:srgbClr val="000000"/>
                </a:solidFill>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In </a:t>
            </a:r>
            <a:r>
              <a:rPr lang="en-US" sz="2000" dirty="0">
                <a:solidFill>
                  <a:srgbClr val="000000"/>
                </a:solidFill>
                <a:latin typeface="Arial" panose="020B0604020202020204" pitchFamily="34" charset="0"/>
                <a:cs typeface="Arial" panose="020B0604020202020204" pitchFamily="34" charset="0"/>
              </a:rPr>
              <a:t>what other ways do you think computer science, art and </a:t>
            </a:r>
            <a:r>
              <a:rPr lang="en-US" sz="2000" dirty="0" err="1">
                <a:solidFill>
                  <a:srgbClr val="000000"/>
                </a:solidFill>
                <a:latin typeface="Arial" panose="020B0604020202020204" pitchFamily="34" charset="0"/>
                <a:cs typeface="Arial" panose="020B0604020202020204" pitchFamily="34" charset="0"/>
              </a:rPr>
              <a:t>maths</a:t>
            </a:r>
            <a:r>
              <a:rPr lang="en-US" sz="2000" dirty="0">
                <a:solidFill>
                  <a:srgbClr val="000000"/>
                </a:solidFill>
                <a:latin typeface="Arial" panose="020B0604020202020204" pitchFamily="34" charset="0"/>
                <a:cs typeface="Arial" panose="020B0604020202020204" pitchFamily="34" charset="0"/>
              </a:rPr>
              <a:t> are linked? The images below should provide </a:t>
            </a:r>
            <a:r>
              <a:rPr lang="en-US" sz="2000" dirty="0" smtClean="0">
                <a:solidFill>
                  <a:srgbClr val="000000"/>
                </a:solidFill>
                <a:latin typeface="Arial" panose="020B0604020202020204" pitchFamily="34" charset="0"/>
                <a:cs typeface="Arial" panose="020B0604020202020204" pitchFamily="34" charset="0"/>
              </a:rPr>
              <a:t>some food </a:t>
            </a:r>
            <a:r>
              <a:rPr lang="en-US" sz="2000" dirty="0">
                <a:solidFill>
                  <a:srgbClr val="000000"/>
                </a:solidFill>
                <a:latin typeface="Arial" panose="020B0604020202020204" pitchFamily="34" charset="0"/>
                <a:cs typeface="Arial" panose="020B0604020202020204" pitchFamily="34" charset="0"/>
              </a:rPr>
              <a:t>for thought.</a:t>
            </a:r>
            <a:endParaRPr lang="en-US" sz="2000" dirty="0" smtClean="0">
              <a:solidFill>
                <a:srgbClr val="000000"/>
              </a:solidFill>
              <a:latin typeface="Arial" panose="020B0604020202020204" pitchFamily="34" charset="0"/>
              <a:cs typeface="Arial" panose="020B0604020202020204" pitchFamily="34" charset="0"/>
            </a:endParaRPr>
          </a:p>
        </p:txBody>
      </p:sp>
      <p:sp>
        <p:nvSpPr>
          <p:cNvPr id="10" name="Oval 9"/>
          <p:cNvSpPr/>
          <p:nvPr/>
        </p:nvSpPr>
        <p:spPr>
          <a:xfrm rot="1078849">
            <a:off x="8574342" y="970268"/>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11" name="TextBox 10"/>
          <p:cNvSpPr txBox="1"/>
          <p:nvPr/>
        </p:nvSpPr>
        <p:spPr>
          <a:xfrm>
            <a:off x="183368" y="5838363"/>
            <a:ext cx="8709112" cy="830997"/>
          </a:xfrm>
          <a:prstGeom prst="rect">
            <a:avLst/>
          </a:prstGeom>
          <a:noFill/>
        </p:spPr>
        <p:txBody>
          <a:bodyPr wrap="square" rtlCol="0">
            <a:spAutoFit/>
          </a:bodyPr>
          <a:lstStyle/>
          <a:p>
            <a:pPr indent="406400">
              <a:buClr>
                <a:srgbClr val="C00000"/>
              </a:buClr>
              <a:buSzPct val="80000"/>
              <a:buFont typeface="Arial" panose="020B0604020202020204" pitchFamily="34" charset="0"/>
              <a:buChar char="▲"/>
            </a:pPr>
            <a:r>
              <a:rPr lang="en-GB" sz="2400" dirty="0" smtClean="0"/>
              <a:t>The original plans for the London 2012 and Paralympic stadium and a photograph of the finished stadium.</a:t>
            </a:r>
            <a:endParaRPr lang="en-GB" sz="2400" dirty="0"/>
          </a:p>
        </p:txBody>
      </p:sp>
      <p:pic>
        <p:nvPicPr>
          <p:cNvPr id="8194" name="Picture 2" descr="Image result for plans for the 2012 olympic stadi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2241376"/>
            <a:ext cx="3656937" cy="359698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plans for the 2012 olympic stadiu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036375" y="2241375"/>
            <a:ext cx="4788190" cy="3596987"/>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a:spLocks noGrp="1"/>
          </p:cNvSpPr>
          <p:nvPr>
            <p:ph type="title"/>
          </p:nvPr>
        </p:nvSpPr>
        <p:spPr>
          <a:xfrm>
            <a:off x="35496" y="44624"/>
            <a:ext cx="7632848" cy="625434"/>
          </a:xfrm>
        </p:spPr>
        <p:txBody>
          <a:bodyPr>
            <a:noAutofit/>
          </a:bodyPr>
          <a:lstStyle/>
          <a:p>
            <a:r>
              <a:rPr lang="en-GB" sz="3400" dirty="0" smtClean="0"/>
              <a:t>03.1 </a:t>
            </a:r>
            <a:r>
              <a:rPr lang="en-GB" sz="3400" dirty="0"/>
              <a:t>– </a:t>
            </a:r>
            <a:r>
              <a:rPr lang="en-GB" sz="3400" dirty="0" smtClean="0"/>
              <a:t>Drawing and Manipulating Shapes</a:t>
            </a:r>
            <a:endParaRPr lang="en-GB" sz="3400" b="1" dirty="0" smtClean="0"/>
          </a:p>
        </p:txBody>
      </p:sp>
    </p:spTree>
    <p:extLst>
      <p:ext uri="{BB962C8B-B14F-4D97-AF65-F5344CB8AC3E}">
        <p14:creationId xmlns:p14="http://schemas.microsoft.com/office/powerpoint/2010/main" val="3497534892"/>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83368" y="2381979"/>
            <a:ext cx="8709112" cy="4401205"/>
          </a:xfrm>
          <a:prstGeom prst="rect">
            <a:avLst/>
          </a:prstGeom>
          <a:noFill/>
        </p:spPr>
        <p:txBody>
          <a:bodyPr wrap="square" rtlCol="0">
            <a:spAutoFit/>
          </a:bodyPr>
          <a:lstStyle/>
          <a:p>
            <a:pPr marL="342900" indent="-342900">
              <a:buClr>
                <a:srgbClr val="C00000"/>
              </a:buClr>
              <a:buSzPct val="80000"/>
              <a:buFont typeface="Arial" panose="020B0604020202020204" pitchFamily="34" charset="0"/>
              <a:buChar char="►"/>
            </a:pPr>
            <a:r>
              <a:rPr lang="en-US" sz="2100" dirty="0"/>
              <a:t>A square is a geometrical shape. The key features of a square are</a:t>
            </a:r>
            <a:r>
              <a:rPr lang="en-US" sz="2100" dirty="0" smtClean="0"/>
              <a:t>:</a:t>
            </a:r>
          </a:p>
          <a:p>
            <a:pPr marL="342900" indent="-342900">
              <a:buClr>
                <a:srgbClr val="C00000"/>
              </a:buClr>
              <a:buSzPct val="80000"/>
              <a:buFont typeface="Arial" panose="020B0604020202020204" pitchFamily="34" charset="0"/>
              <a:buChar char="►"/>
            </a:pPr>
            <a:endParaRPr lang="en-US" sz="2800" dirty="0"/>
          </a:p>
          <a:p>
            <a:pPr marL="342900" indent="-342900">
              <a:buClr>
                <a:srgbClr val="C00000"/>
              </a:buClr>
              <a:buSzPct val="80000"/>
              <a:buFont typeface="Arial" panose="020B0604020202020204" pitchFamily="34" charset="0"/>
              <a:buChar char="►"/>
            </a:pPr>
            <a:endParaRPr lang="en-US" sz="2100" dirty="0" smtClean="0"/>
          </a:p>
          <a:p>
            <a:pPr marL="342900" indent="-342900">
              <a:buClr>
                <a:srgbClr val="C00000"/>
              </a:buClr>
              <a:buSzPct val="80000"/>
              <a:buFont typeface="Arial" panose="020B0604020202020204" pitchFamily="34" charset="0"/>
              <a:buChar char="►"/>
            </a:pPr>
            <a:endParaRPr lang="en-US" sz="2100" dirty="0"/>
          </a:p>
          <a:p>
            <a:pPr marL="342900" indent="-342900">
              <a:buClr>
                <a:srgbClr val="C00000"/>
              </a:buClr>
              <a:buSzPct val="80000"/>
              <a:buFont typeface="Arial" panose="020B0604020202020204" pitchFamily="34" charset="0"/>
              <a:buChar char="►"/>
            </a:pPr>
            <a:endParaRPr lang="en-US" sz="2100" dirty="0" smtClean="0"/>
          </a:p>
          <a:p>
            <a:pPr marL="342900" indent="-342900">
              <a:buClr>
                <a:srgbClr val="C00000"/>
              </a:buClr>
              <a:buSzPct val="80000"/>
              <a:buFont typeface="Arial" panose="020B0604020202020204" pitchFamily="34" charset="0"/>
              <a:buChar char="►"/>
            </a:pPr>
            <a:endParaRPr lang="en-US" sz="2100" dirty="0"/>
          </a:p>
          <a:p>
            <a:pPr marL="342900" indent="-342900">
              <a:buClr>
                <a:srgbClr val="C00000"/>
              </a:buClr>
              <a:buSzPct val="80000"/>
              <a:buFont typeface="Arial" panose="020B0604020202020204" pitchFamily="34" charset="0"/>
              <a:buChar char="►"/>
            </a:pPr>
            <a:endParaRPr lang="en-US" sz="2100" dirty="0" smtClean="0"/>
          </a:p>
          <a:p>
            <a:pPr marL="342900" indent="-342900">
              <a:buClr>
                <a:srgbClr val="C00000"/>
              </a:buClr>
              <a:buSzPct val="80000"/>
              <a:buFont typeface="Arial" panose="020B0604020202020204" pitchFamily="34" charset="0"/>
              <a:buChar char="►"/>
            </a:pPr>
            <a:endParaRPr lang="en-US" sz="2100" dirty="0"/>
          </a:p>
          <a:p>
            <a:pPr marL="342900" indent="-342900">
              <a:buClr>
                <a:srgbClr val="C00000"/>
              </a:buClr>
              <a:buSzPct val="80000"/>
              <a:buFont typeface="Arial" panose="020B0604020202020204" pitchFamily="34" charset="0"/>
              <a:buChar char="►"/>
            </a:pPr>
            <a:endParaRPr lang="en-US" sz="2100" dirty="0" smtClean="0"/>
          </a:p>
          <a:p>
            <a:pPr marL="342900" indent="-342900">
              <a:buClr>
                <a:srgbClr val="C00000"/>
              </a:buClr>
              <a:buSzPct val="80000"/>
              <a:buFont typeface="Arial" panose="020B0604020202020204" pitchFamily="34" charset="0"/>
              <a:buChar char="►"/>
            </a:pPr>
            <a:endParaRPr lang="en-US" sz="2100" dirty="0"/>
          </a:p>
          <a:p>
            <a:pPr marL="342900" indent="-342900">
              <a:buClr>
                <a:srgbClr val="C00000"/>
              </a:buClr>
              <a:buSzPct val="80000"/>
              <a:buFont typeface="Arial" panose="020B0604020202020204" pitchFamily="34" charset="0"/>
              <a:buChar char="►"/>
            </a:pPr>
            <a:endParaRPr lang="en-US" sz="2100" dirty="0" smtClean="0"/>
          </a:p>
          <a:p>
            <a:pPr marL="342900" indent="-342900">
              <a:buClr>
                <a:srgbClr val="C00000"/>
              </a:buClr>
              <a:buSzPct val="80000"/>
              <a:buFont typeface="Arial" panose="020B0604020202020204" pitchFamily="34" charset="0"/>
              <a:buChar char="►"/>
            </a:pPr>
            <a:r>
              <a:rPr lang="en-US" sz="2100" dirty="0" smtClean="0">
                <a:solidFill>
                  <a:srgbClr val="FF0000"/>
                </a:solidFill>
              </a:rPr>
              <a:t>In your books, draw and define the same for a Circle, Equilateral triangle and 45</a:t>
            </a:r>
            <a:r>
              <a:rPr lang="en-US" sz="2100" baseline="30000" dirty="0" smtClean="0">
                <a:solidFill>
                  <a:srgbClr val="FF0000"/>
                </a:solidFill>
              </a:rPr>
              <a:t>0</a:t>
            </a:r>
            <a:r>
              <a:rPr lang="en-US" sz="2100" dirty="0" smtClean="0">
                <a:solidFill>
                  <a:srgbClr val="FF0000"/>
                </a:solidFill>
              </a:rPr>
              <a:t> Rhombus</a:t>
            </a:r>
            <a:endParaRPr lang="en-US" sz="2100" dirty="0">
              <a:solidFill>
                <a:srgbClr val="FF0000"/>
              </a:solidFill>
            </a:endParaRPr>
          </a:p>
        </p:txBody>
      </p:sp>
      <p:sp>
        <p:nvSpPr>
          <p:cNvPr id="12" name="Rectangle 11"/>
          <p:cNvSpPr/>
          <p:nvPr/>
        </p:nvSpPr>
        <p:spPr>
          <a:xfrm>
            <a:off x="179512" y="1124744"/>
            <a:ext cx="8708513" cy="1144929"/>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smtClean="0">
                <a:solidFill>
                  <a:srgbClr val="C00000"/>
                </a:solidFill>
                <a:latin typeface="Arial" panose="020B0604020202020204" pitchFamily="34" charset="0"/>
                <a:cs typeface="Arial" panose="020B0604020202020204" pitchFamily="34" charset="0"/>
              </a:rPr>
              <a:t>Geometrical </a:t>
            </a:r>
            <a:r>
              <a:rPr lang="en-US" sz="2280" b="1" dirty="0">
                <a:solidFill>
                  <a:srgbClr val="C00000"/>
                </a:solidFill>
                <a:latin typeface="Arial" panose="020B0604020202020204" pitchFamily="34" charset="0"/>
                <a:cs typeface="Arial" panose="020B0604020202020204" pitchFamily="34" charset="0"/>
              </a:rPr>
              <a:t>shapes: </a:t>
            </a:r>
            <a:r>
              <a:rPr lang="en-US" sz="2280" dirty="0">
                <a:solidFill>
                  <a:srgbClr val="000000"/>
                </a:solidFill>
                <a:latin typeface="Arial" panose="020B0604020202020204" pitchFamily="34" charset="0"/>
                <a:cs typeface="Arial" panose="020B0604020202020204" pitchFamily="34" charset="0"/>
              </a:rPr>
              <a:t>Shapes that are defined by a set of mathematical rules.</a:t>
            </a:r>
            <a:endParaRPr lang="en-GB" sz="2280" u="sng" dirty="0">
              <a:solidFill>
                <a:srgbClr val="FF0000"/>
              </a:solidFill>
              <a:latin typeface="Arial" panose="020B0604020202020204" pitchFamily="34" charset="0"/>
              <a:cs typeface="Arial" panose="020B0604020202020204" pitchFamily="34" charset="0"/>
            </a:endParaRPr>
          </a:p>
        </p:txBody>
      </p:sp>
      <p:sp>
        <p:nvSpPr>
          <p:cNvPr id="13" name="Oval 12"/>
          <p:cNvSpPr/>
          <p:nvPr/>
        </p:nvSpPr>
        <p:spPr>
          <a:xfrm rot="1078849">
            <a:off x="8600851" y="970268"/>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9512" y="2852936"/>
            <a:ext cx="8708513" cy="3168352"/>
          </a:xfrm>
          <a:prstGeom prst="rect">
            <a:avLst/>
          </a:prstGeom>
        </p:spPr>
      </p:pic>
      <p:sp>
        <p:nvSpPr>
          <p:cNvPr id="14" name="Title 1"/>
          <p:cNvSpPr>
            <a:spLocks noGrp="1"/>
          </p:cNvSpPr>
          <p:nvPr>
            <p:ph type="title"/>
          </p:nvPr>
        </p:nvSpPr>
        <p:spPr>
          <a:xfrm>
            <a:off x="35496" y="44624"/>
            <a:ext cx="7632848" cy="625434"/>
          </a:xfrm>
        </p:spPr>
        <p:txBody>
          <a:bodyPr>
            <a:noAutofit/>
          </a:bodyPr>
          <a:lstStyle/>
          <a:p>
            <a:r>
              <a:rPr lang="en-GB" sz="3400" dirty="0" smtClean="0"/>
              <a:t>03.1 </a:t>
            </a:r>
            <a:r>
              <a:rPr lang="en-GB" sz="3400" dirty="0"/>
              <a:t>– </a:t>
            </a:r>
            <a:r>
              <a:rPr lang="en-GB" sz="3400" dirty="0" smtClean="0"/>
              <a:t>Drawing and Manipulating Shapes</a:t>
            </a:r>
            <a:endParaRPr lang="en-GB" sz="3400" b="1" dirty="0" smtClean="0"/>
          </a:p>
        </p:txBody>
      </p:sp>
    </p:spTree>
    <p:extLst>
      <p:ext uri="{BB962C8B-B14F-4D97-AF65-F5344CB8AC3E}">
        <p14:creationId xmlns:p14="http://schemas.microsoft.com/office/powerpoint/2010/main" val="1520390543"/>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79512" y="1123449"/>
            <a:ext cx="8712968" cy="1015663"/>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000" b="1" dirty="0" smtClean="0">
                <a:solidFill>
                  <a:srgbClr val="002060"/>
                </a:solidFill>
                <a:latin typeface="Arial" panose="020B0604020202020204" pitchFamily="34" charset="0"/>
                <a:cs typeface="Arial" panose="020B0604020202020204" pitchFamily="34" charset="0"/>
              </a:rPr>
              <a:t>Think-IT</a:t>
            </a:r>
            <a:endParaRPr lang="en-US" sz="2000" b="1" dirty="0">
              <a:solidFill>
                <a:srgbClr val="00206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070100" algn="l"/>
                <a:tab pos="3863975" algn="l"/>
                <a:tab pos="5468938" algn="l"/>
                <a:tab pos="6815138" algn="l"/>
              </a:tabLst>
            </a:pPr>
            <a:r>
              <a:rPr lang="en-US" sz="2000" b="1" dirty="0">
                <a:solidFill>
                  <a:srgbClr val="000000"/>
                </a:solidFill>
                <a:latin typeface="Arial" panose="020B0604020202020204" pitchFamily="34" charset="0"/>
                <a:cs typeface="Arial" panose="020B0604020202020204" pitchFamily="34" charset="0"/>
              </a:rPr>
              <a:t>3.1.2 </a:t>
            </a:r>
            <a:r>
              <a:rPr lang="en-US" sz="2000" b="1" dirty="0" smtClean="0">
                <a:solidFill>
                  <a:srgbClr val="000000"/>
                </a:solidFill>
                <a:latin typeface="Arial" panose="020B0604020202020204" pitchFamily="34" charset="0"/>
                <a:cs typeface="Arial" panose="020B0604020202020204" pitchFamily="34" charset="0"/>
              </a:rPr>
              <a:t>-</a:t>
            </a:r>
            <a:r>
              <a:rPr lang="en-US" sz="2000" dirty="0" smtClean="0">
                <a:solidFill>
                  <a:srgbClr val="000000"/>
                </a:solidFill>
                <a:latin typeface="Arial" panose="020B0604020202020204" pitchFamily="34" charset="0"/>
                <a:cs typeface="Arial" panose="020B0604020202020204" pitchFamily="34" charset="0"/>
              </a:rPr>
              <a:t> What </a:t>
            </a:r>
            <a:r>
              <a:rPr lang="en-US" sz="2000" dirty="0">
                <a:solidFill>
                  <a:srgbClr val="000000"/>
                </a:solidFill>
                <a:latin typeface="Arial" panose="020B0604020202020204" pitchFamily="34" charset="0"/>
                <a:cs typeface="Arial" panose="020B0604020202020204" pitchFamily="34" charset="0"/>
              </a:rPr>
              <a:t>shapes can you see around you? Look at the objects below. Redraw them as shapes and label their features.</a:t>
            </a:r>
            <a:endParaRPr lang="en-US" sz="2000" dirty="0" smtClean="0">
              <a:solidFill>
                <a:srgbClr val="000000"/>
              </a:solidFill>
              <a:latin typeface="Arial" panose="020B0604020202020204" pitchFamily="34" charset="0"/>
              <a:cs typeface="Arial" panose="020B0604020202020204" pitchFamily="34" charset="0"/>
            </a:endParaRPr>
          </a:p>
        </p:txBody>
      </p:sp>
      <p:sp>
        <p:nvSpPr>
          <p:cNvPr id="8" name="Oval 7"/>
          <p:cNvSpPr/>
          <p:nvPr/>
        </p:nvSpPr>
        <p:spPr>
          <a:xfrm rot="1078849">
            <a:off x="8574342" y="970268"/>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pic>
        <p:nvPicPr>
          <p:cNvPr id="9218" name="Picture 2" descr="Image result for triangle road sig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2204864"/>
            <a:ext cx="2592288" cy="2294499"/>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giants causeway ston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4653136"/>
            <a:ext cx="3096344" cy="1966456"/>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Image result for a footbal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69816" y="2269471"/>
            <a:ext cx="2098328" cy="222989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707903" y="4653136"/>
            <a:ext cx="3195491" cy="1966456"/>
          </a:xfrm>
          <a:prstGeom prst="rect">
            <a:avLst/>
          </a:prstGeom>
        </p:spPr>
      </p:pic>
      <p:pic>
        <p:nvPicPr>
          <p:cNvPr id="9224" name="Picture 8" descr="Image result for mathematical perfection in natur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75291" y="2250496"/>
            <a:ext cx="2645181" cy="2031117"/>
          </a:xfrm>
          <a:prstGeom prst="rect">
            <a:avLst/>
          </a:prstGeom>
          <a:noFill/>
          <a:extLst>
            <a:ext uri="{909E8E84-426E-40DD-AFC4-6F175D3DCCD1}">
              <a14:hiddenFill xmlns:a14="http://schemas.microsoft.com/office/drawing/2010/main">
                <a:solidFill>
                  <a:srgbClr val="FFFFFF"/>
                </a:solidFill>
              </a14:hiddenFill>
            </a:ext>
          </a:extLst>
        </p:spPr>
      </p:pic>
      <p:sp>
        <p:nvSpPr>
          <p:cNvPr id="15" name="Title 1"/>
          <p:cNvSpPr>
            <a:spLocks noGrp="1"/>
          </p:cNvSpPr>
          <p:nvPr>
            <p:ph type="title"/>
          </p:nvPr>
        </p:nvSpPr>
        <p:spPr>
          <a:xfrm>
            <a:off x="35496" y="44624"/>
            <a:ext cx="7632848" cy="625434"/>
          </a:xfrm>
        </p:spPr>
        <p:txBody>
          <a:bodyPr>
            <a:noAutofit/>
          </a:bodyPr>
          <a:lstStyle/>
          <a:p>
            <a:r>
              <a:rPr lang="en-GB" sz="3400" dirty="0" smtClean="0"/>
              <a:t>03.1 </a:t>
            </a:r>
            <a:r>
              <a:rPr lang="en-GB" sz="3400" dirty="0"/>
              <a:t>– </a:t>
            </a:r>
            <a:r>
              <a:rPr lang="en-GB" sz="3400" dirty="0" smtClean="0"/>
              <a:t>Drawing and Manipulating Shapes</a:t>
            </a:r>
            <a:endParaRPr lang="en-GB" sz="3400" b="1" dirty="0" smtClean="0"/>
          </a:p>
        </p:txBody>
      </p:sp>
    </p:spTree>
    <p:extLst>
      <p:ext uri="{BB962C8B-B14F-4D97-AF65-F5344CB8AC3E}">
        <p14:creationId xmlns:p14="http://schemas.microsoft.com/office/powerpoint/2010/main" val="4051499148"/>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83368" y="1124744"/>
            <a:ext cx="8709112" cy="2308324"/>
          </a:xfrm>
          <a:prstGeom prst="rect">
            <a:avLst/>
          </a:prstGeom>
          <a:noFill/>
        </p:spPr>
        <p:txBody>
          <a:bodyPr wrap="square" rtlCol="0">
            <a:spAutoFit/>
          </a:bodyPr>
          <a:lstStyle/>
          <a:p>
            <a:pPr>
              <a:buClr>
                <a:srgbClr val="C00000"/>
              </a:buClr>
              <a:buSzPct val="80000"/>
            </a:pPr>
            <a:r>
              <a:rPr lang="en-US" sz="2400" b="1" dirty="0" smtClean="0">
                <a:solidFill>
                  <a:srgbClr val="C00000"/>
                </a:solidFill>
              </a:rPr>
              <a:t>Patterns</a:t>
            </a:r>
          </a:p>
          <a:p>
            <a:pPr marL="342900" indent="-342900">
              <a:buClr>
                <a:srgbClr val="C00000"/>
              </a:buClr>
              <a:buSzPct val="80000"/>
              <a:buFont typeface="Arial" panose="020B0604020202020204" pitchFamily="34" charset="0"/>
              <a:buChar char="►"/>
            </a:pPr>
            <a:r>
              <a:rPr lang="en-US" sz="2400" dirty="0"/>
              <a:t>Patterns also play an important part in our lives. Patterns are repeated </a:t>
            </a:r>
            <a:r>
              <a:rPr lang="en-US" sz="2400" dirty="0" smtClean="0"/>
              <a:t>concepts </a:t>
            </a:r>
            <a:r>
              <a:rPr lang="en-US" sz="2400" dirty="0"/>
              <a:t>defined by rules. From number patterns </a:t>
            </a:r>
            <a:r>
              <a:rPr lang="en-US" sz="2400" dirty="0" smtClean="0"/>
              <a:t>to visual </a:t>
            </a:r>
            <a:r>
              <a:rPr lang="en-US" sz="2400" dirty="0"/>
              <a:t>and scientific patterns, they are everywhere! </a:t>
            </a:r>
            <a:endParaRPr lang="en-US" sz="2400" dirty="0" smtClean="0"/>
          </a:p>
          <a:p>
            <a:pPr marL="342900" indent="-342900">
              <a:buClr>
                <a:srgbClr val="C00000"/>
              </a:buClr>
              <a:buSzPct val="80000"/>
              <a:buFont typeface="Arial" panose="020B0604020202020204" pitchFamily="34" charset="0"/>
              <a:buChar char="►"/>
            </a:pPr>
            <a:r>
              <a:rPr lang="en-US" sz="2400" dirty="0" smtClean="0"/>
              <a:t>Patterns </a:t>
            </a:r>
            <a:r>
              <a:rPr lang="en-US" sz="2400" dirty="0"/>
              <a:t>help us to see and understand how things work</a:t>
            </a:r>
            <a:r>
              <a:rPr lang="en-US" sz="2400" dirty="0" smtClean="0"/>
              <a:t>.</a:t>
            </a:r>
          </a:p>
        </p:txBody>
      </p:sp>
      <p:sp>
        <p:nvSpPr>
          <p:cNvPr id="8" name="Title 1"/>
          <p:cNvSpPr>
            <a:spLocks noGrp="1"/>
          </p:cNvSpPr>
          <p:nvPr>
            <p:ph type="title"/>
          </p:nvPr>
        </p:nvSpPr>
        <p:spPr>
          <a:xfrm>
            <a:off x="35496" y="44624"/>
            <a:ext cx="7632848" cy="625434"/>
          </a:xfrm>
        </p:spPr>
        <p:txBody>
          <a:bodyPr>
            <a:noAutofit/>
          </a:bodyPr>
          <a:lstStyle/>
          <a:p>
            <a:r>
              <a:rPr lang="en-GB" sz="3400" dirty="0" smtClean="0"/>
              <a:t>03.1 </a:t>
            </a:r>
            <a:r>
              <a:rPr lang="en-GB" sz="3400" dirty="0"/>
              <a:t>– </a:t>
            </a:r>
            <a:r>
              <a:rPr lang="en-GB" sz="3400" dirty="0" smtClean="0"/>
              <a:t>Drawing and Manipulating Shapes</a:t>
            </a:r>
            <a:endParaRPr lang="en-GB" sz="3400" b="1" dirty="0" smtClean="0"/>
          </a:p>
        </p:txBody>
      </p:sp>
      <p:sp>
        <p:nvSpPr>
          <p:cNvPr id="10" name="Rectangle 9"/>
          <p:cNvSpPr/>
          <p:nvPr/>
        </p:nvSpPr>
        <p:spPr>
          <a:xfrm>
            <a:off x="179512" y="3437706"/>
            <a:ext cx="8712968" cy="3231654"/>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400" b="1" dirty="0" smtClean="0">
                <a:solidFill>
                  <a:srgbClr val="002060"/>
                </a:solidFill>
                <a:latin typeface="Arial" panose="020B0604020202020204" pitchFamily="34" charset="0"/>
                <a:cs typeface="Arial" panose="020B0604020202020204" pitchFamily="34" charset="0"/>
              </a:rPr>
              <a:t>Think-IT</a:t>
            </a:r>
            <a:endParaRPr lang="en-US" sz="2400" b="1" dirty="0">
              <a:solidFill>
                <a:srgbClr val="002060"/>
              </a:solidFill>
              <a:latin typeface="Arial" panose="020B0604020202020204" pitchFamily="34" charset="0"/>
              <a:cs typeface="Arial" panose="020B0604020202020204" pitchFamily="34" charset="0"/>
            </a:endParaRPr>
          </a:p>
          <a:p>
            <a:pPr>
              <a:buClr>
                <a:srgbClr val="C00000"/>
              </a:buClr>
              <a:tabLst>
                <a:tab pos="2070100" algn="l"/>
                <a:tab pos="3863975" algn="l"/>
                <a:tab pos="5468938" algn="l"/>
                <a:tab pos="6815138" algn="l"/>
              </a:tabLst>
            </a:pPr>
            <a:r>
              <a:rPr lang="en-US" sz="2400" b="1" dirty="0">
                <a:solidFill>
                  <a:srgbClr val="000000"/>
                </a:solidFill>
                <a:latin typeface="Arial" panose="020B0604020202020204" pitchFamily="34" charset="0"/>
                <a:cs typeface="Arial" panose="020B0604020202020204" pitchFamily="34" charset="0"/>
              </a:rPr>
              <a:t>3.1.3 a)</a:t>
            </a:r>
            <a:r>
              <a:rPr lang="en-US" sz="2400" dirty="0">
                <a:solidFill>
                  <a:srgbClr val="000000"/>
                </a:solidFill>
                <a:latin typeface="Arial" panose="020B0604020202020204" pitchFamily="34" charset="0"/>
                <a:cs typeface="Arial" panose="020B0604020202020204" pitchFamily="34" charset="0"/>
              </a:rPr>
              <a:t> What patterns can you </a:t>
            </a:r>
            <a:r>
              <a:rPr lang="en-US" sz="2400" dirty="0" err="1">
                <a:solidFill>
                  <a:srgbClr val="000000"/>
                </a:solidFill>
                <a:latin typeface="Arial" panose="020B0604020202020204" pitchFamily="34" charset="0"/>
                <a:cs typeface="Arial" panose="020B0604020202020204" pitchFamily="34" charset="0"/>
              </a:rPr>
              <a:t>recognise</a:t>
            </a:r>
            <a:r>
              <a:rPr lang="en-US" sz="2400" dirty="0">
                <a:solidFill>
                  <a:srgbClr val="000000"/>
                </a:solidFill>
                <a:latin typeface="Arial" panose="020B0604020202020204" pitchFamily="34" charset="0"/>
                <a:cs typeface="Arial" panose="020B0604020202020204" pitchFamily="34" charset="0"/>
              </a:rPr>
              <a:t> in these number </a:t>
            </a:r>
            <a:r>
              <a:rPr lang="en-US" sz="2400" dirty="0" smtClean="0">
                <a:solidFill>
                  <a:srgbClr val="000000"/>
                </a:solidFill>
                <a:latin typeface="Arial" panose="020B0604020202020204" pitchFamily="34" charset="0"/>
                <a:cs typeface="Arial" panose="020B0604020202020204" pitchFamily="34" charset="0"/>
              </a:rPr>
              <a:t>sequences?</a:t>
            </a:r>
          </a:p>
          <a:p>
            <a:pPr algn="ctr">
              <a:buClr>
                <a:srgbClr val="C00000"/>
              </a:buClr>
              <a:tabLst>
                <a:tab pos="2070100" algn="l"/>
                <a:tab pos="3863975" algn="l"/>
                <a:tab pos="5468938" algn="l"/>
                <a:tab pos="6815138" algn="l"/>
              </a:tabLst>
            </a:pPr>
            <a:r>
              <a:rPr lang="en-US" sz="3600" b="1" dirty="0" smtClean="0">
                <a:solidFill>
                  <a:srgbClr val="C00000"/>
                </a:solidFill>
                <a:latin typeface="Arial" panose="020B0604020202020204" pitchFamily="34" charset="0"/>
                <a:cs typeface="Arial" panose="020B0604020202020204" pitchFamily="34" charset="0"/>
              </a:rPr>
              <a:t>11</a:t>
            </a:r>
            <a:r>
              <a:rPr lang="en-US" sz="3600" b="1" dirty="0">
                <a:solidFill>
                  <a:srgbClr val="C00000"/>
                </a:solidFill>
                <a:latin typeface="Arial" panose="020B0604020202020204" pitchFamily="34" charset="0"/>
                <a:cs typeface="Arial" panose="020B0604020202020204" pitchFamily="34" charset="0"/>
              </a:rPr>
              <a:t>, 22, 33, 44</a:t>
            </a:r>
            <a:r>
              <a:rPr lang="en-US" sz="3600" b="1" dirty="0">
                <a:solidFill>
                  <a:srgbClr val="000000"/>
                </a:solidFill>
                <a:latin typeface="Arial" panose="020B0604020202020204" pitchFamily="34" charset="0"/>
                <a:cs typeface="Arial" panose="020B0604020202020204" pitchFamily="34" charset="0"/>
              </a:rPr>
              <a:t> </a:t>
            </a:r>
            <a:r>
              <a:rPr lang="en-US" sz="3600" b="1" dirty="0" smtClean="0">
                <a:solidFill>
                  <a:srgbClr val="000000"/>
                </a:solidFill>
                <a:latin typeface="Arial" panose="020B0604020202020204" pitchFamily="34" charset="0"/>
                <a:cs typeface="Arial" panose="020B0604020202020204" pitchFamily="34" charset="0"/>
              </a:rPr>
              <a:t>     2</a:t>
            </a:r>
            <a:r>
              <a:rPr lang="en-US" sz="3600" b="1" dirty="0">
                <a:solidFill>
                  <a:srgbClr val="000000"/>
                </a:solidFill>
                <a:latin typeface="Arial" panose="020B0604020202020204" pitchFamily="34" charset="0"/>
                <a:cs typeface="Arial" panose="020B0604020202020204" pitchFamily="34" charset="0"/>
              </a:rPr>
              <a:t>, 4, 8, 16</a:t>
            </a:r>
          </a:p>
          <a:p>
            <a:pPr marL="863600" indent="-523875">
              <a:buClr>
                <a:srgbClr val="C00000"/>
              </a:buClr>
              <a:buFont typeface="+mj-lt"/>
              <a:buAutoNum type="alphaLcParenR" startAt="2"/>
              <a:tabLst>
                <a:tab pos="2070100" algn="l"/>
                <a:tab pos="3863975" algn="l"/>
                <a:tab pos="5468938" algn="l"/>
                <a:tab pos="6815138" algn="l"/>
              </a:tabLst>
            </a:pPr>
            <a:r>
              <a:rPr lang="en-US" sz="2400" dirty="0" smtClean="0">
                <a:solidFill>
                  <a:srgbClr val="000000"/>
                </a:solidFill>
                <a:latin typeface="Arial" panose="020B0604020202020204" pitchFamily="34" charset="0"/>
                <a:cs typeface="Arial" panose="020B0604020202020204" pitchFamily="34" charset="0"/>
              </a:rPr>
              <a:t>What </a:t>
            </a:r>
            <a:r>
              <a:rPr lang="en-US" sz="2400" dirty="0">
                <a:solidFill>
                  <a:srgbClr val="000000"/>
                </a:solidFill>
                <a:latin typeface="Arial" panose="020B0604020202020204" pitchFamily="34" charset="0"/>
                <a:cs typeface="Arial" panose="020B0604020202020204" pitchFamily="34" charset="0"/>
              </a:rPr>
              <a:t>are the next three values in each series?</a:t>
            </a:r>
          </a:p>
          <a:p>
            <a:pPr marL="863600" indent="-523875">
              <a:buClr>
                <a:srgbClr val="C00000"/>
              </a:buClr>
              <a:buFont typeface="+mj-lt"/>
              <a:buAutoNum type="alphaLcParenR" startAt="2"/>
              <a:tabLst>
                <a:tab pos="2070100" algn="l"/>
                <a:tab pos="3863975" algn="l"/>
                <a:tab pos="5468938" algn="l"/>
                <a:tab pos="6815138" algn="l"/>
              </a:tabLst>
            </a:pPr>
            <a:r>
              <a:rPr lang="en-US" sz="2400" dirty="0" smtClean="0">
                <a:solidFill>
                  <a:srgbClr val="000000"/>
                </a:solidFill>
                <a:latin typeface="Arial" panose="020B0604020202020204" pitchFamily="34" charset="0"/>
                <a:cs typeface="Arial" panose="020B0604020202020204" pitchFamily="34" charset="0"/>
              </a:rPr>
              <a:t>What </a:t>
            </a:r>
            <a:r>
              <a:rPr lang="en-US" sz="2400" dirty="0">
                <a:solidFill>
                  <a:srgbClr val="000000"/>
                </a:solidFill>
                <a:latin typeface="Arial" panose="020B0604020202020204" pitchFamily="34" charset="0"/>
                <a:cs typeface="Arial" panose="020B0604020202020204" pitchFamily="34" charset="0"/>
              </a:rPr>
              <a:t>patterns can you </a:t>
            </a:r>
            <a:r>
              <a:rPr lang="en-US" sz="2400" dirty="0" err="1">
                <a:solidFill>
                  <a:srgbClr val="000000"/>
                </a:solidFill>
                <a:latin typeface="Arial" panose="020B0604020202020204" pitchFamily="34" charset="0"/>
                <a:cs typeface="Arial" panose="020B0604020202020204" pitchFamily="34" charset="0"/>
              </a:rPr>
              <a:t>recognise</a:t>
            </a:r>
            <a:r>
              <a:rPr lang="en-US" sz="2400" dirty="0">
                <a:solidFill>
                  <a:srgbClr val="000000"/>
                </a:solidFill>
                <a:latin typeface="Arial" panose="020B0604020202020204" pitchFamily="34" charset="0"/>
                <a:cs typeface="Arial" panose="020B0604020202020204" pitchFamily="34" charset="0"/>
              </a:rPr>
              <a:t> in photographs b, c and d above?</a:t>
            </a:r>
          </a:p>
          <a:p>
            <a:pPr marL="863600" indent="-523875">
              <a:buClr>
                <a:srgbClr val="C00000"/>
              </a:buClr>
              <a:buFont typeface="+mj-lt"/>
              <a:buAutoNum type="alphaLcParenR" startAt="2"/>
              <a:tabLst>
                <a:tab pos="2070100" algn="l"/>
                <a:tab pos="3863975" algn="l"/>
                <a:tab pos="5468938" algn="l"/>
                <a:tab pos="6815138" algn="l"/>
              </a:tabLst>
            </a:pPr>
            <a:r>
              <a:rPr lang="en-US" sz="2400" dirty="0" smtClean="0">
                <a:solidFill>
                  <a:srgbClr val="000000"/>
                </a:solidFill>
                <a:latin typeface="Arial" panose="020B0604020202020204" pitchFamily="34" charset="0"/>
                <a:cs typeface="Arial" panose="020B0604020202020204" pitchFamily="34" charset="0"/>
              </a:rPr>
              <a:t>Look </a:t>
            </a:r>
            <a:r>
              <a:rPr lang="en-US" sz="2400" dirty="0">
                <a:solidFill>
                  <a:srgbClr val="000000"/>
                </a:solidFill>
                <a:latin typeface="Arial" panose="020B0604020202020204" pitchFamily="34" charset="0"/>
                <a:cs typeface="Arial" panose="020B0604020202020204" pitchFamily="34" charset="0"/>
              </a:rPr>
              <a:t>around you. What repeating patterns can you see?</a:t>
            </a:r>
            <a:endParaRPr lang="en-US" sz="2400" dirty="0" smtClean="0">
              <a:solidFill>
                <a:srgbClr val="000000"/>
              </a:solidFill>
              <a:latin typeface="Arial" panose="020B0604020202020204" pitchFamily="34" charset="0"/>
              <a:cs typeface="Arial" panose="020B0604020202020204" pitchFamily="34" charset="0"/>
            </a:endParaRPr>
          </a:p>
        </p:txBody>
      </p:sp>
      <p:sp>
        <p:nvSpPr>
          <p:cNvPr id="14" name="Oval 13"/>
          <p:cNvSpPr/>
          <p:nvPr/>
        </p:nvSpPr>
        <p:spPr>
          <a:xfrm rot="1078849">
            <a:off x="8521449" y="3346532"/>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4280783"/>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83368" y="1124744"/>
            <a:ext cx="8709112" cy="5847755"/>
          </a:xfrm>
          <a:prstGeom prst="rect">
            <a:avLst/>
          </a:prstGeom>
          <a:noFill/>
        </p:spPr>
        <p:txBody>
          <a:bodyPr wrap="square" rtlCol="0">
            <a:spAutoFit/>
          </a:bodyPr>
          <a:lstStyle/>
          <a:p>
            <a:pPr>
              <a:buClr>
                <a:srgbClr val="C00000"/>
              </a:buClr>
              <a:buSzPct val="80000"/>
            </a:pPr>
            <a:r>
              <a:rPr lang="en-US" sz="2200" b="1" dirty="0" smtClean="0">
                <a:solidFill>
                  <a:srgbClr val="C00000"/>
                </a:solidFill>
              </a:rPr>
              <a:t>Algorithms</a:t>
            </a:r>
            <a:endParaRPr lang="en-US" sz="2200" b="1" dirty="0">
              <a:solidFill>
                <a:srgbClr val="C00000"/>
              </a:solidFill>
            </a:endParaRPr>
          </a:p>
          <a:p>
            <a:pPr marL="342900" indent="-342900">
              <a:buClr>
                <a:srgbClr val="C00000"/>
              </a:buClr>
              <a:buSzPct val="80000"/>
              <a:buFont typeface="Arial" panose="020B0604020202020204" pitchFamily="34" charset="0"/>
              <a:buChar char="►"/>
            </a:pPr>
            <a:r>
              <a:rPr lang="en-US" sz="2200" dirty="0"/>
              <a:t>Theo van Doesburg was an abstract artist. He often explored the shape and </a:t>
            </a:r>
            <a:r>
              <a:rPr lang="en-US" sz="2200" dirty="0" err="1"/>
              <a:t>colour</a:t>
            </a:r>
            <a:r>
              <a:rPr lang="en-US" sz="2200" dirty="0"/>
              <a:t> of objects by representing them </a:t>
            </a:r>
            <a:r>
              <a:rPr lang="en-US" sz="2200" dirty="0" smtClean="0"/>
              <a:t>as geometric </a:t>
            </a:r>
            <a:r>
              <a:rPr lang="en-US" sz="2200" dirty="0"/>
              <a:t>shapes</a:t>
            </a:r>
            <a:r>
              <a:rPr lang="en-US" sz="2200" dirty="0" smtClean="0"/>
              <a:t>.</a:t>
            </a:r>
          </a:p>
          <a:p>
            <a:pPr marL="342900" indent="-342900">
              <a:buClr>
                <a:srgbClr val="C00000"/>
              </a:buClr>
              <a:buSzPct val="80000"/>
              <a:buFont typeface="Arial" panose="020B0604020202020204" pitchFamily="34" charset="0"/>
              <a:buChar char="►"/>
            </a:pPr>
            <a:endParaRPr lang="en-US" sz="2200" dirty="0"/>
          </a:p>
          <a:p>
            <a:pPr marL="342900" indent="-342900">
              <a:buClr>
                <a:srgbClr val="C00000"/>
              </a:buClr>
              <a:buSzPct val="80000"/>
              <a:buFont typeface="Arial" panose="020B0604020202020204" pitchFamily="34" charset="0"/>
              <a:buChar char="►"/>
            </a:pPr>
            <a:endParaRPr lang="en-US" sz="2200" dirty="0" smtClean="0"/>
          </a:p>
          <a:p>
            <a:pPr marL="342900" indent="-342900">
              <a:buClr>
                <a:srgbClr val="C00000"/>
              </a:buClr>
              <a:buSzPct val="80000"/>
              <a:buFont typeface="Arial" panose="020B0604020202020204" pitchFamily="34" charset="0"/>
              <a:buChar char="►"/>
            </a:pPr>
            <a:endParaRPr lang="en-US" sz="2200" dirty="0"/>
          </a:p>
          <a:p>
            <a:pPr marL="342900" indent="-342900">
              <a:buClr>
                <a:srgbClr val="C00000"/>
              </a:buClr>
              <a:buSzPct val="80000"/>
              <a:buFont typeface="Arial" panose="020B0604020202020204" pitchFamily="34" charset="0"/>
              <a:buChar char="►"/>
            </a:pPr>
            <a:endParaRPr lang="en-US" sz="2200" dirty="0" smtClean="0"/>
          </a:p>
          <a:p>
            <a:pPr marL="342900" indent="-342900">
              <a:buClr>
                <a:srgbClr val="C00000"/>
              </a:buClr>
              <a:buSzPct val="80000"/>
              <a:buFont typeface="Arial" panose="020B0604020202020204" pitchFamily="34" charset="0"/>
              <a:buChar char="►"/>
            </a:pPr>
            <a:endParaRPr lang="en-US" sz="1400" dirty="0"/>
          </a:p>
          <a:p>
            <a:pPr marL="342900" indent="-342900">
              <a:buClr>
                <a:srgbClr val="C00000"/>
              </a:buClr>
              <a:buSzPct val="80000"/>
              <a:buFont typeface="Arial" panose="020B0604020202020204" pitchFamily="34" charset="0"/>
              <a:buChar char="►"/>
            </a:pPr>
            <a:endParaRPr lang="en-US" sz="2200" dirty="0" smtClean="0"/>
          </a:p>
          <a:p>
            <a:pPr marL="342900" indent="-342900">
              <a:buClr>
                <a:srgbClr val="C00000"/>
              </a:buClr>
              <a:buSzPct val="80000"/>
              <a:buFont typeface="Arial" panose="020B0604020202020204" pitchFamily="34" charset="0"/>
              <a:buChar char="►"/>
            </a:pPr>
            <a:endParaRPr lang="en-US" sz="2200" dirty="0"/>
          </a:p>
          <a:p>
            <a:pPr marL="342900" indent="-342900">
              <a:buClr>
                <a:srgbClr val="C00000"/>
              </a:buClr>
              <a:buSzPct val="80000"/>
              <a:buFont typeface="Arial" panose="020B0604020202020204" pitchFamily="34" charset="0"/>
              <a:buChar char="►"/>
            </a:pPr>
            <a:endParaRPr lang="en-US" sz="2200" dirty="0" smtClean="0"/>
          </a:p>
          <a:p>
            <a:pPr marL="342900" indent="-342900">
              <a:buClr>
                <a:srgbClr val="C00000"/>
              </a:buClr>
              <a:buSzPct val="80000"/>
              <a:buFont typeface="Arial" panose="020B0604020202020204" pitchFamily="34" charset="0"/>
              <a:buChar char="►"/>
            </a:pPr>
            <a:endParaRPr lang="en-US" sz="2200" dirty="0"/>
          </a:p>
          <a:p>
            <a:pPr marL="342900" indent="-342900">
              <a:buClr>
                <a:srgbClr val="C00000"/>
              </a:buClr>
              <a:buSzPct val="80000"/>
              <a:buFont typeface="Arial" panose="020B0604020202020204" pitchFamily="34" charset="0"/>
              <a:buChar char="►"/>
            </a:pPr>
            <a:endParaRPr lang="en-US" sz="2200" dirty="0" smtClean="0"/>
          </a:p>
          <a:p>
            <a:pPr marL="342900" indent="-342900">
              <a:buClr>
                <a:srgbClr val="C00000"/>
              </a:buClr>
              <a:buSzPct val="80000"/>
              <a:buFont typeface="Arial" panose="020B0604020202020204" pitchFamily="34" charset="0"/>
              <a:buChar char="►"/>
            </a:pPr>
            <a:r>
              <a:rPr lang="en-US" sz="2200" dirty="0"/>
              <a:t>Van </a:t>
            </a:r>
            <a:r>
              <a:rPr lang="en-US" sz="2200" dirty="0" err="1"/>
              <a:t>Doesburg’s</a:t>
            </a:r>
            <a:r>
              <a:rPr lang="en-US" sz="2200" dirty="0"/>
              <a:t> paintings are made up of squares, rectangles and lines of different sizes. By looking at the painting in </a:t>
            </a:r>
            <a:r>
              <a:rPr lang="en-US" sz="2200" dirty="0" smtClean="0"/>
              <a:t>this way</a:t>
            </a:r>
            <a:r>
              <a:rPr lang="en-US" sz="2200" dirty="0"/>
              <a:t>, you have undertaken decomposition.</a:t>
            </a:r>
            <a:endParaRPr lang="en-US" sz="2200" dirty="0" smtClean="0"/>
          </a:p>
        </p:txBody>
      </p:sp>
      <p:sp>
        <p:nvSpPr>
          <p:cNvPr id="8" name="Title 1"/>
          <p:cNvSpPr>
            <a:spLocks noGrp="1"/>
          </p:cNvSpPr>
          <p:nvPr>
            <p:ph type="title"/>
          </p:nvPr>
        </p:nvSpPr>
        <p:spPr>
          <a:xfrm>
            <a:off x="35496" y="44624"/>
            <a:ext cx="7632848" cy="625434"/>
          </a:xfrm>
        </p:spPr>
        <p:txBody>
          <a:bodyPr>
            <a:noAutofit/>
          </a:bodyPr>
          <a:lstStyle/>
          <a:p>
            <a:r>
              <a:rPr lang="en-GB" sz="3400" dirty="0" smtClean="0"/>
              <a:t>03.1 </a:t>
            </a:r>
            <a:r>
              <a:rPr lang="en-GB" sz="3400" dirty="0"/>
              <a:t>– </a:t>
            </a:r>
            <a:r>
              <a:rPr lang="en-GB" sz="3400" dirty="0" smtClean="0"/>
              <a:t>Drawing and Manipulating Shapes</a:t>
            </a:r>
            <a:endParaRPr lang="en-GB" sz="3400" b="1" dirty="0" smtClean="0"/>
          </a:p>
        </p:txBody>
      </p:sp>
      <p:sp>
        <p:nvSpPr>
          <p:cNvPr id="6" name="Rectangle 5"/>
          <p:cNvSpPr/>
          <p:nvPr/>
        </p:nvSpPr>
        <p:spPr>
          <a:xfrm>
            <a:off x="179512" y="4902259"/>
            <a:ext cx="8712968" cy="830997"/>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400" b="1" dirty="0" smtClean="0">
                <a:solidFill>
                  <a:srgbClr val="002060"/>
                </a:solidFill>
                <a:latin typeface="Arial" panose="020B0604020202020204" pitchFamily="34" charset="0"/>
                <a:cs typeface="Arial" panose="020B0604020202020204" pitchFamily="34" charset="0"/>
              </a:rPr>
              <a:t>Think-IT</a:t>
            </a:r>
            <a:endParaRPr lang="en-US" sz="2400" b="1" dirty="0">
              <a:solidFill>
                <a:srgbClr val="002060"/>
              </a:solidFill>
              <a:latin typeface="Arial" panose="020B0604020202020204" pitchFamily="34" charset="0"/>
              <a:cs typeface="Arial" panose="020B0604020202020204" pitchFamily="34" charset="0"/>
            </a:endParaRPr>
          </a:p>
          <a:p>
            <a:pPr>
              <a:buClr>
                <a:srgbClr val="C00000"/>
              </a:buClr>
              <a:tabLst>
                <a:tab pos="2070100" algn="l"/>
                <a:tab pos="3863975" algn="l"/>
                <a:tab pos="5468938" algn="l"/>
                <a:tab pos="6815138" algn="l"/>
              </a:tabLst>
            </a:pPr>
            <a:r>
              <a:rPr lang="en-US" sz="2400" b="1" dirty="0">
                <a:solidFill>
                  <a:srgbClr val="000000"/>
                </a:solidFill>
                <a:latin typeface="Arial" panose="020B0604020202020204" pitchFamily="34" charset="0"/>
                <a:cs typeface="Arial" panose="020B0604020202020204" pitchFamily="34" charset="0"/>
              </a:rPr>
              <a:t>3.1.4 </a:t>
            </a:r>
            <a:r>
              <a:rPr lang="en-US" sz="2400" b="1" dirty="0" smtClean="0">
                <a:solidFill>
                  <a:srgbClr val="000000"/>
                </a:solidFill>
                <a:latin typeface="Arial" panose="020B0604020202020204" pitchFamily="34" charset="0"/>
                <a:cs typeface="Arial" panose="020B0604020202020204" pitchFamily="34" charset="0"/>
              </a:rPr>
              <a:t>-</a:t>
            </a:r>
            <a:r>
              <a:rPr lang="en-US" sz="2400" dirty="0" smtClean="0">
                <a:solidFill>
                  <a:srgbClr val="000000"/>
                </a:solidFill>
                <a:latin typeface="Arial" panose="020B0604020202020204" pitchFamily="34" charset="0"/>
                <a:cs typeface="Arial" panose="020B0604020202020204" pitchFamily="34" charset="0"/>
              </a:rPr>
              <a:t> What </a:t>
            </a:r>
            <a:r>
              <a:rPr lang="en-US" sz="2400" dirty="0">
                <a:solidFill>
                  <a:srgbClr val="000000"/>
                </a:solidFill>
                <a:latin typeface="Arial" panose="020B0604020202020204" pitchFamily="34" charset="0"/>
                <a:cs typeface="Arial" panose="020B0604020202020204" pitchFamily="34" charset="0"/>
              </a:rPr>
              <a:t>shapes can you see in van </a:t>
            </a:r>
            <a:r>
              <a:rPr lang="en-US" sz="2400" dirty="0" err="1">
                <a:solidFill>
                  <a:srgbClr val="000000"/>
                </a:solidFill>
                <a:latin typeface="Arial" panose="020B0604020202020204" pitchFamily="34" charset="0"/>
                <a:cs typeface="Arial" panose="020B0604020202020204" pitchFamily="34" charset="0"/>
              </a:rPr>
              <a:t>Doesburg’s</a:t>
            </a:r>
            <a:r>
              <a:rPr lang="en-US" sz="2400" dirty="0">
                <a:solidFill>
                  <a:srgbClr val="000000"/>
                </a:solidFill>
                <a:latin typeface="Arial" panose="020B0604020202020204" pitchFamily="34" charset="0"/>
                <a:cs typeface="Arial" panose="020B0604020202020204" pitchFamily="34" charset="0"/>
              </a:rPr>
              <a:t> painting?</a:t>
            </a:r>
            <a:endParaRPr lang="en-US" sz="2400" dirty="0" smtClean="0">
              <a:solidFill>
                <a:srgbClr val="000000"/>
              </a:solidFill>
              <a:latin typeface="Arial" panose="020B0604020202020204" pitchFamily="34" charset="0"/>
              <a:cs typeface="Arial" panose="020B0604020202020204" pitchFamily="34" charset="0"/>
            </a:endParaRPr>
          </a:p>
        </p:txBody>
      </p:sp>
      <p:sp>
        <p:nvSpPr>
          <p:cNvPr id="7" name="Oval 6"/>
          <p:cNvSpPr/>
          <p:nvPr/>
        </p:nvSpPr>
        <p:spPr>
          <a:xfrm rot="1078849">
            <a:off x="8574342" y="4749078"/>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pic>
        <p:nvPicPr>
          <p:cNvPr id="11266" name="Picture 2" descr="Image result for Theo van Doesbur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483768" y="2276872"/>
            <a:ext cx="5040560" cy="2530845"/>
          </a:xfrm>
          <a:prstGeom prst="rect">
            <a:avLst/>
          </a:prstGeom>
          <a:noFill/>
          <a:extLst>
            <a:ext uri="{909E8E84-426E-40DD-AFC4-6F175D3DCCD1}">
              <a14:hiddenFill xmlns:a14="http://schemas.microsoft.com/office/drawing/2010/main">
                <a:solidFill>
                  <a:srgbClr val="FFFFFF"/>
                </a:solidFill>
              </a14:hiddenFill>
            </a:ext>
          </a:extLst>
        </p:spPr>
      </p:pic>
      <p:sp>
        <p:nvSpPr>
          <p:cNvPr id="2" name="Action Button: Back or Previous 1">
            <a:hlinkClick r:id="" action="ppaction://hlinkshowjump?jump=lastslideviewed" highlightClick="1"/>
          </p:cNvPr>
          <p:cNvSpPr/>
          <p:nvPr/>
        </p:nvSpPr>
        <p:spPr>
          <a:xfrm>
            <a:off x="8244408" y="2276872"/>
            <a:ext cx="648072" cy="64807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6707058"/>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83368" y="1124744"/>
            <a:ext cx="4532648" cy="5586145"/>
          </a:xfrm>
          <a:prstGeom prst="rect">
            <a:avLst/>
          </a:prstGeom>
          <a:noFill/>
        </p:spPr>
        <p:txBody>
          <a:bodyPr wrap="square" rtlCol="0">
            <a:spAutoFit/>
          </a:bodyPr>
          <a:lstStyle/>
          <a:p>
            <a:pPr>
              <a:buClr>
                <a:srgbClr val="C00000"/>
              </a:buClr>
              <a:buSzPct val="80000"/>
            </a:pPr>
            <a:r>
              <a:rPr lang="en-US" sz="2100" b="1" dirty="0" smtClean="0">
                <a:solidFill>
                  <a:srgbClr val="C00000"/>
                </a:solidFill>
              </a:rPr>
              <a:t>Algorithms</a:t>
            </a:r>
            <a:endParaRPr lang="en-US" sz="2100" b="1" dirty="0">
              <a:solidFill>
                <a:srgbClr val="C00000"/>
              </a:solidFill>
            </a:endParaRPr>
          </a:p>
          <a:p>
            <a:pPr marL="342900" indent="-342900">
              <a:buClr>
                <a:srgbClr val="C00000"/>
              </a:buClr>
              <a:buSzPct val="80000"/>
              <a:buFont typeface="Arial" panose="020B0604020202020204" pitchFamily="34" charset="0"/>
              <a:buChar char="►"/>
            </a:pPr>
            <a:r>
              <a:rPr lang="en-US" sz="2100" dirty="0"/>
              <a:t>Decomposition is used to solve problems by breaking them into smaller parts. For example, if you want to make </a:t>
            </a:r>
            <a:r>
              <a:rPr lang="en-US" sz="2100" dirty="0" smtClean="0"/>
              <a:t>a packed </a:t>
            </a:r>
            <a:r>
              <a:rPr lang="en-US" sz="2100" dirty="0"/>
              <a:t>lunch for school, you will naturally break the task down into smaller parts, making sandwiches, making a drink </a:t>
            </a:r>
            <a:r>
              <a:rPr lang="en-US" sz="2100" dirty="0" smtClean="0"/>
              <a:t>and adding </a:t>
            </a:r>
            <a:r>
              <a:rPr lang="en-US" sz="2100" dirty="0"/>
              <a:t>your other </a:t>
            </a:r>
            <a:r>
              <a:rPr lang="en-US" sz="2100" dirty="0" err="1"/>
              <a:t>favourite</a:t>
            </a:r>
            <a:r>
              <a:rPr lang="en-US" sz="2100" dirty="0"/>
              <a:t> lunch foods. </a:t>
            </a:r>
            <a:endParaRPr lang="en-US" sz="2100" dirty="0" smtClean="0"/>
          </a:p>
          <a:p>
            <a:pPr marL="342900" indent="-342900">
              <a:buClr>
                <a:srgbClr val="C00000"/>
              </a:buClr>
              <a:buSzPct val="80000"/>
              <a:buFont typeface="Arial" panose="020B0604020202020204" pitchFamily="34" charset="0"/>
              <a:buChar char="►"/>
            </a:pPr>
            <a:r>
              <a:rPr lang="en-US" sz="2100" dirty="0" smtClean="0"/>
              <a:t>To </a:t>
            </a:r>
            <a:r>
              <a:rPr lang="en-US" sz="2100" dirty="0"/>
              <a:t>solve the problem of creating a van Doesburg-style artwork, the challenge </a:t>
            </a:r>
            <a:r>
              <a:rPr lang="en-US" sz="2100" dirty="0" smtClean="0"/>
              <a:t>is how </a:t>
            </a:r>
            <a:r>
              <a:rPr lang="en-US" sz="2100" dirty="0"/>
              <a:t>to create the squares, rectangles and lines that make up one of van </a:t>
            </a:r>
            <a:r>
              <a:rPr lang="en-US" sz="2100" dirty="0" err="1"/>
              <a:t>Doesburg’s</a:t>
            </a:r>
            <a:r>
              <a:rPr lang="en-US" sz="2100" dirty="0"/>
              <a:t> paintings. Let’s start with drawing </a:t>
            </a:r>
            <a:r>
              <a:rPr lang="en-US" sz="2100" dirty="0" smtClean="0"/>
              <a:t>a square</a:t>
            </a:r>
            <a:r>
              <a:rPr lang="en-US" sz="2100" dirty="0"/>
              <a:t>.</a:t>
            </a:r>
            <a:endParaRPr lang="en-US" sz="2100" dirty="0" smtClean="0"/>
          </a:p>
        </p:txBody>
      </p:sp>
      <p:sp>
        <p:nvSpPr>
          <p:cNvPr id="8" name="Title 1"/>
          <p:cNvSpPr>
            <a:spLocks noGrp="1"/>
          </p:cNvSpPr>
          <p:nvPr>
            <p:ph type="title"/>
          </p:nvPr>
        </p:nvSpPr>
        <p:spPr>
          <a:xfrm>
            <a:off x="35496" y="44624"/>
            <a:ext cx="7632848" cy="625434"/>
          </a:xfrm>
        </p:spPr>
        <p:txBody>
          <a:bodyPr>
            <a:noAutofit/>
          </a:bodyPr>
          <a:lstStyle/>
          <a:p>
            <a:r>
              <a:rPr lang="en-GB" sz="3400" dirty="0" smtClean="0"/>
              <a:t>03.1 </a:t>
            </a:r>
            <a:r>
              <a:rPr lang="en-GB" sz="3400" dirty="0"/>
              <a:t>– </a:t>
            </a:r>
            <a:r>
              <a:rPr lang="en-GB" sz="3400" dirty="0" smtClean="0"/>
              <a:t>Drawing and Manipulating Shapes</a:t>
            </a:r>
            <a:endParaRPr lang="en-GB" sz="3400" b="1" dirty="0" smtClean="0"/>
          </a:p>
        </p:txBody>
      </p:sp>
      <p:sp>
        <p:nvSpPr>
          <p:cNvPr id="9" name="Rectangle 8"/>
          <p:cNvSpPr/>
          <p:nvPr/>
        </p:nvSpPr>
        <p:spPr>
          <a:xfrm>
            <a:off x="4716016" y="4767897"/>
            <a:ext cx="4100001" cy="1846659"/>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smtClean="0">
                <a:solidFill>
                  <a:srgbClr val="C00000"/>
                </a:solidFill>
                <a:latin typeface="Arial" panose="020B0604020202020204" pitchFamily="34" charset="0"/>
                <a:cs typeface="Arial" panose="020B0604020202020204" pitchFamily="34" charset="0"/>
              </a:rPr>
              <a:t>Decomposition</a:t>
            </a:r>
            <a:r>
              <a:rPr lang="en-US" sz="2280" b="1" dirty="0">
                <a:solidFill>
                  <a:srgbClr val="C00000"/>
                </a:solidFill>
                <a:latin typeface="Arial" panose="020B0604020202020204" pitchFamily="34" charset="0"/>
                <a:cs typeface="Arial" panose="020B0604020202020204" pitchFamily="34" charset="0"/>
              </a:rPr>
              <a:t>: </a:t>
            </a:r>
            <a:r>
              <a:rPr lang="en-US" sz="2280" dirty="0">
                <a:solidFill>
                  <a:srgbClr val="000000"/>
                </a:solidFill>
                <a:latin typeface="Arial" panose="020B0604020202020204" pitchFamily="34" charset="0"/>
                <a:cs typeface="Arial" panose="020B0604020202020204" pitchFamily="34" charset="0"/>
              </a:rPr>
              <a:t>The process of breaking something down into smaller parts.</a:t>
            </a:r>
            <a:endParaRPr lang="en-GB" sz="228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078849">
            <a:off x="8521449" y="4642676"/>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13314" name="Picture 2" descr="Image result for de stij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1141859"/>
            <a:ext cx="4176464" cy="31323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6277834"/>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83367" y="1124744"/>
            <a:ext cx="5724477" cy="1231106"/>
          </a:xfrm>
          <a:prstGeom prst="rect">
            <a:avLst/>
          </a:prstGeom>
          <a:noFill/>
        </p:spPr>
        <p:txBody>
          <a:bodyPr wrap="square" rtlCol="0">
            <a:spAutoFit/>
          </a:bodyPr>
          <a:lstStyle/>
          <a:p>
            <a:pPr>
              <a:buClr>
                <a:srgbClr val="C00000"/>
              </a:buClr>
              <a:buSzPct val="80000"/>
            </a:pPr>
            <a:r>
              <a:rPr lang="en-US" sz="1850" b="1" dirty="0" smtClean="0">
                <a:solidFill>
                  <a:srgbClr val="C00000"/>
                </a:solidFill>
              </a:rPr>
              <a:t>Designing </a:t>
            </a:r>
            <a:r>
              <a:rPr lang="en-US" sz="1850" b="1" dirty="0">
                <a:solidFill>
                  <a:srgbClr val="C00000"/>
                </a:solidFill>
              </a:rPr>
              <a:t>an algorithm</a:t>
            </a:r>
          </a:p>
          <a:p>
            <a:pPr marL="342900" indent="-342900">
              <a:buClr>
                <a:srgbClr val="C00000"/>
              </a:buClr>
              <a:buSzPct val="80000"/>
              <a:buFont typeface="Arial" panose="020B0604020202020204" pitchFamily="34" charset="0"/>
              <a:buChar char="►"/>
            </a:pPr>
            <a:r>
              <a:rPr lang="en-US" sz="1850" dirty="0"/>
              <a:t>An algorithm is a set of step-by-step instructions which, when followed, solve a problem. We can use an algorithm to </a:t>
            </a:r>
            <a:r>
              <a:rPr lang="en-US" sz="1850" dirty="0" smtClean="0"/>
              <a:t>help us </a:t>
            </a:r>
            <a:r>
              <a:rPr lang="en-US" sz="1850" dirty="0"/>
              <a:t>draw our square.</a:t>
            </a:r>
            <a:endParaRPr lang="en-US" sz="1850" dirty="0" smtClean="0"/>
          </a:p>
        </p:txBody>
      </p:sp>
      <p:sp>
        <p:nvSpPr>
          <p:cNvPr id="8" name="Title 1"/>
          <p:cNvSpPr>
            <a:spLocks noGrp="1"/>
          </p:cNvSpPr>
          <p:nvPr>
            <p:ph type="title"/>
          </p:nvPr>
        </p:nvSpPr>
        <p:spPr>
          <a:xfrm>
            <a:off x="35496" y="44624"/>
            <a:ext cx="7632848" cy="625434"/>
          </a:xfrm>
        </p:spPr>
        <p:txBody>
          <a:bodyPr>
            <a:noAutofit/>
          </a:bodyPr>
          <a:lstStyle/>
          <a:p>
            <a:r>
              <a:rPr lang="en-GB" sz="3400" dirty="0" smtClean="0"/>
              <a:t>03.1 </a:t>
            </a:r>
            <a:r>
              <a:rPr lang="en-GB" sz="3400" dirty="0"/>
              <a:t>– </a:t>
            </a:r>
            <a:r>
              <a:rPr lang="en-GB" sz="3400" dirty="0" smtClean="0"/>
              <a:t>Drawing and Manipulating Shapes</a:t>
            </a:r>
            <a:endParaRPr lang="en-GB" sz="3400" b="1" dirty="0" smtClean="0"/>
          </a:p>
        </p:txBody>
      </p:sp>
      <p:sp>
        <p:nvSpPr>
          <p:cNvPr id="9" name="Rectangle 8"/>
          <p:cNvSpPr/>
          <p:nvPr/>
        </p:nvSpPr>
        <p:spPr>
          <a:xfrm>
            <a:off x="5633005" y="5115088"/>
            <a:ext cx="3235905" cy="1554272"/>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1850" b="1" dirty="0" smtClean="0">
                <a:solidFill>
                  <a:srgbClr val="000000"/>
                </a:solidFill>
                <a:latin typeface="Arial" panose="020B0604020202020204" pitchFamily="34" charset="0"/>
                <a:cs typeface="Arial" panose="020B0604020202020204" pitchFamily="34" charset="0"/>
              </a:rPr>
              <a:t>Key </a:t>
            </a:r>
            <a:r>
              <a:rPr lang="en-US" sz="185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1850" b="1" dirty="0">
                <a:solidFill>
                  <a:srgbClr val="C00000"/>
                </a:solidFill>
                <a:latin typeface="Arial" panose="020B0604020202020204" pitchFamily="34" charset="0"/>
                <a:cs typeface="Arial" panose="020B0604020202020204" pitchFamily="34" charset="0"/>
              </a:rPr>
              <a:t>Algorithm: </a:t>
            </a:r>
            <a:r>
              <a:rPr lang="en-US" sz="1850" dirty="0">
                <a:solidFill>
                  <a:srgbClr val="000000"/>
                </a:solidFill>
                <a:latin typeface="Arial" panose="020B0604020202020204" pitchFamily="34" charset="0"/>
                <a:cs typeface="Arial" panose="020B0604020202020204" pitchFamily="34" charset="0"/>
              </a:rPr>
              <a:t>A set of step-by-step instructions which, when followed, solve a </a:t>
            </a:r>
            <a:r>
              <a:rPr lang="en-US" sz="1850" dirty="0" smtClean="0">
                <a:solidFill>
                  <a:srgbClr val="000000"/>
                </a:solidFill>
                <a:latin typeface="Arial" panose="020B0604020202020204" pitchFamily="34" charset="0"/>
                <a:cs typeface="Arial" panose="020B0604020202020204" pitchFamily="34" charset="0"/>
              </a:rPr>
              <a:t>problem.</a:t>
            </a:r>
            <a:endParaRPr lang="en-GB" sz="185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078849">
            <a:off x="8574342" y="4989867"/>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7" name="Rectangle 6"/>
          <p:cNvSpPr/>
          <p:nvPr/>
        </p:nvSpPr>
        <p:spPr>
          <a:xfrm>
            <a:off x="172408" y="2591321"/>
            <a:ext cx="5362242" cy="4078039"/>
          </a:xfrm>
          <a:prstGeom prst="rect">
            <a:avLst/>
          </a:prstGeom>
          <a:solidFill>
            <a:srgbClr val="FFFF99"/>
          </a:solidFill>
          <a:ln w="57150">
            <a:solidFill>
              <a:srgbClr val="BAAD06"/>
            </a:solidFill>
          </a:ln>
        </p:spPr>
        <p:txBody>
          <a:bodyPr wrap="square">
            <a:spAutoFit/>
          </a:bodyPr>
          <a:lstStyle/>
          <a:p>
            <a:pPr>
              <a:buClr>
                <a:srgbClr val="C00000"/>
              </a:buClr>
              <a:tabLst>
                <a:tab pos="2420938" algn="l"/>
              </a:tabLst>
            </a:pPr>
            <a:r>
              <a:rPr lang="en-US" sz="1850" b="1" dirty="0" smtClean="0">
                <a:solidFill>
                  <a:srgbClr val="C00000"/>
                </a:solidFill>
                <a:latin typeface="Arial" panose="020B0604020202020204" pitchFamily="34" charset="0"/>
                <a:cs typeface="Arial" panose="020B0604020202020204" pitchFamily="34" charset="0"/>
              </a:rPr>
              <a:t>Plan-IT</a:t>
            </a:r>
            <a:endParaRPr lang="en-US" sz="185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r>
              <a:rPr lang="en-US" sz="1850" b="1" dirty="0">
                <a:solidFill>
                  <a:srgbClr val="000000"/>
                </a:solidFill>
                <a:latin typeface="Arial" panose="020B0604020202020204" pitchFamily="34" charset="0"/>
                <a:cs typeface="Arial" panose="020B0604020202020204" pitchFamily="34" charset="0"/>
              </a:rPr>
              <a:t>3.1.5 a)</a:t>
            </a:r>
            <a:r>
              <a:rPr lang="en-US" sz="1850" dirty="0">
                <a:solidFill>
                  <a:srgbClr val="000000"/>
                </a:solidFill>
                <a:latin typeface="Arial" panose="020B0604020202020204" pitchFamily="34" charset="0"/>
                <a:cs typeface="Arial" panose="020B0604020202020204" pitchFamily="34" charset="0"/>
              </a:rPr>
              <a:t> Imagine you have to give an alien instructions on how to draw a square. What would you tell the alien to do?</a:t>
            </a:r>
          </a:p>
          <a:p>
            <a:pPr marL="576263" indent="-287338">
              <a:buClr>
                <a:srgbClr val="C00000"/>
              </a:buClr>
              <a:buFont typeface="Wingdings" panose="05000000000000000000" pitchFamily="2" charset="2"/>
              <a:buChar char="§"/>
              <a:tabLst>
                <a:tab pos="2420938" algn="l"/>
              </a:tabLst>
            </a:pPr>
            <a:r>
              <a:rPr lang="en-US" sz="1850" dirty="0">
                <a:solidFill>
                  <a:srgbClr val="000000"/>
                </a:solidFill>
                <a:latin typeface="Arial" panose="020B0604020202020204" pitchFamily="34" charset="0"/>
                <a:cs typeface="Arial" panose="020B0604020202020204" pitchFamily="34" charset="0"/>
              </a:rPr>
              <a:t>Write down your instructions and give them to a friend to try out.</a:t>
            </a:r>
          </a:p>
          <a:p>
            <a:pPr marL="576263" indent="-287338">
              <a:buClr>
                <a:srgbClr val="C00000"/>
              </a:buClr>
              <a:buFont typeface="Wingdings" panose="05000000000000000000" pitchFamily="2" charset="2"/>
              <a:buChar char="§"/>
              <a:tabLst>
                <a:tab pos="2420938" algn="l"/>
              </a:tabLst>
            </a:pPr>
            <a:r>
              <a:rPr lang="en-US" sz="1850" dirty="0">
                <a:solidFill>
                  <a:srgbClr val="000000"/>
                </a:solidFill>
                <a:latin typeface="Arial" panose="020B0604020202020204" pitchFamily="34" charset="0"/>
                <a:cs typeface="Arial" panose="020B0604020202020204" pitchFamily="34" charset="0"/>
              </a:rPr>
              <a:t>HINT: Use the following as a starting point. Can you improve on these instructions?</a:t>
            </a:r>
          </a:p>
          <a:p>
            <a:pPr marL="576263" indent="-287338">
              <a:buClr>
                <a:srgbClr val="C00000"/>
              </a:buClr>
              <a:buFont typeface="Wingdings" panose="05000000000000000000" pitchFamily="2" charset="2"/>
              <a:buChar char="§"/>
              <a:tabLst>
                <a:tab pos="2420938" algn="l"/>
              </a:tabLst>
            </a:pPr>
            <a:r>
              <a:rPr lang="en-US" sz="1850" dirty="0" smtClean="0">
                <a:solidFill>
                  <a:srgbClr val="000000"/>
                </a:solidFill>
                <a:latin typeface="Arial" panose="020B0604020202020204" pitchFamily="34" charset="0"/>
                <a:cs typeface="Arial" panose="020B0604020202020204" pitchFamily="34" charset="0"/>
              </a:rPr>
              <a:t>Put </a:t>
            </a:r>
            <a:r>
              <a:rPr lang="en-US" sz="1850" dirty="0">
                <a:solidFill>
                  <a:srgbClr val="000000"/>
                </a:solidFill>
                <a:latin typeface="Arial" panose="020B0604020202020204" pitchFamily="34" charset="0"/>
                <a:cs typeface="Arial" panose="020B0604020202020204" pitchFamily="34" charset="0"/>
              </a:rPr>
              <a:t>your pen on the </a:t>
            </a:r>
            <a:r>
              <a:rPr lang="en-US" sz="1850" dirty="0" err="1">
                <a:solidFill>
                  <a:srgbClr val="000000"/>
                </a:solidFill>
                <a:latin typeface="Arial" panose="020B0604020202020204" pitchFamily="34" charset="0"/>
                <a:cs typeface="Arial" panose="020B0604020202020204" pitchFamily="34" charset="0"/>
              </a:rPr>
              <a:t>centre</a:t>
            </a:r>
            <a:r>
              <a:rPr lang="en-US" sz="1850" dirty="0">
                <a:solidFill>
                  <a:srgbClr val="000000"/>
                </a:solidFill>
                <a:latin typeface="Arial" panose="020B0604020202020204" pitchFamily="34" charset="0"/>
                <a:cs typeface="Arial" panose="020B0604020202020204" pitchFamily="34" charset="0"/>
              </a:rPr>
              <a:t> of a piece of paper.</a:t>
            </a:r>
          </a:p>
          <a:p>
            <a:pPr marL="576263" indent="-287338">
              <a:buClr>
                <a:srgbClr val="C00000"/>
              </a:buClr>
              <a:buFont typeface="Wingdings" panose="05000000000000000000" pitchFamily="2" charset="2"/>
              <a:buChar char="§"/>
              <a:tabLst>
                <a:tab pos="2420938" algn="l"/>
              </a:tabLst>
            </a:pPr>
            <a:r>
              <a:rPr lang="en-US" sz="1850" dirty="0" smtClean="0">
                <a:solidFill>
                  <a:srgbClr val="000000"/>
                </a:solidFill>
                <a:latin typeface="Arial" panose="020B0604020202020204" pitchFamily="34" charset="0"/>
                <a:cs typeface="Arial" panose="020B0604020202020204" pitchFamily="34" charset="0"/>
              </a:rPr>
              <a:t>Draw </a:t>
            </a:r>
            <a:r>
              <a:rPr lang="en-US" sz="1850" dirty="0">
                <a:solidFill>
                  <a:srgbClr val="000000"/>
                </a:solidFill>
                <a:latin typeface="Arial" panose="020B0604020202020204" pitchFamily="34" charset="0"/>
                <a:cs typeface="Arial" panose="020B0604020202020204" pitchFamily="34" charset="0"/>
              </a:rPr>
              <a:t>a 5 cm line straight up the page.</a:t>
            </a:r>
          </a:p>
          <a:p>
            <a:pPr marL="576263" indent="-287338">
              <a:buClr>
                <a:srgbClr val="C00000"/>
              </a:buClr>
              <a:buFont typeface="Wingdings" panose="05000000000000000000" pitchFamily="2" charset="2"/>
              <a:buChar char="§"/>
              <a:tabLst>
                <a:tab pos="2420938" algn="l"/>
              </a:tabLst>
            </a:pPr>
            <a:r>
              <a:rPr lang="en-US" sz="1850" dirty="0" smtClean="0">
                <a:solidFill>
                  <a:srgbClr val="000000"/>
                </a:solidFill>
                <a:latin typeface="Arial" panose="020B0604020202020204" pitchFamily="34" charset="0"/>
                <a:cs typeface="Arial" panose="020B0604020202020204" pitchFamily="34" charset="0"/>
              </a:rPr>
              <a:t>Turn </a:t>
            </a:r>
            <a:r>
              <a:rPr lang="en-US" sz="1850" dirty="0">
                <a:solidFill>
                  <a:srgbClr val="000000"/>
                </a:solidFill>
                <a:latin typeface="Arial" panose="020B0604020202020204" pitchFamily="34" charset="0"/>
                <a:cs typeface="Arial" panose="020B0604020202020204" pitchFamily="34" charset="0"/>
              </a:rPr>
              <a:t>the pen 90 degrees to the right.</a:t>
            </a:r>
          </a:p>
          <a:p>
            <a:pPr marL="338138" indent="-338138">
              <a:buClr>
                <a:srgbClr val="C00000"/>
              </a:buClr>
              <a:buFont typeface="+mj-lt"/>
              <a:buAutoNum type="alphaLcParenR" startAt="2"/>
              <a:tabLst>
                <a:tab pos="2420938" algn="l"/>
              </a:tabLst>
            </a:pPr>
            <a:r>
              <a:rPr lang="en-US" sz="1850" dirty="0" smtClean="0">
                <a:solidFill>
                  <a:srgbClr val="000000"/>
                </a:solidFill>
                <a:latin typeface="Arial" panose="020B0604020202020204" pitchFamily="34" charset="0"/>
                <a:cs typeface="Arial" panose="020B0604020202020204" pitchFamily="34" charset="0"/>
              </a:rPr>
              <a:t>Did </a:t>
            </a:r>
            <a:r>
              <a:rPr lang="en-US" sz="1850" dirty="0">
                <a:solidFill>
                  <a:srgbClr val="000000"/>
                </a:solidFill>
                <a:latin typeface="Arial" panose="020B0604020202020204" pitchFamily="34" charset="0"/>
                <a:cs typeface="Arial" panose="020B0604020202020204" pitchFamily="34" charset="0"/>
              </a:rPr>
              <a:t>your friend manage to draw a square? Do you need to adjust your instructions?</a:t>
            </a:r>
            <a:endParaRPr lang="en-GB" sz="1850" dirty="0">
              <a:solidFill>
                <a:srgbClr val="000000"/>
              </a:solidFill>
              <a:latin typeface="Arial" panose="020B0604020202020204" pitchFamily="34" charset="0"/>
              <a:cs typeface="Arial" panose="020B0604020202020204" pitchFamily="34" charset="0"/>
            </a:endParaRPr>
          </a:p>
        </p:txBody>
      </p:sp>
      <p:sp>
        <p:nvSpPr>
          <p:cNvPr id="12" name="Oval 11"/>
          <p:cNvSpPr/>
          <p:nvPr/>
        </p:nvSpPr>
        <p:spPr>
          <a:xfrm rot="1078849">
            <a:off x="5189966" y="2521839"/>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97323" y="1159920"/>
            <a:ext cx="2598584" cy="3797930"/>
          </a:xfrm>
          <a:prstGeom prst="rect">
            <a:avLst/>
          </a:prstGeom>
        </p:spPr>
      </p:pic>
    </p:spTree>
    <p:extLst>
      <p:ext uri="{BB962C8B-B14F-4D97-AF65-F5344CB8AC3E}">
        <p14:creationId xmlns:p14="http://schemas.microsoft.com/office/powerpoint/2010/main" val="2319635918"/>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83367" y="1124744"/>
            <a:ext cx="4077033" cy="5647700"/>
          </a:xfrm>
          <a:prstGeom prst="rect">
            <a:avLst/>
          </a:prstGeom>
          <a:noFill/>
        </p:spPr>
        <p:txBody>
          <a:bodyPr wrap="square" rtlCol="0">
            <a:spAutoFit/>
          </a:bodyPr>
          <a:lstStyle/>
          <a:p>
            <a:pPr>
              <a:buClr>
                <a:srgbClr val="C00000"/>
              </a:buClr>
              <a:buSzPct val="80000"/>
            </a:pPr>
            <a:r>
              <a:rPr lang="en-US" sz="1900" b="1" dirty="0" smtClean="0">
                <a:solidFill>
                  <a:srgbClr val="C00000"/>
                </a:solidFill>
              </a:rPr>
              <a:t>Refining </a:t>
            </a:r>
            <a:r>
              <a:rPr lang="en-US" sz="1900" b="1" dirty="0">
                <a:solidFill>
                  <a:srgbClr val="C00000"/>
                </a:solidFill>
              </a:rPr>
              <a:t>an algorithm</a:t>
            </a:r>
          </a:p>
          <a:p>
            <a:pPr marL="342900" indent="-342900">
              <a:buClr>
                <a:srgbClr val="C00000"/>
              </a:buClr>
              <a:buSzPct val="80000"/>
              <a:buFont typeface="Arial" panose="020B0604020202020204" pitchFamily="34" charset="0"/>
              <a:buChar char="►"/>
            </a:pPr>
            <a:r>
              <a:rPr lang="en-US" sz="1900" dirty="0"/>
              <a:t>Van </a:t>
            </a:r>
            <a:r>
              <a:rPr lang="en-US" sz="1900" dirty="0" err="1"/>
              <a:t>Doesburg’s</a:t>
            </a:r>
            <a:r>
              <a:rPr lang="en-US" sz="1900" dirty="0"/>
              <a:t> paintings have lots of shapes in different places. Each shape has a different location on the canvas, but </a:t>
            </a:r>
            <a:r>
              <a:rPr lang="en-US" sz="1900" dirty="0" smtClean="0"/>
              <a:t>how do </a:t>
            </a:r>
            <a:r>
              <a:rPr lang="en-US" sz="1900" dirty="0"/>
              <a:t>we specify that location?</a:t>
            </a:r>
          </a:p>
          <a:p>
            <a:pPr marL="342900" indent="-342900">
              <a:buClr>
                <a:srgbClr val="C00000"/>
              </a:buClr>
              <a:buSzPct val="80000"/>
              <a:buFont typeface="Arial" panose="020B0604020202020204" pitchFamily="34" charset="0"/>
              <a:buChar char="►"/>
            </a:pPr>
            <a:r>
              <a:rPr lang="en-US" sz="1900" dirty="0"/>
              <a:t>Mathematicians use coordinates to identify a specific location by giving two values:</a:t>
            </a:r>
          </a:p>
          <a:p>
            <a:pPr marL="693738" indent="-342900">
              <a:buClr>
                <a:srgbClr val="C00000"/>
              </a:buClr>
              <a:buSzPct val="100000"/>
              <a:buFont typeface="Wingdings" panose="05000000000000000000" pitchFamily="2" charset="2"/>
              <a:buChar char="§"/>
            </a:pPr>
            <a:r>
              <a:rPr lang="en-US" sz="1900" dirty="0" smtClean="0"/>
              <a:t>x </a:t>
            </a:r>
            <a:r>
              <a:rPr lang="en-US" sz="1900" dirty="0"/>
              <a:t>tells you where the location is horizontally</a:t>
            </a:r>
          </a:p>
          <a:p>
            <a:pPr marL="693738" indent="-342900">
              <a:buClr>
                <a:srgbClr val="C00000"/>
              </a:buClr>
              <a:buSzPct val="100000"/>
              <a:buFont typeface="Wingdings" panose="05000000000000000000" pitchFamily="2" charset="2"/>
              <a:buChar char="§"/>
            </a:pPr>
            <a:r>
              <a:rPr lang="en-US" sz="1900" dirty="0" smtClean="0"/>
              <a:t>y </a:t>
            </a:r>
            <a:r>
              <a:rPr lang="en-US" sz="1900" dirty="0"/>
              <a:t>tell you where the location is vertically</a:t>
            </a:r>
            <a:r>
              <a:rPr lang="en-US" sz="1900" dirty="0" smtClean="0"/>
              <a:t>.</a:t>
            </a:r>
          </a:p>
          <a:p>
            <a:pPr marL="287338" indent="-287338">
              <a:buClr>
                <a:srgbClr val="C00000"/>
              </a:buClr>
              <a:buSzPct val="80000"/>
              <a:buFont typeface="Arial" panose="020B0604020202020204" pitchFamily="34" charset="0"/>
              <a:buChar char="►"/>
            </a:pPr>
            <a:r>
              <a:rPr lang="en-US" sz="1900" dirty="0"/>
              <a:t>A computer understands coordinates, so it is possible to tell a computer where to start drawing a shape using x and y </a:t>
            </a:r>
            <a:r>
              <a:rPr lang="en-US" sz="1900" dirty="0" smtClean="0"/>
              <a:t>values to </a:t>
            </a:r>
            <a:r>
              <a:rPr lang="en-US" sz="1900" dirty="0"/>
              <a:t>specify the starting point.</a:t>
            </a:r>
            <a:endParaRPr lang="en-US" sz="1900" dirty="0" smtClean="0"/>
          </a:p>
        </p:txBody>
      </p:sp>
      <p:sp>
        <p:nvSpPr>
          <p:cNvPr id="8" name="Title 1"/>
          <p:cNvSpPr>
            <a:spLocks noGrp="1"/>
          </p:cNvSpPr>
          <p:nvPr>
            <p:ph type="title"/>
          </p:nvPr>
        </p:nvSpPr>
        <p:spPr>
          <a:xfrm>
            <a:off x="35496" y="44624"/>
            <a:ext cx="7632848" cy="625434"/>
          </a:xfrm>
        </p:spPr>
        <p:txBody>
          <a:bodyPr>
            <a:noAutofit/>
          </a:bodyPr>
          <a:lstStyle/>
          <a:p>
            <a:r>
              <a:rPr lang="en-GB" sz="3400" dirty="0" smtClean="0"/>
              <a:t>03.1 </a:t>
            </a:r>
            <a:r>
              <a:rPr lang="en-GB" sz="3400" dirty="0"/>
              <a:t>– </a:t>
            </a:r>
            <a:r>
              <a:rPr lang="en-GB" sz="3400" dirty="0" smtClean="0"/>
              <a:t>Drawing and Manipulating Shapes</a:t>
            </a:r>
            <a:endParaRPr lang="en-GB" sz="3400" b="1" dirty="0" smtClean="0"/>
          </a:p>
        </p:txBody>
      </p:sp>
      <p:sp>
        <p:nvSpPr>
          <p:cNvPr id="9" name="Rectangle 8"/>
          <p:cNvSpPr/>
          <p:nvPr/>
        </p:nvSpPr>
        <p:spPr>
          <a:xfrm>
            <a:off x="4260400" y="4437980"/>
            <a:ext cx="4608511" cy="2231380"/>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1900" b="1" dirty="0" smtClean="0">
                <a:solidFill>
                  <a:srgbClr val="000000"/>
                </a:solidFill>
                <a:latin typeface="Arial" panose="020B0604020202020204" pitchFamily="34" charset="0"/>
                <a:cs typeface="Arial" panose="020B0604020202020204" pitchFamily="34" charset="0"/>
              </a:rPr>
              <a:t>Key </a:t>
            </a:r>
            <a:r>
              <a:rPr lang="en-US" sz="19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000" b="1" dirty="0" smtClean="0">
                <a:solidFill>
                  <a:srgbClr val="C00000"/>
                </a:solidFill>
                <a:latin typeface="Arial" panose="020B0604020202020204" pitchFamily="34" charset="0"/>
                <a:cs typeface="Arial" panose="020B0604020202020204" pitchFamily="34" charset="0"/>
              </a:rPr>
              <a:t>Coordinates</a:t>
            </a:r>
            <a:r>
              <a:rPr lang="en-US" sz="2000" b="1" dirty="0">
                <a:solidFill>
                  <a:srgbClr val="C00000"/>
                </a:solidFill>
                <a:latin typeface="Arial" panose="020B0604020202020204" pitchFamily="34" charset="0"/>
                <a:cs typeface="Arial" panose="020B0604020202020204" pitchFamily="34" charset="0"/>
              </a:rPr>
              <a:t>:</a:t>
            </a:r>
            <a:r>
              <a:rPr lang="en-US" sz="2000" dirty="0">
                <a:solidFill>
                  <a:srgbClr val="000000"/>
                </a:solidFill>
                <a:latin typeface="Arial" panose="020B0604020202020204" pitchFamily="34" charset="0"/>
                <a:cs typeface="Arial" panose="020B0604020202020204" pitchFamily="34" charset="0"/>
              </a:rPr>
              <a:t> A set of values used to show an exact position. In two dimensions we use x and y values, where x is </a:t>
            </a:r>
            <a:r>
              <a:rPr lang="en-US" sz="2000" dirty="0" smtClean="0">
                <a:solidFill>
                  <a:srgbClr val="000000"/>
                </a:solidFill>
                <a:latin typeface="Arial" panose="020B0604020202020204" pitchFamily="34" charset="0"/>
                <a:cs typeface="Arial" panose="020B0604020202020204" pitchFamily="34" charset="0"/>
              </a:rPr>
              <a:t>the distance </a:t>
            </a:r>
            <a:r>
              <a:rPr lang="en-US" sz="2000" dirty="0">
                <a:solidFill>
                  <a:srgbClr val="000000"/>
                </a:solidFill>
                <a:latin typeface="Arial" panose="020B0604020202020204" pitchFamily="34" charset="0"/>
                <a:cs typeface="Arial" panose="020B0604020202020204" pitchFamily="34" charset="0"/>
              </a:rPr>
              <a:t>across the page and y the distance up the page.</a:t>
            </a:r>
            <a:endParaRPr lang="en-GB" sz="200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078849">
            <a:off x="8574342" y="4338308"/>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55976" y="1196752"/>
            <a:ext cx="4464497" cy="3035857"/>
          </a:xfrm>
          <a:prstGeom prst="rect">
            <a:avLst/>
          </a:prstGeom>
        </p:spPr>
      </p:pic>
    </p:spTree>
    <p:extLst>
      <p:ext uri="{BB962C8B-B14F-4D97-AF65-F5344CB8AC3E}">
        <p14:creationId xmlns:p14="http://schemas.microsoft.com/office/powerpoint/2010/main" val="2602402703"/>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01 – Under the Hood</a:t>
            </a:r>
            <a:endParaRPr lang="en-GB" b="1" dirty="0" smtClean="0"/>
          </a:p>
        </p:txBody>
      </p:sp>
      <p:sp>
        <p:nvSpPr>
          <p:cNvPr id="7" name="TextBox 6"/>
          <p:cNvSpPr txBox="1"/>
          <p:nvPr/>
        </p:nvSpPr>
        <p:spPr>
          <a:xfrm>
            <a:off x="504738" y="3573016"/>
            <a:ext cx="2267062" cy="400110"/>
          </a:xfrm>
          <a:prstGeom prst="rect">
            <a:avLst/>
          </a:prstGeom>
          <a:noFill/>
        </p:spPr>
        <p:txBody>
          <a:bodyPr wrap="square" rtlCol="0">
            <a:spAutoFit/>
          </a:bodyPr>
          <a:lstStyle/>
          <a:p>
            <a:pPr indent="355600">
              <a:buClr>
                <a:srgbClr val="C00000"/>
              </a:buClr>
              <a:buSzPct val="80000"/>
              <a:buFont typeface="Arial" panose="020B0604020202020204" pitchFamily="34" charset="0"/>
              <a:buChar char="▲"/>
            </a:pPr>
            <a:r>
              <a:rPr lang="en-GB" sz="2000" dirty="0" err="1" smtClean="0"/>
              <a:t>Ishango</a:t>
            </a:r>
            <a:r>
              <a:rPr lang="en-GB" sz="2000" dirty="0" smtClean="0"/>
              <a:t> Bone</a:t>
            </a:r>
            <a:endParaRPr lang="en-GB" sz="2000" dirty="0"/>
          </a:p>
        </p:txBody>
      </p:sp>
      <p:pic>
        <p:nvPicPr>
          <p:cNvPr id="7170" name="Picture 2" descr="Image result for ishango bon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1124744"/>
            <a:ext cx="2880320" cy="2327235"/>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astrolab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290383" y="1124744"/>
            <a:ext cx="2721777" cy="2337781"/>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abacu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020" y="4149080"/>
            <a:ext cx="3644531" cy="24765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3517740" y="3573016"/>
            <a:ext cx="2267062" cy="400110"/>
          </a:xfrm>
          <a:prstGeom prst="rect">
            <a:avLst/>
          </a:prstGeom>
          <a:noFill/>
        </p:spPr>
        <p:txBody>
          <a:bodyPr wrap="square" rtlCol="0">
            <a:spAutoFit/>
          </a:bodyPr>
          <a:lstStyle/>
          <a:p>
            <a:pPr indent="355600">
              <a:buClr>
                <a:srgbClr val="C00000"/>
              </a:buClr>
              <a:buSzPct val="80000"/>
              <a:buFont typeface="Arial" panose="020B0604020202020204" pitchFamily="34" charset="0"/>
              <a:buChar char="▲"/>
            </a:pPr>
            <a:r>
              <a:rPr lang="en-GB" sz="2000" dirty="0" smtClean="0"/>
              <a:t>An Astrolabe</a:t>
            </a:r>
            <a:endParaRPr lang="en-GB" sz="2000" dirty="0"/>
          </a:p>
        </p:txBody>
      </p:sp>
      <p:sp>
        <p:nvSpPr>
          <p:cNvPr id="13" name="TextBox 12"/>
          <p:cNvSpPr txBox="1"/>
          <p:nvPr/>
        </p:nvSpPr>
        <p:spPr>
          <a:xfrm>
            <a:off x="3954149" y="4230715"/>
            <a:ext cx="2267062" cy="400110"/>
          </a:xfrm>
          <a:prstGeom prst="rect">
            <a:avLst/>
          </a:prstGeom>
          <a:noFill/>
        </p:spPr>
        <p:txBody>
          <a:bodyPr wrap="square" rtlCol="0">
            <a:spAutoFit/>
          </a:bodyPr>
          <a:lstStyle/>
          <a:p>
            <a:pPr marL="342900" indent="-342900">
              <a:buClr>
                <a:srgbClr val="C00000"/>
              </a:buClr>
              <a:buSzPct val="80000"/>
              <a:buFont typeface="Arial" panose="020B0604020202020204" pitchFamily="34" charset="0"/>
              <a:buChar char="◄"/>
            </a:pPr>
            <a:r>
              <a:rPr lang="en-GB" sz="2000" dirty="0" smtClean="0"/>
              <a:t>An Abacus</a:t>
            </a:r>
            <a:endParaRPr lang="en-GB" sz="2000" dirty="0"/>
          </a:p>
        </p:txBody>
      </p:sp>
      <p:sp>
        <p:nvSpPr>
          <p:cNvPr id="14" name="TextBox 13"/>
          <p:cNvSpPr txBox="1"/>
          <p:nvPr/>
        </p:nvSpPr>
        <p:spPr>
          <a:xfrm>
            <a:off x="5974349" y="3604954"/>
            <a:ext cx="3099957" cy="400110"/>
          </a:xfrm>
          <a:prstGeom prst="rect">
            <a:avLst/>
          </a:prstGeom>
          <a:noFill/>
        </p:spPr>
        <p:txBody>
          <a:bodyPr wrap="square" rtlCol="0">
            <a:spAutoFit/>
          </a:bodyPr>
          <a:lstStyle/>
          <a:p>
            <a:pPr indent="355600">
              <a:buClr>
                <a:srgbClr val="C00000"/>
              </a:buClr>
              <a:buSzPct val="80000"/>
              <a:buFont typeface="Arial" panose="020B0604020202020204" pitchFamily="34" charset="0"/>
              <a:buChar char="▲"/>
            </a:pPr>
            <a:r>
              <a:rPr lang="en-GB" sz="2000" dirty="0" smtClean="0"/>
              <a:t>The Analytical Engine</a:t>
            </a:r>
            <a:endParaRPr lang="en-GB" sz="2000" dirty="0"/>
          </a:p>
        </p:txBody>
      </p:sp>
      <p:pic>
        <p:nvPicPr>
          <p:cNvPr id="7176" name="Picture 8" descr="Image result for the analytical engin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11273" y="1136647"/>
            <a:ext cx="2437191" cy="231533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026156" y="4725144"/>
            <a:ext cx="4794316" cy="1815882"/>
          </a:xfrm>
          <a:prstGeom prst="rect">
            <a:avLst/>
          </a:prstGeom>
          <a:solidFill>
            <a:srgbClr val="C1D6FF"/>
          </a:solidFill>
          <a:ln w="57150">
            <a:solidFill>
              <a:srgbClr val="002060"/>
            </a:solidFill>
          </a:ln>
        </p:spPr>
        <p:txBody>
          <a:bodyPr wrap="square">
            <a:spAutoFit/>
          </a:bodyPr>
          <a:lstStyle>
            <a:defPPr>
              <a:defRPr lang="en-US"/>
            </a:defPPr>
            <a:lvl1pPr>
              <a:buClr>
                <a:srgbClr val="C00000"/>
              </a:buClr>
              <a:tabLst>
                <a:tab pos="2420938" algn="l"/>
              </a:tabLst>
              <a:defRPr sz="1870" b="1">
                <a:solidFill>
                  <a:srgbClr val="C00000"/>
                </a:solidFill>
                <a:latin typeface="Arial" panose="020B0604020202020204" pitchFamily="34" charset="0"/>
                <a:cs typeface="Arial" panose="020B0604020202020204" pitchFamily="34" charset="0"/>
              </a:defRPr>
            </a:lvl1pPr>
          </a:lstStyle>
          <a:p>
            <a:r>
              <a:rPr lang="en-GB" sz="2800" b="0" dirty="0"/>
              <a:t>In your books, research </a:t>
            </a:r>
            <a:r>
              <a:rPr lang="en-GB" sz="2800" b="0" dirty="0" smtClean="0"/>
              <a:t/>
            </a:r>
            <a:br>
              <a:rPr lang="en-GB" sz="2800" b="0" dirty="0" smtClean="0"/>
            </a:br>
            <a:r>
              <a:rPr lang="en-GB" sz="2800" b="0" dirty="0" smtClean="0"/>
              <a:t>and </a:t>
            </a:r>
            <a:r>
              <a:rPr lang="en-GB" sz="2800" b="0" dirty="0"/>
              <a:t>describe what each of these items is un relation to computers.</a:t>
            </a:r>
          </a:p>
        </p:txBody>
      </p:sp>
      <p:sp>
        <p:nvSpPr>
          <p:cNvPr id="18" name="Oval 17"/>
          <p:cNvSpPr/>
          <p:nvPr/>
        </p:nvSpPr>
        <p:spPr>
          <a:xfrm rot="1078849">
            <a:off x="8524373" y="4568468"/>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latin typeface="Arial" panose="020B0604020202020204" pitchFamily="34" charset="0"/>
                <a:cs typeface="Arial" panose="020B0604020202020204" pitchFamily="34" charset="0"/>
              </a:rPr>
              <a:t>T</a:t>
            </a:r>
            <a:endParaRPr lang="en-GB" sz="1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1192539"/>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83367" y="3645024"/>
            <a:ext cx="8685544" cy="1938992"/>
          </a:xfrm>
          <a:prstGeom prst="rect">
            <a:avLst/>
          </a:prstGeom>
          <a:noFill/>
        </p:spPr>
        <p:txBody>
          <a:bodyPr wrap="square" rtlCol="0">
            <a:spAutoFit/>
          </a:bodyPr>
          <a:lstStyle/>
          <a:p>
            <a:pPr>
              <a:buClr>
                <a:srgbClr val="C00000"/>
              </a:buClr>
              <a:buSzPct val="80000"/>
            </a:pPr>
            <a:r>
              <a:rPr lang="en-US" sz="2000" b="1" dirty="0" smtClean="0">
                <a:solidFill>
                  <a:srgbClr val="C00000"/>
                </a:solidFill>
              </a:rPr>
              <a:t>Making </a:t>
            </a:r>
            <a:r>
              <a:rPr lang="en-US" sz="2000" b="1" dirty="0">
                <a:solidFill>
                  <a:srgbClr val="C00000"/>
                </a:solidFill>
              </a:rPr>
              <a:t>algorithms efficient</a:t>
            </a:r>
          </a:p>
          <a:p>
            <a:pPr marL="342900" indent="-342900">
              <a:buClr>
                <a:srgbClr val="C00000"/>
              </a:buClr>
              <a:buSzPct val="80000"/>
              <a:buFont typeface="Arial" panose="020B0604020202020204" pitchFamily="34" charset="0"/>
              <a:buChar char="►"/>
            </a:pPr>
            <a:r>
              <a:rPr lang="en-US" sz="2000" dirty="0"/>
              <a:t>It is important that algorithms are as efficient as possible. Making an algorithm short and expressing it clearly helps us </a:t>
            </a:r>
            <a:r>
              <a:rPr lang="en-US" sz="2000" dirty="0" smtClean="0"/>
              <a:t>to describe </a:t>
            </a:r>
            <a:r>
              <a:rPr lang="en-US" sz="2000" dirty="0"/>
              <a:t>the pattern of repeated actions more effectively. </a:t>
            </a:r>
            <a:endParaRPr lang="en-US" sz="2000" dirty="0" smtClean="0"/>
          </a:p>
          <a:p>
            <a:pPr marL="342900" indent="-342900">
              <a:buClr>
                <a:srgbClr val="C00000"/>
              </a:buClr>
              <a:buSzPct val="80000"/>
              <a:buFont typeface="Arial" panose="020B0604020202020204" pitchFamily="34" charset="0"/>
              <a:buChar char="►"/>
            </a:pPr>
            <a:r>
              <a:rPr lang="en-US" sz="2000" dirty="0" smtClean="0"/>
              <a:t>One </a:t>
            </a:r>
            <a:r>
              <a:rPr lang="en-US" sz="2000" dirty="0"/>
              <a:t>of the ways you can make an algorithm shorter is to </a:t>
            </a:r>
            <a:r>
              <a:rPr lang="en-US" sz="2000" dirty="0" smtClean="0"/>
              <a:t>repeat instructions</a:t>
            </a:r>
            <a:r>
              <a:rPr lang="en-US" sz="2000" dirty="0"/>
              <a:t>; to use </a:t>
            </a:r>
            <a:r>
              <a:rPr lang="en-US" sz="2000" b="1" dirty="0">
                <a:solidFill>
                  <a:srgbClr val="FF0000"/>
                </a:solidFill>
              </a:rPr>
              <a:t>iteration</a:t>
            </a:r>
            <a:r>
              <a:rPr lang="en-US" sz="2000" dirty="0"/>
              <a:t>.</a:t>
            </a:r>
            <a:endParaRPr lang="en-US" sz="2000" dirty="0" smtClean="0"/>
          </a:p>
        </p:txBody>
      </p:sp>
      <p:sp>
        <p:nvSpPr>
          <p:cNvPr id="8" name="Title 1"/>
          <p:cNvSpPr>
            <a:spLocks noGrp="1"/>
          </p:cNvSpPr>
          <p:nvPr>
            <p:ph type="title"/>
          </p:nvPr>
        </p:nvSpPr>
        <p:spPr>
          <a:xfrm>
            <a:off x="35496" y="44624"/>
            <a:ext cx="7632848" cy="625434"/>
          </a:xfrm>
        </p:spPr>
        <p:txBody>
          <a:bodyPr>
            <a:noAutofit/>
          </a:bodyPr>
          <a:lstStyle/>
          <a:p>
            <a:r>
              <a:rPr lang="en-GB" sz="3400" dirty="0" smtClean="0"/>
              <a:t>03.1 </a:t>
            </a:r>
            <a:r>
              <a:rPr lang="en-GB" sz="3400" dirty="0"/>
              <a:t>– </a:t>
            </a:r>
            <a:r>
              <a:rPr lang="en-GB" sz="3400" dirty="0" smtClean="0"/>
              <a:t>Drawing and Manipulating Shapes</a:t>
            </a:r>
            <a:endParaRPr lang="en-GB" sz="3400" b="1" dirty="0" smtClean="0"/>
          </a:p>
        </p:txBody>
      </p:sp>
      <p:sp>
        <p:nvSpPr>
          <p:cNvPr id="9" name="Rectangle 8"/>
          <p:cNvSpPr/>
          <p:nvPr/>
        </p:nvSpPr>
        <p:spPr>
          <a:xfrm>
            <a:off x="179512" y="5653697"/>
            <a:ext cx="8689399" cy="1015663"/>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000" b="1" dirty="0" smtClean="0">
                <a:solidFill>
                  <a:srgbClr val="000000"/>
                </a:solidFill>
                <a:latin typeface="Arial" panose="020B0604020202020204" pitchFamily="34" charset="0"/>
                <a:cs typeface="Arial" panose="020B0604020202020204" pitchFamily="34" charset="0"/>
              </a:rPr>
              <a:t>Key </a:t>
            </a:r>
            <a:r>
              <a:rPr lang="en-US" sz="20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000" b="1" dirty="0">
                <a:solidFill>
                  <a:srgbClr val="C00000"/>
                </a:solidFill>
                <a:latin typeface="Arial" panose="020B0604020202020204" pitchFamily="34" charset="0"/>
                <a:cs typeface="Arial" panose="020B0604020202020204" pitchFamily="34" charset="0"/>
              </a:rPr>
              <a:t>Iteration: </a:t>
            </a:r>
            <a:r>
              <a:rPr lang="en-US" sz="2000" dirty="0">
                <a:solidFill>
                  <a:srgbClr val="000000"/>
                </a:solidFill>
                <a:latin typeface="Arial" panose="020B0604020202020204" pitchFamily="34" charset="0"/>
                <a:cs typeface="Arial" panose="020B0604020202020204" pitchFamily="34" charset="0"/>
              </a:rPr>
              <a:t>Using repetition of a process to create a more efficient solution.</a:t>
            </a:r>
            <a:endParaRPr lang="en-GB" sz="200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078849">
            <a:off x="8574342" y="5554025"/>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K</a:t>
            </a:r>
            <a:endParaRPr lang="en-GB" sz="2000" b="1" dirty="0">
              <a:solidFill>
                <a:srgbClr val="C00000"/>
              </a:solidFill>
              <a:latin typeface="Arial" panose="020B0604020202020204" pitchFamily="34" charset="0"/>
              <a:cs typeface="Arial" panose="020B0604020202020204" pitchFamily="34" charset="0"/>
            </a:endParaRPr>
          </a:p>
        </p:txBody>
      </p:sp>
      <p:sp>
        <p:nvSpPr>
          <p:cNvPr id="7" name="Rectangle 6"/>
          <p:cNvSpPr/>
          <p:nvPr/>
        </p:nvSpPr>
        <p:spPr>
          <a:xfrm>
            <a:off x="179512" y="1123942"/>
            <a:ext cx="8708512" cy="2554545"/>
          </a:xfrm>
          <a:prstGeom prst="rect">
            <a:avLst/>
          </a:prstGeom>
          <a:solidFill>
            <a:srgbClr val="FFFF99"/>
          </a:solidFill>
          <a:ln w="57150">
            <a:solidFill>
              <a:srgbClr val="BAAD06"/>
            </a:solidFill>
          </a:ln>
        </p:spPr>
        <p:txBody>
          <a:bodyPr wrap="square">
            <a:spAutoFit/>
          </a:bodyPr>
          <a:lstStyle/>
          <a:p>
            <a:pPr>
              <a:buClr>
                <a:srgbClr val="C00000"/>
              </a:buClr>
              <a:tabLst>
                <a:tab pos="2420938" algn="l"/>
              </a:tabLst>
            </a:pPr>
            <a:r>
              <a:rPr lang="en-US" sz="2000" b="1" dirty="0" smtClean="0">
                <a:solidFill>
                  <a:srgbClr val="C00000"/>
                </a:solidFill>
                <a:latin typeface="Arial" panose="020B0604020202020204" pitchFamily="34" charset="0"/>
                <a:cs typeface="Arial" panose="020B0604020202020204" pitchFamily="34" charset="0"/>
              </a:rPr>
              <a:t>Plan-IT</a:t>
            </a:r>
            <a:endParaRPr lang="en-US" sz="200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r>
              <a:rPr lang="en-US" sz="2000" b="1" dirty="0">
                <a:solidFill>
                  <a:srgbClr val="000000"/>
                </a:solidFill>
                <a:latin typeface="Arial" panose="020B0604020202020204" pitchFamily="34" charset="0"/>
                <a:cs typeface="Arial" panose="020B0604020202020204" pitchFamily="34" charset="0"/>
              </a:rPr>
              <a:t>3.1.6</a:t>
            </a:r>
            <a:r>
              <a:rPr lang="en-US" sz="2000" dirty="0">
                <a:solidFill>
                  <a:srgbClr val="000000"/>
                </a:solidFill>
                <a:latin typeface="Arial" panose="020B0604020202020204" pitchFamily="34" charset="0"/>
                <a:cs typeface="Arial" panose="020B0604020202020204" pitchFamily="34" charset="0"/>
              </a:rPr>
              <a:t> Plot an x axis and a y axis on piece of squared paper. </a:t>
            </a:r>
            <a:endParaRPr lang="en-US" sz="2000" dirty="0" smtClean="0">
              <a:solidFill>
                <a:srgbClr val="000000"/>
              </a:solidFill>
              <a:latin typeface="Arial" panose="020B0604020202020204" pitchFamily="34" charset="0"/>
              <a:cs typeface="Arial" panose="020B0604020202020204" pitchFamily="34" charset="0"/>
            </a:endParaRPr>
          </a:p>
          <a:p>
            <a:pPr marL="342900" indent="-342900">
              <a:buClr>
                <a:srgbClr val="C00000"/>
              </a:buClr>
              <a:buFont typeface="Wingdings" panose="05000000000000000000" pitchFamily="2" charset="2"/>
              <a:buChar char="§"/>
              <a:tabLst>
                <a:tab pos="2420938" algn="l"/>
              </a:tabLst>
            </a:pPr>
            <a:r>
              <a:rPr lang="en-US" sz="2000" dirty="0" smtClean="0">
                <a:solidFill>
                  <a:srgbClr val="000000"/>
                </a:solidFill>
                <a:latin typeface="Arial" panose="020B0604020202020204" pitchFamily="34" charset="0"/>
                <a:cs typeface="Arial" panose="020B0604020202020204" pitchFamily="34" charset="0"/>
              </a:rPr>
              <a:t>Number </a:t>
            </a:r>
            <a:r>
              <a:rPr lang="en-US" sz="2000" dirty="0">
                <a:solidFill>
                  <a:srgbClr val="000000"/>
                </a:solidFill>
                <a:latin typeface="Arial" panose="020B0604020202020204" pitchFamily="34" charset="0"/>
                <a:cs typeface="Arial" panose="020B0604020202020204" pitchFamily="34" charset="0"/>
              </a:rPr>
              <a:t>each axis from 0 to 20. </a:t>
            </a:r>
            <a:endParaRPr lang="en-US" sz="2000" dirty="0" smtClean="0">
              <a:solidFill>
                <a:srgbClr val="000000"/>
              </a:solidFill>
              <a:latin typeface="Arial" panose="020B0604020202020204" pitchFamily="34" charset="0"/>
              <a:cs typeface="Arial" panose="020B0604020202020204" pitchFamily="34" charset="0"/>
            </a:endParaRPr>
          </a:p>
          <a:p>
            <a:pPr marL="342900" indent="-342900">
              <a:buClr>
                <a:srgbClr val="C00000"/>
              </a:buClr>
              <a:buFont typeface="Wingdings" panose="05000000000000000000" pitchFamily="2" charset="2"/>
              <a:buChar char="§"/>
              <a:tabLst>
                <a:tab pos="2420938" algn="l"/>
              </a:tabLst>
            </a:pPr>
            <a:r>
              <a:rPr lang="en-US" sz="2000" dirty="0" smtClean="0">
                <a:solidFill>
                  <a:srgbClr val="000000"/>
                </a:solidFill>
                <a:latin typeface="Arial" panose="020B0604020202020204" pitchFamily="34" charset="0"/>
                <a:cs typeface="Arial" panose="020B0604020202020204" pitchFamily="34" charset="0"/>
              </a:rPr>
              <a:t>Draw </a:t>
            </a:r>
            <a:r>
              <a:rPr lang="en-US" sz="2000" dirty="0">
                <a:solidFill>
                  <a:srgbClr val="000000"/>
                </a:solidFill>
                <a:latin typeface="Arial" panose="020B0604020202020204" pitchFamily="34" charset="0"/>
                <a:cs typeface="Arial" panose="020B0604020202020204" pitchFamily="34" charset="0"/>
              </a:rPr>
              <a:t>three squares </a:t>
            </a:r>
            <a:r>
              <a:rPr lang="en-US" sz="2000" dirty="0" smtClean="0">
                <a:solidFill>
                  <a:srgbClr val="000000"/>
                </a:solidFill>
                <a:latin typeface="Arial" panose="020B0604020202020204" pitchFamily="34" charset="0"/>
                <a:cs typeface="Arial" panose="020B0604020202020204" pitchFamily="34" charset="0"/>
              </a:rPr>
              <a:t>in different </a:t>
            </a:r>
            <a:r>
              <a:rPr lang="en-US" sz="2000" dirty="0">
                <a:solidFill>
                  <a:srgbClr val="000000"/>
                </a:solidFill>
                <a:latin typeface="Arial" panose="020B0604020202020204" pitchFamily="34" charset="0"/>
                <a:cs typeface="Arial" panose="020B0604020202020204" pitchFamily="34" charset="0"/>
              </a:rPr>
              <a:t>locations and in different </a:t>
            </a:r>
            <a:r>
              <a:rPr lang="en-US" sz="2000" dirty="0" err="1">
                <a:solidFill>
                  <a:srgbClr val="000000"/>
                </a:solidFill>
                <a:latin typeface="Arial" panose="020B0604020202020204" pitchFamily="34" charset="0"/>
                <a:cs typeface="Arial" panose="020B0604020202020204" pitchFamily="34" charset="0"/>
              </a:rPr>
              <a:t>colours</a:t>
            </a:r>
            <a:r>
              <a:rPr lang="en-US" sz="2000" dirty="0">
                <a:solidFill>
                  <a:srgbClr val="000000"/>
                </a:solidFill>
                <a:latin typeface="Arial" panose="020B0604020202020204" pitchFamily="34" charset="0"/>
                <a:cs typeface="Arial" panose="020B0604020202020204" pitchFamily="34" charset="0"/>
              </a:rPr>
              <a:t> on the </a:t>
            </a:r>
            <a:r>
              <a:rPr lang="en-US" sz="2000" dirty="0" smtClean="0">
                <a:solidFill>
                  <a:srgbClr val="000000"/>
                </a:solidFill>
                <a:latin typeface="Arial" panose="020B0604020202020204" pitchFamily="34" charset="0"/>
                <a:cs typeface="Arial" panose="020B0604020202020204" pitchFamily="34" charset="0"/>
              </a:rPr>
              <a:t>grid.</a:t>
            </a:r>
          </a:p>
          <a:p>
            <a:pPr marL="342900" indent="-342900">
              <a:buClr>
                <a:srgbClr val="C00000"/>
              </a:buClr>
              <a:buFont typeface="Wingdings" panose="05000000000000000000" pitchFamily="2" charset="2"/>
              <a:buChar char="§"/>
              <a:tabLst>
                <a:tab pos="2420938" algn="l"/>
              </a:tabLst>
            </a:pPr>
            <a:r>
              <a:rPr lang="en-US" sz="2000" dirty="0" smtClean="0">
                <a:solidFill>
                  <a:srgbClr val="000000"/>
                </a:solidFill>
                <a:latin typeface="Arial" panose="020B0604020202020204" pitchFamily="34" charset="0"/>
                <a:cs typeface="Arial" panose="020B0604020202020204" pitchFamily="34" charset="0"/>
              </a:rPr>
              <a:t>Write </a:t>
            </a:r>
            <a:r>
              <a:rPr lang="en-US" sz="2000" dirty="0">
                <a:solidFill>
                  <a:srgbClr val="000000"/>
                </a:solidFill>
                <a:latin typeface="Arial" panose="020B0604020202020204" pitchFamily="34" charset="0"/>
                <a:cs typeface="Arial" panose="020B0604020202020204" pitchFamily="34" charset="0"/>
              </a:rPr>
              <a:t>an algorithm for your alien telling it how to draw the squares. </a:t>
            </a:r>
            <a:endParaRPr lang="en-US" sz="2000" dirty="0" smtClean="0">
              <a:solidFill>
                <a:srgbClr val="000000"/>
              </a:solidFill>
              <a:latin typeface="Arial" panose="020B0604020202020204" pitchFamily="34" charset="0"/>
              <a:cs typeface="Arial" panose="020B0604020202020204" pitchFamily="34" charset="0"/>
            </a:endParaRPr>
          </a:p>
          <a:p>
            <a:pPr marL="342900" indent="-342900">
              <a:buClr>
                <a:srgbClr val="C00000"/>
              </a:buClr>
              <a:buFont typeface="Wingdings" panose="05000000000000000000" pitchFamily="2" charset="2"/>
              <a:buChar char="§"/>
              <a:tabLst>
                <a:tab pos="2420938" algn="l"/>
              </a:tabLst>
            </a:pPr>
            <a:r>
              <a:rPr lang="en-US" sz="2000" dirty="0" smtClean="0">
                <a:solidFill>
                  <a:srgbClr val="000000"/>
                </a:solidFill>
                <a:latin typeface="Arial" panose="020B0604020202020204" pitchFamily="34" charset="0"/>
                <a:cs typeface="Arial" panose="020B0604020202020204" pitchFamily="34" charset="0"/>
              </a:rPr>
              <a:t>How </a:t>
            </a:r>
            <a:r>
              <a:rPr lang="en-US" sz="2000" dirty="0">
                <a:solidFill>
                  <a:srgbClr val="000000"/>
                </a:solidFill>
                <a:latin typeface="Arial" panose="020B0604020202020204" pitchFamily="34" charset="0"/>
                <a:cs typeface="Arial" panose="020B0604020202020204" pitchFamily="34" charset="0"/>
              </a:rPr>
              <a:t>are you going to tell it what </a:t>
            </a:r>
            <a:r>
              <a:rPr lang="en-US" sz="2000" dirty="0" err="1">
                <a:solidFill>
                  <a:srgbClr val="000000"/>
                </a:solidFill>
                <a:latin typeface="Arial" panose="020B0604020202020204" pitchFamily="34" charset="0"/>
                <a:cs typeface="Arial" panose="020B0604020202020204" pitchFamily="34" charset="0"/>
              </a:rPr>
              <a:t>colour</a:t>
            </a:r>
            <a:r>
              <a:rPr lang="en-US" sz="2000" dirty="0">
                <a:solidFill>
                  <a:srgbClr val="000000"/>
                </a:solidFill>
                <a:latin typeface="Arial" panose="020B0604020202020204" pitchFamily="34" charset="0"/>
                <a:cs typeface="Arial" panose="020B0604020202020204" pitchFamily="34" charset="0"/>
              </a:rPr>
              <a:t> to </a:t>
            </a:r>
            <a:r>
              <a:rPr lang="en-US" sz="2000" dirty="0" smtClean="0">
                <a:solidFill>
                  <a:srgbClr val="000000"/>
                </a:solidFill>
                <a:latin typeface="Arial" panose="020B0604020202020204" pitchFamily="34" charset="0"/>
                <a:cs typeface="Arial" panose="020B0604020202020204" pitchFamily="34" charset="0"/>
              </a:rPr>
              <a:t>use for </a:t>
            </a:r>
            <a:r>
              <a:rPr lang="en-US" sz="2000" dirty="0">
                <a:solidFill>
                  <a:srgbClr val="000000"/>
                </a:solidFill>
                <a:latin typeface="Arial" panose="020B0604020202020204" pitchFamily="34" charset="0"/>
                <a:cs typeface="Arial" panose="020B0604020202020204" pitchFamily="34" charset="0"/>
              </a:rPr>
              <a:t>each square and when to pick up and put down the pen?</a:t>
            </a:r>
            <a:endParaRPr lang="en-GB" sz="2000" b="1" u="sng" dirty="0">
              <a:solidFill>
                <a:srgbClr val="FF0000"/>
              </a:solidFill>
              <a:latin typeface="Arial" panose="020B0604020202020204" pitchFamily="34" charset="0"/>
              <a:cs typeface="Arial" panose="020B0604020202020204" pitchFamily="34" charset="0"/>
            </a:endParaRPr>
          </a:p>
        </p:txBody>
      </p:sp>
      <p:sp>
        <p:nvSpPr>
          <p:cNvPr id="12" name="Oval 11"/>
          <p:cNvSpPr/>
          <p:nvPr/>
        </p:nvSpPr>
        <p:spPr>
          <a:xfrm rot="1078849">
            <a:off x="8651451" y="970268"/>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2729441"/>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83367" y="1124744"/>
            <a:ext cx="5756785" cy="3693319"/>
          </a:xfrm>
          <a:prstGeom prst="rect">
            <a:avLst/>
          </a:prstGeom>
          <a:noFill/>
        </p:spPr>
        <p:txBody>
          <a:bodyPr wrap="square" rtlCol="0">
            <a:spAutoFit/>
          </a:bodyPr>
          <a:lstStyle/>
          <a:p>
            <a:pPr marL="508000" indent="-508000">
              <a:buClr>
                <a:srgbClr val="C00000"/>
              </a:buClr>
              <a:buSzPct val="80000"/>
            </a:pPr>
            <a:r>
              <a:rPr lang="en-US" sz="2600" b="1" dirty="0" smtClean="0">
                <a:solidFill>
                  <a:srgbClr val="C00000"/>
                </a:solidFill>
              </a:rPr>
              <a:t>Making </a:t>
            </a:r>
            <a:r>
              <a:rPr lang="en-US" sz="2600" b="1" dirty="0">
                <a:solidFill>
                  <a:srgbClr val="C00000"/>
                </a:solidFill>
              </a:rPr>
              <a:t>algorithms efficient</a:t>
            </a:r>
          </a:p>
          <a:p>
            <a:pPr marL="508000" indent="-508000">
              <a:buClr>
                <a:srgbClr val="C00000"/>
              </a:buClr>
              <a:buSzPct val="80000"/>
              <a:buFont typeface="Arial" panose="020B0604020202020204" pitchFamily="34" charset="0"/>
              <a:buChar char="►"/>
            </a:pPr>
            <a:r>
              <a:rPr lang="en-US" sz="2600" dirty="0"/>
              <a:t>Look at the two examples of an </a:t>
            </a:r>
            <a:r>
              <a:rPr lang="en-US" sz="2600" dirty="0" smtClean="0"/>
              <a:t>algorithm on the right and below. </a:t>
            </a:r>
            <a:r>
              <a:rPr lang="en-US" sz="2600" dirty="0"/>
              <a:t>The algorithms are basically the same, but the second one is shorter because we say repeat the left right pattern five </a:t>
            </a:r>
            <a:r>
              <a:rPr lang="en-US" sz="2600" dirty="0" smtClean="0"/>
              <a:t>times rather </a:t>
            </a:r>
            <a:r>
              <a:rPr lang="en-US" sz="2600" dirty="0"/>
              <a:t>than writing it all out five times.</a:t>
            </a:r>
            <a:endParaRPr lang="en-US" sz="2600" dirty="0" smtClean="0"/>
          </a:p>
        </p:txBody>
      </p:sp>
      <p:sp>
        <p:nvSpPr>
          <p:cNvPr id="8" name="Title 1"/>
          <p:cNvSpPr>
            <a:spLocks noGrp="1"/>
          </p:cNvSpPr>
          <p:nvPr>
            <p:ph type="title"/>
          </p:nvPr>
        </p:nvSpPr>
        <p:spPr>
          <a:xfrm>
            <a:off x="35496" y="44624"/>
            <a:ext cx="7632848" cy="625434"/>
          </a:xfrm>
        </p:spPr>
        <p:txBody>
          <a:bodyPr>
            <a:noAutofit/>
          </a:bodyPr>
          <a:lstStyle/>
          <a:p>
            <a:r>
              <a:rPr lang="en-GB" sz="3400" dirty="0" smtClean="0"/>
              <a:t>03.1 </a:t>
            </a:r>
            <a:r>
              <a:rPr lang="en-GB" sz="3400" dirty="0"/>
              <a:t>– </a:t>
            </a:r>
            <a:r>
              <a:rPr lang="en-GB" sz="3400" dirty="0" smtClean="0"/>
              <a:t>Drawing and Manipulating Shapes</a:t>
            </a:r>
            <a:endParaRPr lang="en-GB" sz="3400" b="1" dirty="0" smtClean="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940152" y="1142746"/>
            <a:ext cx="2880320" cy="4230470"/>
          </a:xfrm>
          <a:prstGeom prst="rect">
            <a:avLst/>
          </a:prstGeom>
          <a:effectLst>
            <a:outerShdw blurRad="165100" dist="38100" dir="2700000" sx="102000" sy="102000" algn="tl" rotWithShape="0">
              <a:prstClr val="black">
                <a:alpha val="40000"/>
              </a:prstClr>
            </a:outerShdw>
          </a:effectLst>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086520" y="4860273"/>
            <a:ext cx="4205560" cy="1737079"/>
          </a:xfrm>
          <a:prstGeom prst="rect">
            <a:avLst/>
          </a:prstGeom>
          <a:effectLst>
            <a:outerShdw blurRad="165100" dist="38100" dir="2700000" sx="102000" sy="102000" algn="tl" rotWithShape="0">
              <a:prstClr val="black">
                <a:alpha val="40000"/>
              </a:prstClr>
            </a:outerShdw>
          </a:effectLst>
        </p:spPr>
      </p:pic>
    </p:spTree>
    <p:extLst>
      <p:ext uri="{BB962C8B-B14F-4D97-AF65-F5344CB8AC3E}">
        <p14:creationId xmlns:p14="http://schemas.microsoft.com/office/powerpoint/2010/main" val="209154594"/>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GB" sz="3400" dirty="0" smtClean="0"/>
              <a:t>03.1 </a:t>
            </a:r>
            <a:r>
              <a:rPr lang="en-GB" sz="3400" dirty="0"/>
              <a:t>– </a:t>
            </a:r>
            <a:r>
              <a:rPr lang="en-GB" sz="3400" dirty="0" smtClean="0"/>
              <a:t>Drawing and Manipulating Shapes</a:t>
            </a:r>
            <a:endParaRPr lang="en-GB" sz="3400" b="1" dirty="0" smtClean="0"/>
          </a:p>
        </p:txBody>
      </p:sp>
      <p:sp>
        <p:nvSpPr>
          <p:cNvPr id="6" name="Rectangle 5"/>
          <p:cNvSpPr/>
          <p:nvPr/>
        </p:nvSpPr>
        <p:spPr>
          <a:xfrm>
            <a:off x="179512" y="1152288"/>
            <a:ext cx="8708512" cy="5508850"/>
          </a:xfrm>
          <a:prstGeom prst="rect">
            <a:avLst/>
          </a:prstGeom>
          <a:solidFill>
            <a:srgbClr val="FFFF99"/>
          </a:solidFill>
          <a:ln w="57150">
            <a:solidFill>
              <a:srgbClr val="BAAD06"/>
            </a:solidFill>
          </a:ln>
        </p:spPr>
        <p:txBody>
          <a:bodyPr wrap="square">
            <a:spAutoFit/>
          </a:bodyPr>
          <a:lstStyle/>
          <a:p>
            <a:pPr>
              <a:buClr>
                <a:srgbClr val="C00000"/>
              </a:buClr>
              <a:tabLst>
                <a:tab pos="2420938" algn="l"/>
              </a:tabLst>
            </a:pPr>
            <a:r>
              <a:rPr lang="en-US" sz="1660" b="1" dirty="0" smtClean="0">
                <a:solidFill>
                  <a:srgbClr val="C00000"/>
                </a:solidFill>
                <a:latin typeface="Arial" panose="020B0604020202020204" pitchFamily="34" charset="0"/>
                <a:cs typeface="Arial" panose="020B0604020202020204" pitchFamily="34" charset="0"/>
              </a:rPr>
              <a:t>Plan-IT</a:t>
            </a:r>
            <a:endParaRPr lang="en-US" sz="1660" b="1" dirty="0">
              <a:solidFill>
                <a:srgbClr val="C00000"/>
              </a:solidFill>
              <a:latin typeface="Arial" panose="020B0604020202020204" pitchFamily="34" charset="0"/>
              <a:cs typeface="Arial" panose="020B0604020202020204" pitchFamily="34" charset="0"/>
            </a:endParaRPr>
          </a:p>
          <a:p>
            <a:pPr marL="623888" indent="-623888">
              <a:buClr>
                <a:srgbClr val="C00000"/>
              </a:buClr>
              <a:tabLst>
                <a:tab pos="2420938" algn="l"/>
              </a:tabLst>
            </a:pPr>
            <a:r>
              <a:rPr lang="en-US" sz="1660" b="1" dirty="0" smtClean="0">
                <a:solidFill>
                  <a:srgbClr val="000000"/>
                </a:solidFill>
                <a:latin typeface="Arial" panose="020B0604020202020204" pitchFamily="34" charset="0"/>
                <a:cs typeface="Arial" panose="020B0604020202020204" pitchFamily="34" charset="0"/>
              </a:rPr>
              <a:t>3.1.7 	</a:t>
            </a:r>
            <a:r>
              <a:rPr lang="en-US" sz="1660" dirty="0" smtClean="0">
                <a:solidFill>
                  <a:srgbClr val="000000"/>
                </a:solidFill>
                <a:latin typeface="Arial" panose="020B0604020202020204" pitchFamily="34" charset="0"/>
                <a:cs typeface="Arial" panose="020B0604020202020204" pitchFamily="34" charset="0"/>
              </a:rPr>
              <a:t>Look </a:t>
            </a:r>
            <a:r>
              <a:rPr lang="en-US" sz="1660" dirty="0">
                <a:solidFill>
                  <a:srgbClr val="000000"/>
                </a:solidFill>
                <a:latin typeface="Arial" panose="020B0604020202020204" pitchFamily="34" charset="0"/>
                <a:cs typeface="Arial" panose="020B0604020202020204" pitchFamily="34" charset="0"/>
              </a:rPr>
              <a:t>at the instructions for drawing three squares that you wrote for 3.1.6 Plan-IT. Can you use iteration to </a:t>
            </a:r>
            <a:r>
              <a:rPr lang="en-US" sz="1660" dirty="0" smtClean="0">
                <a:solidFill>
                  <a:srgbClr val="000000"/>
                </a:solidFill>
                <a:latin typeface="Arial" panose="020B0604020202020204" pitchFamily="34" charset="0"/>
                <a:cs typeface="Arial" panose="020B0604020202020204" pitchFamily="34" charset="0"/>
              </a:rPr>
              <a:t>make your </a:t>
            </a:r>
            <a:r>
              <a:rPr lang="en-US" sz="1660" dirty="0">
                <a:solidFill>
                  <a:srgbClr val="000000"/>
                </a:solidFill>
                <a:latin typeface="Arial" panose="020B0604020202020204" pitchFamily="34" charset="0"/>
                <a:cs typeface="Arial" panose="020B0604020202020204" pitchFamily="34" charset="0"/>
              </a:rPr>
              <a:t>algorithm shorter </a:t>
            </a:r>
            <a:r>
              <a:rPr lang="en-US" sz="1660" dirty="0" smtClean="0">
                <a:solidFill>
                  <a:srgbClr val="000000"/>
                </a:solidFill>
                <a:latin typeface="Arial" panose="020B0604020202020204" pitchFamily="34" charset="0"/>
                <a:cs typeface="Arial" panose="020B0604020202020204" pitchFamily="34" charset="0"/>
              </a:rPr>
              <a:t/>
            </a:r>
            <a:br>
              <a:rPr lang="en-US" sz="1660" dirty="0" smtClean="0">
                <a:solidFill>
                  <a:srgbClr val="000000"/>
                </a:solidFill>
                <a:latin typeface="Arial" panose="020B0604020202020204" pitchFamily="34" charset="0"/>
                <a:cs typeface="Arial" panose="020B0604020202020204" pitchFamily="34" charset="0"/>
              </a:rPr>
            </a:br>
            <a:r>
              <a:rPr lang="en-US" sz="1660" dirty="0" smtClean="0">
                <a:solidFill>
                  <a:srgbClr val="000000"/>
                </a:solidFill>
                <a:latin typeface="Arial" panose="020B0604020202020204" pitchFamily="34" charset="0"/>
                <a:cs typeface="Arial" panose="020B0604020202020204" pitchFamily="34" charset="0"/>
              </a:rPr>
              <a:t>and </a:t>
            </a:r>
            <a:r>
              <a:rPr lang="en-US" sz="1660" dirty="0">
                <a:solidFill>
                  <a:srgbClr val="000000"/>
                </a:solidFill>
                <a:latin typeface="Arial" panose="020B0604020202020204" pitchFamily="34" charset="0"/>
                <a:cs typeface="Arial" panose="020B0604020202020204" pitchFamily="34" charset="0"/>
              </a:rPr>
              <a:t>clearer?</a:t>
            </a:r>
          </a:p>
          <a:p>
            <a:pPr marL="623888" indent="-623888">
              <a:buClr>
                <a:srgbClr val="C00000"/>
              </a:buClr>
            </a:pPr>
            <a:r>
              <a:rPr lang="en-US" sz="1660" b="1" dirty="0" smtClean="0">
                <a:solidFill>
                  <a:srgbClr val="000000"/>
                </a:solidFill>
                <a:latin typeface="Arial" panose="020B0604020202020204" pitchFamily="34" charset="0"/>
                <a:cs typeface="Arial" panose="020B0604020202020204" pitchFamily="34" charset="0"/>
              </a:rPr>
              <a:t>3.1.8	</a:t>
            </a:r>
            <a:r>
              <a:rPr lang="en-US" sz="1660" dirty="0" smtClean="0">
                <a:solidFill>
                  <a:srgbClr val="000000"/>
                </a:solidFill>
                <a:latin typeface="Arial" panose="020B0604020202020204" pitchFamily="34" charset="0"/>
                <a:cs typeface="Arial" panose="020B0604020202020204" pitchFamily="34" charset="0"/>
              </a:rPr>
              <a:t>To </a:t>
            </a:r>
            <a:r>
              <a:rPr lang="en-US" sz="1660" dirty="0">
                <a:solidFill>
                  <a:srgbClr val="000000"/>
                </a:solidFill>
                <a:latin typeface="Arial" panose="020B0604020202020204" pitchFamily="34" charset="0"/>
                <a:cs typeface="Arial" panose="020B0604020202020204" pitchFamily="34" charset="0"/>
              </a:rPr>
              <a:t>draw a square you need to turn through </a:t>
            </a:r>
            <a:r>
              <a:rPr lang="en-US" sz="1660" dirty="0" smtClean="0">
                <a:solidFill>
                  <a:srgbClr val="000000"/>
                </a:solidFill>
                <a:latin typeface="Arial" panose="020B0604020202020204" pitchFamily="34" charset="0"/>
                <a:cs typeface="Arial" panose="020B0604020202020204" pitchFamily="34" charset="0"/>
              </a:rPr>
              <a:t>90</a:t>
            </a:r>
            <a:br>
              <a:rPr lang="en-US" sz="1660" dirty="0" smtClean="0">
                <a:solidFill>
                  <a:srgbClr val="000000"/>
                </a:solidFill>
                <a:latin typeface="Arial" panose="020B0604020202020204" pitchFamily="34" charset="0"/>
                <a:cs typeface="Arial" panose="020B0604020202020204" pitchFamily="34" charset="0"/>
              </a:rPr>
            </a:br>
            <a:r>
              <a:rPr lang="en-US" sz="1660" dirty="0" smtClean="0">
                <a:solidFill>
                  <a:srgbClr val="000000"/>
                </a:solidFill>
                <a:latin typeface="Arial" panose="020B0604020202020204" pitchFamily="34" charset="0"/>
                <a:cs typeface="Arial" panose="020B0604020202020204" pitchFamily="34" charset="0"/>
              </a:rPr>
              <a:t> degrees each </a:t>
            </a:r>
            <a:r>
              <a:rPr lang="en-US" sz="1660" dirty="0">
                <a:solidFill>
                  <a:srgbClr val="000000"/>
                </a:solidFill>
                <a:latin typeface="Arial" panose="020B0604020202020204" pitchFamily="34" charset="0"/>
                <a:cs typeface="Arial" panose="020B0604020202020204" pitchFamily="34" charset="0"/>
              </a:rPr>
              <a:t>time you need to turn a corner. </a:t>
            </a:r>
            <a:r>
              <a:rPr lang="en-US" sz="1660" dirty="0" smtClean="0">
                <a:solidFill>
                  <a:srgbClr val="000000"/>
                </a:solidFill>
                <a:latin typeface="Arial" panose="020B0604020202020204" pitchFamily="34" charset="0"/>
                <a:cs typeface="Arial" panose="020B0604020202020204" pitchFamily="34" charset="0"/>
              </a:rPr>
              <a:t/>
            </a:r>
            <a:br>
              <a:rPr lang="en-US" sz="1660" dirty="0" smtClean="0">
                <a:solidFill>
                  <a:srgbClr val="000000"/>
                </a:solidFill>
                <a:latin typeface="Arial" panose="020B0604020202020204" pitchFamily="34" charset="0"/>
                <a:cs typeface="Arial" panose="020B0604020202020204" pitchFamily="34" charset="0"/>
              </a:rPr>
            </a:br>
            <a:r>
              <a:rPr lang="en-US" sz="1660" dirty="0" smtClean="0">
                <a:solidFill>
                  <a:srgbClr val="000000"/>
                </a:solidFill>
                <a:latin typeface="Arial" panose="020B0604020202020204" pitchFamily="34" charset="0"/>
                <a:cs typeface="Arial" panose="020B0604020202020204" pitchFamily="34" charset="0"/>
              </a:rPr>
              <a:t>This </a:t>
            </a:r>
            <a:r>
              <a:rPr lang="en-US" sz="1660" dirty="0">
                <a:solidFill>
                  <a:srgbClr val="000000"/>
                </a:solidFill>
                <a:latin typeface="Arial" panose="020B0604020202020204" pitchFamily="34" charset="0"/>
                <a:cs typeface="Arial" panose="020B0604020202020204" pitchFamily="34" charset="0"/>
              </a:rPr>
              <a:t>is  </a:t>
            </a:r>
            <a:r>
              <a:rPr lang="en-US" sz="1660" dirty="0" smtClean="0">
                <a:solidFill>
                  <a:srgbClr val="000000"/>
                </a:solidFill>
                <a:latin typeface="Arial" panose="020B0604020202020204" pitchFamily="34" charset="0"/>
                <a:cs typeface="Arial" panose="020B0604020202020204" pitchFamily="34" charset="0"/>
              </a:rPr>
              <a:t>the external </a:t>
            </a:r>
            <a:r>
              <a:rPr lang="en-US" sz="1660" dirty="0">
                <a:solidFill>
                  <a:srgbClr val="000000"/>
                </a:solidFill>
                <a:latin typeface="Arial" panose="020B0604020202020204" pitchFamily="34" charset="0"/>
                <a:cs typeface="Arial" panose="020B0604020202020204" pitchFamily="34" charset="0"/>
              </a:rPr>
              <a:t>angle.</a:t>
            </a:r>
          </a:p>
          <a:p>
            <a:pPr marL="342900" indent="-342900">
              <a:buClr>
                <a:srgbClr val="C00000"/>
              </a:buClr>
              <a:buFont typeface="+mj-lt"/>
              <a:buAutoNum type="alphaLcParenR"/>
              <a:tabLst>
                <a:tab pos="2420938" algn="l"/>
              </a:tabLst>
            </a:pPr>
            <a:r>
              <a:rPr lang="en-US" sz="1660" dirty="0" smtClean="0">
                <a:solidFill>
                  <a:srgbClr val="000000"/>
                </a:solidFill>
                <a:latin typeface="Arial" panose="020B0604020202020204" pitchFamily="34" charset="0"/>
                <a:cs typeface="Arial" panose="020B0604020202020204" pitchFamily="34" charset="0"/>
              </a:rPr>
              <a:t>What </a:t>
            </a:r>
            <a:r>
              <a:rPr lang="en-US" sz="1660" dirty="0">
                <a:solidFill>
                  <a:srgbClr val="000000"/>
                </a:solidFill>
                <a:latin typeface="Arial" panose="020B0604020202020204" pitchFamily="34" charset="0"/>
                <a:cs typeface="Arial" panose="020B0604020202020204" pitchFamily="34" charset="0"/>
              </a:rPr>
              <a:t>are the external angles – the angles you </a:t>
            </a:r>
            <a:r>
              <a:rPr lang="en-US" sz="1660" dirty="0" smtClean="0">
                <a:solidFill>
                  <a:srgbClr val="000000"/>
                </a:solidFill>
                <a:latin typeface="Arial" panose="020B0604020202020204" pitchFamily="34" charset="0"/>
                <a:cs typeface="Arial" panose="020B0604020202020204" pitchFamily="34" charset="0"/>
              </a:rPr>
              <a:t/>
            </a:r>
            <a:br>
              <a:rPr lang="en-US" sz="1660" dirty="0" smtClean="0">
                <a:solidFill>
                  <a:srgbClr val="000000"/>
                </a:solidFill>
                <a:latin typeface="Arial" panose="020B0604020202020204" pitchFamily="34" charset="0"/>
                <a:cs typeface="Arial" panose="020B0604020202020204" pitchFamily="34" charset="0"/>
              </a:rPr>
            </a:br>
            <a:r>
              <a:rPr lang="en-US" sz="1660" dirty="0" smtClean="0">
                <a:solidFill>
                  <a:srgbClr val="000000"/>
                </a:solidFill>
                <a:latin typeface="Arial" panose="020B0604020202020204" pitchFamily="34" charset="0"/>
                <a:cs typeface="Arial" panose="020B0604020202020204" pitchFamily="34" charset="0"/>
              </a:rPr>
              <a:t>must </a:t>
            </a:r>
            <a:r>
              <a:rPr lang="en-US" sz="1660" dirty="0">
                <a:solidFill>
                  <a:srgbClr val="000000"/>
                </a:solidFill>
                <a:latin typeface="Arial" panose="020B0604020202020204" pitchFamily="34" charset="0"/>
                <a:cs typeface="Arial" panose="020B0604020202020204" pitchFamily="34" charset="0"/>
              </a:rPr>
              <a:t>turn </a:t>
            </a:r>
            <a:r>
              <a:rPr lang="en-US" sz="1660" dirty="0" smtClean="0">
                <a:solidFill>
                  <a:srgbClr val="000000"/>
                </a:solidFill>
                <a:latin typeface="Arial" panose="020B0604020202020204" pitchFamily="34" charset="0"/>
                <a:cs typeface="Arial" panose="020B0604020202020204" pitchFamily="34" charset="0"/>
              </a:rPr>
              <a:t>through </a:t>
            </a:r>
            <a:r>
              <a:rPr lang="en-US" sz="1660" dirty="0">
                <a:solidFill>
                  <a:srgbClr val="000000"/>
                </a:solidFill>
                <a:latin typeface="Arial" panose="020B0604020202020204" pitchFamily="34" charset="0"/>
                <a:cs typeface="Arial" panose="020B0604020202020204" pitchFamily="34" charset="0"/>
              </a:rPr>
              <a:t>when drawing the shape – for:</a:t>
            </a:r>
          </a:p>
          <a:p>
            <a:pPr marL="623888" indent="-285750">
              <a:buClr>
                <a:srgbClr val="C00000"/>
              </a:buClr>
              <a:buFont typeface="Wingdings" panose="05000000000000000000" pitchFamily="2" charset="2"/>
              <a:buChar char="§"/>
              <a:tabLst>
                <a:tab pos="2420938" algn="l"/>
              </a:tabLst>
            </a:pPr>
            <a:r>
              <a:rPr lang="en-US" sz="1660" dirty="0" smtClean="0">
                <a:solidFill>
                  <a:srgbClr val="000000"/>
                </a:solidFill>
                <a:latin typeface="Arial" panose="020B0604020202020204" pitchFamily="34" charset="0"/>
                <a:cs typeface="Arial" panose="020B0604020202020204" pitchFamily="34" charset="0"/>
              </a:rPr>
              <a:t>a </a:t>
            </a:r>
            <a:r>
              <a:rPr lang="en-US" sz="1660" dirty="0">
                <a:solidFill>
                  <a:srgbClr val="000000"/>
                </a:solidFill>
                <a:latin typeface="Arial" panose="020B0604020202020204" pitchFamily="34" charset="0"/>
                <a:cs typeface="Arial" panose="020B0604020202020204" pitchFamily="34" charset="0"/>
              </a:rPr>
              <a:t>regular triangle</a:t>
            </a:r>
          </a:p>
          <a:p>
            <a:pPr marL="623888" indent="-285750">
              <a:buClr>
                <a:srgbClr val="C00000"/>
              </a:buClr>
              <a:buFont typeface="Wingdings" panose="05000000000000000000" pitchFamily="2" charset="2"/>
              <a:buChar char="§"/>
              <a:tabLst>
                <a:tab pos="2420938" algn="l"/>
              </a:tabLst>
            </a:pPr>
            <a:r>
              <a:rPr lang="en-US" sz="1660" dirty="0" smtClean="0">
                <a:solidFill>
                  <a:srgbClr val="000000"/>
                </a:solidFill>
                <a:latin typeface="Arial" panose="020B0604020202020204" pitchFamily="34" charset="0"/>
                <a:cs typeface="Arial" panose="020B0604020202020204" pitchFamily="34" charset="0"/>
              </a:rPr>
              <a:t>a </a:t>
            </a:r>
            <a:r>
              <a:rPr lang="en-US" sz="1660" dirty="0">
                <a:solidFill>
                  <a:srgbClr val="000000"/>
                </a:solidFill>
                <a:latin typeface="Arial" panose="020B0604020202020204" pitchFamily="34" charset="0"/>
                <a:cs typeface="Arial" panose="020B0604020202020204" pitchFamily="34" charset="0"/>
              </a:rPr>
              <a:t>regular pentagon</a:t>
            </a:r>
          </a:p>
          <a:p>
            <a:pPr marL="623888" indent="-285750">
              <a:buClr>
                <a:srgbClr val="C00000"/>
              </a:buClr>
              <a:buFont typeface="Wingdings" panose="05000000000000000000" pitchFamily="2" charset="2"/>
              <a:buChar char="§"/>
              <a:tabLst>
                <a:tab pos="2420938" algn="l"/>
              </a:tabLst>
            </a:pPr>
            <a:r>
              <a:rPr lang="en-US" sz="1660" dirty="0" smtClean="0">
                <a:solidFill>
                  <a:srgbClr val="000000"/>
                </a:solidFill>
                <a:latin typeface="Arial" panose="020B0604020202020204" pitchFamily="34" charset="0"/>
                <a:cs typeface="Arial" panose="020B0604020202020204" pitchFamily="34" charset="0"/>
              </a:rPr>
              <a:t>a </a:t>
            </a:r>
            <a:r>
              <a:rPr lang="en-US" sz="1660" dirty="0">
                <a:solidFill>
                  <a:srgbClr val="000000"/>
                </a:solidFill>
                <a:latin typeface="Arial" panose="020B0604020202020204" pitchFamily="34" charset="0"/>
                <a:cs typeface="Arial" panose="020B0604020202020204" pitchFamily="34" charset="0"/>
              </a:rPr>
              <a:t>regular hexagon</a:t>
            </a:r>
          </a:p>
          <a:p>
            <a:pPr marL="623888" indent="-285750">
              <a:buClr>
                <a:srgbClr val="C00000"/>
              </a:buClr>
              <a:buFont typeface="Wingdings" panose="05000000000000000000" pitchFamily="2" charset="2"/>
              <a:buChar char="§"/>
              <a:tabLst>
                <a:tab pos="2420938" algn="l"/>
              </a:tabLst>
            </a:pPr>
            <a:r>
              <a:rPr lang="en-US" sz="1660" dirty="0" smtClean="0">
                <a:solidFill>
                  <a:srgbClr val="000000"/>
                </a:solidFill>
                <a:latin typeface="Arial" panose="020B0604020202020204" pitchFamily="34" charset="0"/>
                <a:cs typeface="Arial" panose="020B0604020202020204" pitchFamily="34" charset="0"/>
              </a:rPr>
              <a:t>a </a:t>
            </a:r>
            <a:r>
              <a:rPr lang="en-US" sz="1660" dirty="0">
                <a:solidFill>
                  <a:srgbClr val="000000"/>
                </a:solidFill>
                <a:latin typeface="Arial" panose="020B0604020202020204" pitchFamily="34" charset="0"/>
                <a:cs typeface="Arial" panose="020B0604020202020204" pitchFamily="34" charset="0"/>
              </a:rPr>
              <a:t>rectangle?</a:t>
            </a:r>
          </a:p>
          <a:p>
            <a:pPr marL="342900" indent="-342900">
              <a:buClr>
                <a:srgbClr val="C00000"/>
              </a:buClr>
              <a:buFont typeface="+mj-lt"/>
              <a:buAutoNum type="alphaLcParenR" startAt="2"/>
              <a:tabLst>
                <a:tab pos="2420938" algn="l"/>
              </a:tabLst>
            </a:pPr>
            <a:r>
              <a:rPr lang="en-US" sz="1660" dirty="0" smtClean="0">
                <a:solidFill>
                  <a:srgbClr val="000000"/>
                </a:solidFill>
                <a:latin typeface="Arial" panose="020B0604020202020204" pitchFamily="34" charset="0"/>
                <a:cs typeface="Arial" panose="020B0604020202020204" pitchFamily="34" charset="0"/>
              </a:rPr>
              <a:t>What </a:t>
            </a:r>
            <a:r>
              <a:rPr lang="en-US" sz="1660" dirty="0">
                <a:solidFill>
                  <a:srgbClr val="000000"/>
                </a:solidFill>
                <a:latin typeface="Arial" panose="020B0604020202020204" pitchFamily="34" charset="0"/>
                <a:cs typeface="Arial" panose="020B0604020202020204" pitchFamily="34" charset="0"/>
              </a:rPr>
              <a:t>would a shape with 360 sides look like?</a:t>
            </a:r>
          </a:p>
          <a:p>
            <a:pPr marL="342900" indent="-342900">
              <a:buClr>
                <a:srgbClr val="C00000"/>
              </a:buClr>
              <a:buFont typeface="+mj-lt"/>
              <a:buAutoNum type="alphaLcParenR" startAt="2"/>
              <a:tabLst>
                <a:tab pos="2420938" algn="l"/>
              </a:tabLst>
            </a:pPr>
            <a:r>
              <a:rPr lang="en-US" sz="1660" dirty="0" smtClean="0">
                <a:solidFill>
                  <a:srgbClr val="000000"/>
                </a:solidFill>
                <a:latin typeface="Arial" panose="020B0604020202020204" pitchFamily="34" charset="0"/>
                <a:cs typeface="Arial" panose="020B0604020202020204" pitchFamily="34" charset="0"/>
              </a:rPr>
              <a:t>Write </a:t>
            </a:r>
            <a:r>
              <a:rPr lang="en-US" sz="1660" dirty="0">
                <a:solidFill>
                  <a:srgbClr val="000000"/>
                </a:solidFill>
                <a:latin typeface="Arial" panose="020B0604020202020204" pitchFamily="34" charset="0"/>
                <a:cs typeface="Arial" panose="020B0604020202020204" pitchFamily="34" charset="0"/>
              </a:rPr>
              <a:t>an algorithm for drawing a triangle, a rectangle, a pentagon and a hexagon.</a:t>
            </a:r>
          </a:p>
          <a:p>
            <a:pPr marL="623888" indent="-566738">
              <a:buClr>
                <a:srgbClr val="C00000"/>
              </a:buClr>
              <a:tabLst>
                <a:tab pos="2420938" algn="l"/>
              </a:tabLst>
            </a:pPr>
            <a:r>
              <a:rPr lang="en-US" sz="1660" b="1" dirty="0" smtClean="0">
                <a:solidFill>
                  <a:srgbClr val="000000"/>
                </a:solidFill>
                <a:latin typeface="Arial" panose="020B0604020202020204" pitchFamily="34" charset="0"/>
                <a:cs typeface="Arial" panose="020B0604020202020204" pitchFamily="34" charset="0"/>
              </a:rPr>
              <a:t>3.1.9 	</a:t>
            </a:r>
            <a:r>
              <a:rPr lang="en-US" sz="1660" dirty="0" smtClean="0">
                <a:solidFill>
                  <a:srgbClr val="000000"/>
                </a:solidFill>
                <a:latin typeface="Arial" panose="020B0604020202020204" pitchFamily="34" charset="0"/>
                <a:cs typeface="Arial" panose="020B0604020202020204" pitchFamily="34" charset="0"/>
              </a:rPr>
              <a:t>On </a:t>
            </a:r>
            <a:r>
              <a:rPr lang="en-US" sz="1660" dirty="0">
                <a:solidFill>
                  <a:srgbClr val="000000"/>
                </a:solidFill>
                <a:latin typeface="Arial" panose="020B0604020202020204" pitchFamily="34" charset="0"/>
                <a:cs typeface="Arial" panose="020B0604020202020204" pitchFamily="34" charset="0"/>
              </a:rPr>
              <a:t>paper draw your own van Doesburg-style artwork, based on geometric shapes. Later, you will be </a:t>
            </a:r>
            <a:r>
              <a:rPr lang="en-US" sz="1660" dirty="0" smtClean="0">
                <a:solidFill>
                  <a:srgbClr val="000000"/>
                </a:solidFill>
                <a:latin typeface="Arial" panose="020B0604020202020204" pitchFamily="34" charset="0"/>
                <a:cs typeface="Arial" panose="020B0604020202020204" pitchFamily="34" charset="0"/>
              </a:rPr>
              <a:t>creating algorithms </a:t>
            </a:r>
            <a:r>
              <a:rPr lang="en-US" sz="1660" dirty="0">
                <a:solidFill>
                  <a:srgbClr val="000000"/>
                </a:solidFill>
                <a:latin typeface="Arial" panose="020B0604020202020204" pitchFamily="34" charset="0"/>
                <a:cs typeface="Arial" panose="020B0604020202020204" pitchFamily="34" charset="0"/>
              </a:rPr>
              <a:t>to enable a computer to draw your design, so think about the shapes, patterns and </a:t>
            </a:r>
            <a:r>
              <a:rPr lang="en-US" sz="1660" dirty="0" err="1">
                <a:solidFill>
                  <a:srgbClr val="000000"/>
                </a:solidFill>
                <a:latin typeface="Arial" panose="020B0604020202020204" pitchFamily="34" charset="0"/>
                <a:cs typeface="Arial" panose="020B0604020202020204" pitchFamily="34" charset="0"/>
              </a:rPr>
              <a:t>colours</a:t>
            </a:r>
            <a:r>
              <a:rPr lang="en-US" sz="1660" dirty="0">
                <a:solidFill>
                  <a:srgbClr val="000000"/>
                </a:solidFill>
                <a:latin typeface="Arial" panose="020B0604020202020204" pitchFamily="34" charset="0"/>
                <a:cs typeface="Arial" panose="020B0604020202020204" pitchFamily="34" charset="0"/>
              </a:rPr>
              <a:t> you use </a:t>
            </a:r>
            <a:r>
              <a:rPr lang="en-US" sz="1660" dirty="0" smtClean="0">
                <a:solidFill>
                  <a:srgbClr val="000000"/>
                </a:solidFill>
                <a:latin typeface="Arial" panose="020B0604020202020204" pitchFamily="34" charset="0"/>
                <a:cs typeface="Arial" panose="020B0604020202020204" pitchFamily="34" charset="0"/>
              </a:rPr>
              <a:t>and where </a:t>
            </a:r>
            <a:r>
              <a:rPr lang="en-US" sz="1660" dirty="0">
                <a:solidFill>
                  <a:srgbClr val="000000"/>
                </a:solidFill>
                <a:latin typeface="Arial" panose="020B0604020202020204" pitchFamily="34" charset="0"/>
                <a:cs typeface="Arial" panose="020B0604020202020204" pitchFamily="34" charset="0"/>
              </a:rPr>
              <a:t>they will appear on the page. </a:t>
            </a:r>
            <a:r>
              <a:rPr lang="en-US" sz="1660" dirty="0" smtClean="0">
                <a:solidFill>
                  <a:srgbClr val="000000"/>
                </a:solidFill>
                <a:latin typeface="Arial" panose="020B0604020202020204" pitchFamily="34" charset="0"/>
                <a:cs typeface="Arial" panose="020B0604020202020204" pitchFamily="34" charset="0"/>
              </a:rPr>
              <a:t>E.g., </a:t>
            </a:r>
            <a:r>
              <a:rPr lang="en-US" sz="1660" dirty="0">
                <a:solidFill>
                  <a:srgbClr val="000000"/>
                </a:solidFill>
                <a:latin typeface="Arial" panose="020B0604020202020204" pitchFamily="34" charset="0"/>
                <a:cs typeface="Arial" panose="020B0604020202020204" pitchFamily="34" charset="0"/>
              </a:rPr>
              <a:t>will you use squares, rectangles and lines like van Doesburg </a:t>
            </a:r>
            <a:r>
              <a:rPr lang="en-US" sz="1660" dirty="0" smtClean="0">
                <a:solidFill>
                  <a:srgbClr val="000000"/>
                </a:solidFill>
                <a:latin typeface="Arial" panose="020B0604020202020204" pitchFamily="34" charset="0"/>
                <a:cs typeface="Arial" panose="020B0604020202020204" pitchFamily="34" charset="0"/>
              </a:rPr>
              <a:t>or will </a:t>
            </a:r>
            <a:r>
              <a:rPr lang="en-US" sz="1660" dirty="0">
                <a:solidFill>
                  <a:srgbClr val="000000"/>
                </a:solidFill>
                <a:latin typeface="Arial" panose="020B0604020202020204" pitchFamily="34" charset="0"/>
                <a:cs typeface="Arial" panose="020B0604020202020204" pitchFamily="34" charset="0"/>
              </a:rPr>
              <a:t>you include other shapes in your design? Will you stick to bold, primary </a:t>
            </a:r>
            <a:r>
              <a:rPr lang="en-US" sz="1660" dirty="0" err="1">
                <a:solidFill>
                  <a:srgbClr val="000000"/>
                </a:solidFill>
                <a:latin typeface="Arial" panose="020B0604020202020204" pitchFamily="34" charset="0"/>
                <a:cs typeface="Arial" panose="020B0604020202020204" pitchFamily="34" charset="0"/>
              </a:rPr>
              <a:t>colours</a:t>
            </a:r>
            <a:r>
              <a:rPr lang="en-US" sz="1660" dirty="0">
                <a:solidFill>
                  <a:srgbClr val="000000"/>
                </a:solidFill>
                <a:latin typeface="Arial" panose="020B0604020202020204" pitchFamily="34" charset="0"/>
                <a:cs typeface="Arial" panose="020B0604020202020204" pitchFamily="34" charset="0"/>
              </a:rPr>
              <a:t>, or introduce other </a:t>
            </a:r>
            <a:r>
              <a:rPr lang="en-US" sz="1660" dirty="0" err="1">
                <a:solidFill>
                  <a:srgbClr val="000000"/>
                </a:solidFill>
                <a:latin typeface="Arial" panose="020B0604020202020204" pitchFamily="34" charset="0"/>
                <a:cs typeface="Arial" panose="020B0604020202020204" pitchFamily="34" charset="0"/>
              </a:rPr>
              <a:t>colours</a:t>
            </a:r>
            <a:r>
              <a:rPr lang="en-US" sz="1660" dirty="0">
                <a:solidFill>
                  <a:srgbClr val="000000"/>
                </a:solidFill>
                <a:latin typeface="Arial" panose="020B0604020202020204" pitchFamily="34" charset="0"/>
                <a:cs typeface="Arial" panose="020B0604020202020204" pitchFamily="34" charset="0"/>
              </a:rPr>
              <a:t> </a:t>
            </a:r>
            <a:r>
              <a:rPr lang="en-US" sz="1660" dirty="0" smtClean="0">
                <a:solidFill>
                  <a:srgbClr val="000000"/>
                </a:solidFill>
                <a:latin typeface="Arial" panose="020B0604020202020204" pitchFamily="34" charset="0"/>
                <a:cs typeface="Arial" panose="020B0604020202020204" pitchFamily="34" charset="0"/>
              </a:rPr>
              <a:t>into your </a:t>
            </a:r>
            <a:r>
              <a:rPr lang="en-US" sz="1660" dirty="0">
                <a:solidFill>
                  <a:srgbClr val="000000"/>
                </a:solidFill>
                <a:latin typeface="Arial" panose="020B0604020202020204" pitchFamily="34" charset="0"/>
                <a:cs typeface="Arial" panose="020B0604020202020204" pitchFamily="34" charset="0"/>
              </a:rPr>
              <a:t>artwork? You can be as creative as you like!</a:t>
            </a:r>
            <a:endParaRPr lang="en-GB" sz="1660" dirty="0">
              <a:solidFill>
                <a:srgbClr val="000000"/>
              </a:solidFill>
              <a:latin typeface="Arial" panose="020B0604020202020204" pitchFamily="34" charset="0"/>
              <a:cs typeface="Arial" panose="020B0604020202020204" pitchFamily="34" charset="0"/>
            </a:endParaRPr>
          </a:p>
        </p:txBody>
      </p:sp>
      <p:sp>
        <p:nvSpPr>
          <p:cNvPr id="7" name="Oval 6"/>
          <p:cNvSpPr/>
          <p:nvPr/>
        </p:nvSpPr>
        <p:spPr>
          <a:xfrm rot="1078849">
            <a:off x="8651451" y="1004169"/>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474398" y="1916832"/>
            <a:ext cx="3346074" cy="2808312"/>
          </a:xfrm>
          <a:prstGeom prst="rect">
            <a:avLst/>
          </a:prstGeom>
        </p:spPr>
      </p:pic>
    </p:spTree>
    <p:extLst>
      <p:ext uri="{BB962C8B-B14F-4D97-AF65-F5344CB8AC3E}">
        <p14:creationId xmlns:p14="http://schemas.microsoft.com/office/powerpoint/2010/main" val="2936845688"/>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83367" y="1124744"/>
            <a:ext cx="6116825" cy="5632311"/>
          </a:xfrm>
          <a:prstGeom prst="rect">
            <a:avLst/>
          </a:prstGeom>
          <a:noFill/>
        </p:spPr>
        <p:txBody>
          <a:bodyPr wrap="square" rtlCol="0">
            <a:spAutoFit/>
          </a:bodyPr>
          <a:lstStyle/>
          <a:p>
            <a:pPr marL="508000" indent="-508000">
              <a:buClr>
                <a:srgbClr val="C00000"/>
              </a:buClr>
              <a:buSzPct val="80000"/>
            </a:pPr>
            <a:r>
              <a:rPr lang="en-US" sz="2000" b="1" dirty="0" smtClean="0">
                <a:solidFill>
                  <a:srgbClr val="C00000"/>
                </a:solidFill>
              </a:rPr>
              <a:t>Making </a:t>
            </a:r>
            <a:r>
              <a:rPr lang="en-US" sz="2000" b="1" dirty="0">
                <a:solidFill>
                  <a:srgbClr val="C00000"/>
                </a:solidFill>
              </a:rPr>
              <a:t>algorithms efficient</a:t>
            </a:r>
          </a:p>
          <a:p>
            <a:pPr marL="406400" indent="-406400">
              <a:buClr>
                <a:srgbClr val="C00000"/>
              </a:buClr>
              <a:buSzPct val="80000"/>
              <a:buFont typeface="Arial" panose="020B0604020202020204" pitchFamily="34" charset="0"/>
              <a:buChar char="►"/>
            </a:pPr>
            <a:r>
              <a:rPr lang="en-US" sz="2000" dirty="0"/>
              <a:t>Unit 3.1 explored van </a:t>
            </a:r>
            <a:r>
              <a:rPr lang="en-US" sz="2000" dirty="0" err="1"/>
              <a:t>Doesburg’s</a:t>
            </a:r>
            <a:r>
              <a:rPr lang="en-US" sz="2000" dirty="0"/>
              <a:t> artwork and how to create an algorithm for drawing a square using iteration. Now we </a:t>
            </a:r>
            <a:r>
              <a:rPr lang="en-US" sz="2000" dirty="0" smtClean="0"/>
              <a:t>are going </a:t>
            </a:r>
            <a:r>
              <a:rPr lang="en-US" sz="2000" dirty="0"/>
              <a:t>to find out how to use graphical programming software to create geometrical shapes. We can use decomposition </a:t>
            </a:r>
            <a:r>
              <a:rPr lang="en-US" sz="2000" dirty="0" smtClean="0"/>
              <a:t>and abstraction </a:t>
            </a:r>
            <a:r>
              <a:rPr lang="en-US" sz="2000" dirty="0"/>
              <a:t>to do this</a:t>
            </a:r>
            <a:r>
              <a:rPr lang="en-US" sz="2000" dirty="0" smtClean="0"/>
              <a:t>.</a:t>
            </a:r>
          </a:p>
          <a:p>
            <a:pPr>
              <a:buClr>
                <a:srgbClr val="C00000"/>
              </a:buClr>
              <a:buSzPct val="80000"/>
            </a:pPr>
            <a:r>
              <a:rPr lang="en-US" sz="2000" b="1" dirty="0">
                <a:solidFill>
                  <a:srgbClr val="C00000"/>
                </a:solidFill>
              </a:rPr>
              <a:t>Paired programming</a:t>
            </a:r>
          </a:p>
          <a:p>
            <a:pPr marL="406400" indent="-406400">
              <a:buClr>
                <a:srgbClr val="C00000"/>
              </a:buClr>
              <a:buSzPct val="80000"/>
              <a:buFont typeface="Arial" panose="020B0604020202020204" pitchFamily="34" charset="0"/>
              <a:buChar char="►"/>
            </a:pPr>
            <a:r>
              <a:rPr lang="en-US" sz="2000" dirty="0"/>
              <a:t>‘Paired programming’ is a term used in industry to describe a method of programming where two programmers </a:t>
            </a:r>
            <a:r>
              <a:rPr lang="en-US" sz="2000" dirty="0" smtClean="0"/>
              <a:t>work together </a:t>
            </a:r>
            <a:r>
              <a:rPr lang="en-US" sz="2000" dirty="0"/>
              <a:t>on one computer. One programmer – the driver – writes the code, while the other – the observer – reviews </a:t>
            </a:r>
            <a:r>
              <a:rPr lang="en-US" sz="2000" dirty="0" smtClean="0"/>
              <a:t>each line </a:t>
            </a:r>
            <a:r>
              <a:rPr lang="en-US" sz="2000" dirty="0"/>
              <a:t>of code (the technical name for the instructions given to the computer) and debugs it (the name given to the process </a:t>
            </a:r>
            <a:r>
              <a:rPr lang="en-US" sz="2000" dirty="0" smtClean="0"/>
              <a:t>of correcting </a:t>
            </a:r>
            <a:r>
              <a:rPr lang="en-US" sz="2000" dirty="0"/>
              <a:t>code), developing ideas and generally looking for improvements.</a:t>
            </a:r>
            <a:endParaRPr lang="en-US" sz="2000" dirty="0" smtClean="0"/>
          </a:p>
        </p:txBody>
      </p:sp>
      <p:sp>
        <p:nvSpPr>
          <p:cNvPr id="8" name="Title 1"/>
          <p:cNvSpPr>
            <a:spLocks noGrp="1"/>
          </p:cNvSpPr>
          <p:nvPr>
            <p:ph type="title"/>
          </p:nvPr>
        </p:nvSpPr>
        <p:spPr>
          <a:xfrm>
            <a:off x="35496" y="44624"/>
            <a:ext cx="7632848" cy="625434"/>
          </a:xfrm>
        </p:spPr>
        <p:txBody>
          <a:bodyPr>
            <a:noAutofit/>
          </a:bodyPr>
          <a:lstStyle/>
          <a:p>
            <a:r>
              <a:rPr lang="en-US" sz="3100" dirty="0"/>
              <a:t>3.2 </a:t>
            </a:r>
            <a:r>
              <a:rPr lang="en-US" sz="3100" dirty="0" smtClean="0"/>
              <a:t>– Using Graphical Programming Software</a:t>
            </a:r>
            <a:endParaRPr lang="en-GB" sz="3100" b="1" dirty="0" smtClean="0"/>
          </a:p>
        </p:txBody>
      </p:sp>
      <p:pic>
        <p:nvPicPr>
          <p:cNvPr id="14338" name="Picture 2" descr="Image result for paired programmi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4167"/>
          <a:stretch/>
        </p:blipFill>
        <p:spPr bwMode="auto">
          <a:xfrm>
            <a:off x="6300190" y="1124744"/>
            <a:ext cx="2593851" cy="209035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300191" y="3212976"/>
            <a:ext cx="2593849" cy="646331"/>
          </a:xfrm>
          <a:prstGeom prst="rect">
            <a:avLst/>
          </a:prstGeom>
          <a:noFill/>
        </p:spPr>
        <p:txBody>
          <a:bodyPr wrap="square" rtlCol="0">
            <a:spAutoFit/>
          </a:bodyPr>
          <a:lstStyle/>
          <a:p>
            <a:pPr marL="287338" indent="-287338">
              <a:buClr>
                <a:srgbClr val="C00000"/>
              </a:buClr>
              <a:buSzPct val="80000"/>
              <a:buFont typeface="Arial" panose="020B0604020202020204" pitchFamily="34" charset="0"/>
              <a:buChar char="▲"/>
            </a:pPr>
            <a:r>
              <a:rPr lang="en-GB" dirty="0" smtClean="0"/>
              <a:t>Paired programming in action</a:t>
            </a:r>
            <a:endParaRPr lang="en-GB" dirty="0"/>
          </a:p>
        </p:txBody>
      </p:sp>
      <p:pic>
        <p:nvPicPr>
          <p:cNvPr id="14340" name="Picture 4" descr="Image result for paired programm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300190" y="3967247"/>
            <a:ext cx="2593850" cy="1549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7173179"/>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79512" y="1129382"/>
            <a:ext cx="8708512" cy="5539978"/>
          </a:xfrm>
          <a:prstGeom prst="rect">
            <a:avLst/>
          </a:prstGeom>
          <a:solidFill>
            <a:srgbClr val="FFFF99"/>
          </a:solidFill>
          <a:ln w="57150">
            <a:solidFill>
              <a:srgbClr val="BAAD06"/>
            </a:solidFill>
          </a:ln>
        </p:spPr>
        <p:txBody>
          <a:bodyPr wrap="square">
            <a:spAutoFit/>
          </a:bodyPr>
          <a:lstStyle/>
          <a:p>
            <a:pPr marL="744538" indent="-744538">
              <a:buClr>
                <a:srgbClr val="C00000"/>
              </a:buClr>
              <a:tabLst>
                <a:tab pos="2420938" algn="l"/>
              </a:tabLst>
            </a:pPr>
            <a:r>
              <a:rPr lang="en-US" sz="2000" b="1" dirty="0" smtClean="0">
                <a:solidFill>
                  <a:srgbClr val="C00000"/>
                </a:solidFill>
                <a:latin typeface="Arial" panose="020B0604020202020204" pitchFamily="34" charset="0"/>
                <a:cs typeface="Arial" panose="020B0604020202020204" pitchFamily="34" charset="0"/>
              </a:rPr>
              <a:t>Plan-IT</a:t>
            </a:r>
            <a:endParaRPr lang="en-US" sz="2000" b="1" dirty="0">
              <a:solidFill>
                <a:srgbClr val="C00000"/>
              </a:solidFill>
              <a:latin typeface="Arial" panose="020B0604020202020204" pitchFamily="34" charset="0"/>
              <a:cs typeface="Arial" panose="020B0604020202020204" pitchFamily="34" charset="0"/>
            </a:endParaRPr>
          </a:p>
          <a:p>
            <a:pPr marL="744538" indent="-744538">
              <a:buClr>
                <a:srgbClr val="C00000"/>
              </a:buClr>
              <a:tabLst>
                <a:tab pos="2420938" algn="l"/>
              </a:tabLst>
            </a:pPr>
            <a:r>
              <a:rPr lang="en-US" sz="2000" b="1" dirty="0">
                <a:solidFill>
                  <a:srgbClr val="000000"/>
                </a:solidFill>
                <a:latin typeface="Arial" panose="020B0604020202020204" pitchFamily="34" charset="0"/>
                <a:cs typeface="Arial" panose="020B0604020202020204" pitchFamily="34" charset="0"/>
              </a:rPr>
              <a:t>3.2.1</a:t>
            </a:r>
            <a:r>
              <a:rPr lang="en-US" sz="2000" dirty="0">
                <a:solidFill>
                  <a:srgbClr val="000000"/>
                </a:solidFill>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	</a:t>
            </a:r>
            <a:r>
              <a:rPr lang="en-US" sz="2000" b="1" dirty="0" smtClean="0">
                <a:solidFill>
                  <a:srgbClr val="000000"/>
                </a:solidFill>
                <a:latin typeface="Arial" panose="020B0604020202020204" pitchFamily="34" charset="0"/>
                <a:cs typeface="Arial" panose="020B0604020202020204" pitchFamily="34" charset="0"/>
              </a:rPr>
              <a:t>a</a:t>
            </a:r>
            <a:r>
              <a:rPr lang="en-US" sz="2000" b="1" dirty="0">
                <a:solidFill>
                  <a:srgbClr val="000000"/>
                </a:solidFill>
                <a:latin typeface="Arial" panose="020B0604020202020204" pitchFamily="34" charset="0"/>
                <a:cs typeface="Arial" panose="020B0604020202020204" pitchFamily="34" charset="0"/>
              </a:rPr>
              <a:t>)</a:t>
            </a:r>
            <a:r>
              <a:rPr lang="en-US" sz="2000" dirty="0">
                <a:solidFill>
                  <a:srgbClr val="000000"/>
                </a:solidFill>
                <a:latin typeface="Arial" panose="020B0604020202020204" pitchFamily="34" charset="0"/>
                <a:cs typeface="Arial" panose="020B0604020202020204" pitchFamily="34" charset="0"/>
              </a:rPr>
              <a:t> In 3.1.9 Plan-IT you drew your own van Doesburg-style artwork. Now, list the geometrical shapes in </a:t>
            </a:r>
            <a:r>
              <a:rPr lang="en-US" sz="2000" dirty="0" smtClean="0">
                <a:solidFill>
                  <a:srgbClr val="000000"/>
                </a:solidFill>
                <a:latin typeface="Arial" panose="020B0604020202020204" pitchFamily="34" charset="0"/>
                <a:cs typeface="Arial" panose="020B0604020202020204" pitchFamily="34" charset="0"/>
              </a:rPr>
              <a:t>your drawing</a:t>
            </a:r>
            <a:r>
              <a:rPr lang="en-US" sz="2000" dirty="0">
                <a:solidFill>
                  <a:srgbClr val="000000"/>
                </a:solidFill>
                <a:latin typeface="Arial" panose="020B0604020202020204" pitchFamily="34" charset="0"/>
                <a:cs typeface="Arial" panose="020B0604020202020204" pitchFamily="34" charset="0"/>
              </a:rPr>
              <a:t>.</a:t>
            </a:r>
          </a:p>
          <a:p>
            <a:pPr marL="744538" indent="-744538">
              <a:buClr>
                <a:srgbClr val="C00000"/>
              </a:buClr>
              <a:tabLst>
                <a:tab pos="2420938" algn="l"/>
              </a:tabLst>
            </a:pPr>
            <a:r>
              <a:rPr lang="en-US" sz="2000" dirty="0" smtClean="0">
                <a:solidFill>
                  <a:srgbClr val="000000"/>
                </a:solidFill>
                <a:latin typeface="Arial" panose="020B0604020202020204" pitchFamily="34" charset="0"/>
                <a:cs typeface="Arial" panose="020B0604020202020204" pitchFamily="34" charset="0"/>
              </a:rPr>
              <a:t>	</a:t>
            </a:r>
            <a:r>
              <a:rPr lang="en-US" sz="2000" b="1" dirty="0" smtClean="0">
                <a:solidFill>
                  <a:srgbClr val="000000"/>
                </a:solidFill>
                <a:latin typeface="Arial" panose="020B0604020202020204" pitchFamily="34" charset="0"/>
                <a:cs typeface="Arial" panose="020B0604020202020204" pitchFamily="34" charset="0"/>
              </a:rPr>
              <a:t>b</a:t>
            </a:r>
            <a:r>
              <a:rPr lang="en-US" sz="2000" b="1" dirty="0">
                <a:solidFill>
                  <a:srgbClr val="000000"/>
                </a:solidFill>
                <a:latin typeface="Arial" panose="020B0604020202020204" pitchFamily="34" charset="0"/>
                <a:cs typeface="Arial" panose="020B0604020202020204" pitchFamily="34" charset="0"/>
              </a:rPr>
              <a:t>)</a:t>
            </a:r>
            <a:r>
              <a:rPr lang="en-US" sz="2000" dirty="0">
                <a:solidFill>
                  <a:srgbClr val="000000"/>
                </a:solidFill>
                <a:latin typeface="Arial" panose="020B0604020202020204" pitchFamily="34" charset="0"/>
                <a:cs typeface="Arial" panose="020B0604020202020204" pitchFamily="34" charset="0"/>
              </a:rPr>
              <a:t> Using paired programming, write an algorithm for each geometrical shape. For example</a:t>
            </a:r>
            <a:r>
              <a:rPr lang="en-US" sz="2000" dirty="0" smtClean="0">
                <a:solidFill>
                  <a:srgbClr val="000000"/>
                </a:solidFill>
                <a:latin typeface="Arial" panose="020B0604020202020204" pitchFamily="34" charset="0"/>
                <a:cs typeface="Arial" panose="020B0604020202020204" pitchFamily="34" charset="0"/>
              </a:rPr>
              <a:t>:</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1400" dirty="0" smtClean="0">
                <a:solidFill>
                  <a:srgbClr val="000000"/>
                </a:solidFill>
                <a:latin typeface="Arial" panose="020B0604020202020204" pitchFamily="34" charset="0"/>
                <a:cs typeface="Arial" panose="020B0604020202020204" pitchFamily="34" charset="0"/>
              </a:rPr>
              <a:t/>
            </a:r>
            <a:br>
              <a:rPr lang="en-US" sz="1400" dirty="0" smtClean="0">
                <a:solidFill>
                  <a:srgbClr val="000000"/>
                </a:solidFill>
                <a:latin typeface="Arial" panose="020B0604020202020204" pitchFamily="34" charset="0"/>
                <a:cs typeface="Arial" panose="020B0604020202020204" pitchFamily="34" charset="0"/>
              </a:rPr>
            </a:br>
            <a:endParaRPr lang="en-GB" sz="2000" dirty="0">
              <a:solidFill>
                <a:srgbClr val="000000"/>
              </a:solidFill>
              <a:latin typeface="Arial" panose="020B0604020202020204" pitchFamily="34" charset="0"/>
              <a:cs typeface="Arial" panose="020B0604020202020204" pitchFamily="34" charset="0"/>
            </a:endParaRPr>
          </a:p>
        </p:txBody>
      </p:sp>
      <p:sp>
        <p:nvSpPr>
          <p:cNvPr id="7" name="Oval 6"/>
          <p:cNvSpPr/>
          <p:nvPr/>
        </p:nvSpPr>
        <p:spPr>
          <a:xfrm rot="1078849">
            <a:off x="8651451" y="1004169"/>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sp>
        <p:nvSpPr>
          <p:cNvPr id="9" name="Title 1"/>
          <p:cNvSpPr>
            <a:spLocks noGrp="1"/>
          </p:cNvSpPr>
          <p:nvPr>
            <p:ph type="title"/>
          </p:nvPr>
        </p:nvSpPr>
        <p:spPr>
          <a:xfrm>
            <a:off x="35496" y="44624"/>
            <a:ext cx="7632848" cy="625434"/>
          </a:xfrm>
        </p:spPr>
        <p:txBody>
          <a:bodyPr>
            <a:noAutofit/>
          </a:bodyPr>
          <a:lstStyle/>
          <a:p>
            <a:r>
              <a:rPr lang="en-US" sz="3100" dirty="0"/>
              <a:t>3.2 </a:t>
            </a:r>
            <a:r>
              <a:rPr lang="en-US" sz="3100" dirty="0" smtClean="0"/>
              <a:t>– Using Graphical Programming Software</a:t>
            </a:r>
            <a:endParaRPr lang="en-GB" sz="3100" b="1" dirty="0" smtClean="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21299" y="2925963"/>
            <a:ext cx="6043673" cy="2807293"/>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444208" y="2420888"/>
            <a:ext cx="2364580" cy="4197130"/>
          </a:xfrm>
          <a:prstGeom prst="rect">
            <a:avLst/>
          </a:prstGeom>
        </p:spPr>
      </p:pic>
    </p:spTree>
    <p:extLst>
      <p:ext uri="{BB962C8B-B14F-4D97-AF65-F5344CB8AC3E}">
        <p14:creationId xmlns:p14="http://schemas.microsoft.com/office/powerpoint/2010/main" val="2068333871"/>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83367" y="1124744"/>
            <a:ext cx="5828793" cy="5509200"/>
          </a:xfrm>
          <a:prstGeom prst="rect">
            <a:avLst/>
          </a:prstGeom>
          <a:noFill/>
        </p:spPr>
        <p:txBody>
          <a:bodyPr wrap="square" rtlCol="0">
            <a:spAutoFit/>
          </a:bodyPr>
          <a:lstStyle/>
          <a:p>
            <a:pPr>
              <a:buClr>
                <a:srgbClr val="C00000"/>
              </a:buClr>
              <a:buSzPct val="80000"/>
            </a:pPr>
            <a:r>
              <a:rPr lang="en-US" sz="2200" b="1" dirty="0" smtClean="0">
                <a:solidFill>
                  <a:srgbClr val="C00000"/>
                </a:solidFill>
              </a:rPr>
              <a:t>From </a:t>
            </a:r>
            <a:r>
              <a:rPr lang="en-US" sz="2200" b="1" dirty="0">
                <a:solidFill>
                  <a:srgbClr val="C00000"/>
                </a:solidFill>
              </a:rPr>
              <a:t>algorithm to graphical programming</a:t>
            </a:r>
          </a:p>
          <a:p>
            <a:pPr marL="406400" indent="-406400">
              <a:buClr>
                <a:srgbClr val="C00000"/>
              </a:buClr>
              <a:buSzPct val="80000"/>
              <a:buFont typeface="Arial" panose="020B0604020202020204" pitchFamily="34" charset="0"/>
              <a:buChar char="►"/>
            </a:pPr>
            <a:r>
              <a:rPr lang="en-US" sz="2200" dirty="0"/>
              <a:t>A computer will not be able to understand the plain English algorithms you have written. It needs you to program in a </a:t>
            </a:r>
            <a:r>
              <a:rPr lang="en-US" sz="2200" dirty="0" smtClean="0"/>
              <a:t>way that </a:t>
            </a:r>
            <a:r>
              <a:rPr lang="en-US" sz="2200" dirty="0"/>
              <a:t>‘translates’ your algorithms into a language it can understand. You can do this using graphical or </a:t>
            </a:r>
            <a:r>
              <a:rPr lang="en-US" sz="2200" dirty="0" smtClean="0"/>
              <a:t>text-based programming </a:t>
            </a:r>
            <a:r>
              <a:rPr lang="en-US" sz="2200" dirty="0"/>
              <a:t>software.</a:t>
            </a:r>
          </a:p>
          <a:p>
            <a:pPr marL="406400" indent="-406400">
              <a:buClr>
                <a:srgbClr val="C00000"/>
              </a:buClr>
              <a:buSzPct val="80000"/>
              <a:buFont typeface="Arial" panose="020B0604020202020204" pitchFamily="34" charset="0"/>
              <a:buChar char="►"/>
            </a:pPr>
            <a:r>
              <a:rPr lang="en-US" sz="2200" b="1" dirty="0">
                <a:solidFill>
                  <a:srgbClr val="FF0000"/>
                </a:solidFill>
              </a:rPr>
              <a:t>Graphical programming </a:t>
            </a:r>
            <a:r>
              <a:rPr lang="en-US" sz="2200" dirty="0"/>
              <a:t>represents elements visually rather than textually, often using graphics in a </a:t>
            </a:r>
            <a:r>
              <a:rPr lang="en-US" sz="2200" dirty="0" smtClean="0"/>
              <a:t>drag-and-drop interface</a:t>
            </a:r>
            <a:r>
              <a:rPr lang="en-US" sz="2200" dirty="0"/>
              <a:t>. Graphical programming software is a good place to start learning how to program, before moving on to </a:t>
            </a:r>
            <a:r>
              <a:rPr lang="en-US" sz="2200" dirty="0" smtClean="0"/>
              <a:t>writing programs </a:t>
            </a:r>
            <a:r>
              <a:rPr lang="en-US" sz="2200" dirty="0"/>
              <a:t>with a text-based programming language.</a:t>
            </a:r>
            <a:endParaRPr lang="en-US" sz="2200" dirty="0" smtClean="0"/>
          </a:p>
        </p:txBody>
      </p:sp>
      <p:sp>
        <p:nvSpPr>
          <p:cNvPr id="8" name="Title 1"/>
          <p:cNvSpPr>
            <a:spLocks noGrp="1"/>
          </p:cNvSpPr>
          <p:nvPr>
            <p:ph type="title"/>
          </p:nvPr>
        </p:nvSpPr>
        <p:spPr>
          <a:xfrm>
            <a:off x="35496" y="44624"/>
            <a:ext cx="7632848" cy="625434"/>
          </a:xfrm>
        </p:spPr>
        <p:txBody>
          <a:bodyPr>
            <a:noAutofit/>
          </a:bodyPr>
          <a:lstStyle/>
          <a:p>
            <a:r>
              <a:rPr lang="en-US" sz="3100" dirty="0"/>
              <a:t>3.2 </a:t>
            </a:r>
            <a:r>
              <a:rPr lang="en-US" sz="3100" dirty="0" smtClean="0"/>
              <a:t>– Using Graphical Programming Software</a:t>
            </a:r>
            <a:endParaRPr lang="en-GB" sz="3100" b="1" dirty="0" smtClean="0"/>
          </a:p>
        </p:txBody>
      </p:sp>
      <p:pic>
        <p:nvPicPr>
          <p:cNvPr id="20482" name="Picture 2" descr="Image result for graphical programmi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012160" y="1196752"/>
            <a:ext cx="2808312" cy="2607718"/>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Image result for graphical programm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12160" y="4725144"/>
            <a:ext cx="2808312" cy="190564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516216" y="3861048"/>
            <a:ext cx="2160240" cy="830997"/>
          </a:xfrm>
          <a:prstGeom prst="rect">
            <a:avLst/>
          </a:prstGeom>
          <a:noFill/>
        </p:spPr>
        <p:txBody>
          <a:bodyPr wrap="square" rtlCol="0">
            <a:spAutoFit/>
          </a:bodyPr>
          <a:lstStyle/>
          <a:p>
            <a:pPr marL="342900" indent="-342900">
              <a:buClr>
                <a:srgbClr val="C00000"/>
              </a:buClr>
              <a:buSzPct val="80000"/>
              <a:buFont typeface="Arial" panose="020B0604020202020204" pitchFamily="34" charset="0"/>
              <a:buChar char="▲"/>
            </a:pPr>
            <a:r>
              <a:rPr lang="en-US" sz="2400" dirty="0" smtClean="0"/>
              <a:t>Scratch</a:t>
            </a:r>
          </a:p>
          <a:p>
            <a:pPr marL="342900" indent="-342900">
              <a:buClr>
                <a:srgbClr val="C00000"/>
              </a:buClr>
              <a:buSzPct val="80000"/>
              <a:buFont typeface="Arial" panose="020B0604020202020204" pitchFamily="34" charset="0"/>
              <a:buChar char="▼"/>
            </a:pPr>
            <a:r>
              <a:rPr lang="en-US" sz="2400" dirty="0" err="1" smtClean="0"/>
              <a:t>Arudino</a:t>
            </a:r>
            <a:endParaRPr lang="en-US" sz="2400" dirty="0"/>
          </a:p>
        </p:txBody>
      </p:sp>
    </p:spTree>
    <p:extLst>
      <p:ext uri="{BB962C8B-B14F-4D97-AF65-F5344CB8AC3E}">
        <p14:creationId xmlns:p14="http://schemas.microsoft.com/office/powerpoint/2010/main" val="2315540132"/>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3100" dirty="0"/>
              <a:t>3.2 </a:t>
            </a:r>
            <a:r>
              <a:rPr lang="en-US" sz="3100" dirty="0" smtClean="0"/>
              <a:t>– Using Graphical Programming Software</a:t>
            </a:r>
            <a:endParaRPr lang="en-GB" sz="3100" b="1" dirty="0" smtClean="0"/>
          </a:p>
        </p:txBody>
      </p:sp>
      <p:sp>
        <p:nvSpPr>
          <p:cNvPr id="2" name="TextBox 1"/>
          <p:cNvSpPr txBox="1"/>
          <p:nvPr/>
        </p:nvSpPr>
        <p:spPr>
          <a:xfrm>
            <a:off x="179512" y="6165304"/>
            <a:ext cx="2952328" cy="461665"/>
          </a:xfrm>
          <a:prstGeom prst="rect">
            <a:avLst/>
          </a:prstGeom>
          <a:noFill/>
        </p:spPr>
        <p:txBody>
          <a:bodyPr wrap="square" rtlCol="0">
            <a:spAutoFit/>
          </a:bodyPr>
          <a:lstStyle/>
          <a:p>
            <a:pPr marL="342900" indent="-342900">
              <a:buClr>
                <a:srgbClr val="C00000"/>
              </a:buClr>
              <a:buSzPct val="80000"/>
              <a:buFont typeface="Arial" panose="020B0604020202020204" pitchFamily="34" charset="0"/>
              <a:buChar char="▲"/>
            </a:pPr>
            <a:r>
              <a:rPr lang="en-US" sz="2400" dirty="0" smtClean="0"/>
              <a:t>Scratch Blocks</a:t>
            </a:r>
          </a:p>
        </p:txBody>
      </p:sp>
      <p:sp>
        <p:nvSpPr>
          <p:cNvPr id="7" name="Rectangle 6"/>
          <p:cNvSpPr/>
          <p:nvPr/>
        </p:nvSpPr>
        <p:spPr>
          <a:xfrm>
            <a:off x="179512" y="1124744"/>
            <a:ext cx="8708513" cy="1144929"/>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smtClean="0">
                <a:solidFill>
                  <a:srgbClr val="C00000"/>
                </a:solidFill>
                <a:latin typeface="Arial" panose="020B0604020202020204" pitchFamily="34" charset="0"/>
                <a:cs typeface="Arial" panose="020B0604020202020204" pitchFamily="34" charset="0"/>
              </a:rPr>
              <a:t>Graphical </a:t>
            </a:r>
            <a:r>
              <a:rPr lang="en-US" sz="2280" b="1" dirty="0">
                <a:solidFill>
                  <a:srgbClr val="C00000"/>
                </a:solidFill>
                <a:latin typeface="Arial" panose="020B0604020202020204" pitchFamily="34" charset="0"/>
                <a:cs typeface="Arial" panose="020B0604020202020204" pitchFamily="34" charset="0"/>
              </a:rPr>
              <a:t>programming: </a:t>
            </a:r>
            <a:r>
              <a:rPr lang="en-US" sz="2280" dirty="0">
                <a:solidFill>
                  <a:srgbClr val="000000"/>
                </a:solidFill>
                <a:latin typeface="Arial" panose="020B0604020202020204" pitchFamily="34" charset="0"/>
                <a:cs typeface="Arial" panose="020B0604020202020204" pitchFamily="34" charset="0"/>
              </a:rPr>
              <a:t>A programming language that allows users to create programs using graphics rather than text.</a:t>
            </a:r>
            <a:endParaRPr lang="en-GB" sz="2280"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078849">
            <a:off x="8600851" y="970268"/>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10" name="TextBox 9"/>
          <p:cNvSpPr txBox="1"/>
          <p:nvPr/>
        </p:nvSpPr>
        <p:spPr>
          <a:xfrm>
            <a:off x="6804248" y="6165303"/>
            <a:ext cx="1997986" cy="461665"/>
          </a:xfrm>
          <a:prstGeom prst="rect">
            <a:avLst/>
          </a:prstGeom>
          <a:noFill/>
        </p:spPr>
        <p:txBody>
          <a:bodyPr wrap="square" rtlCol="0">
            <a:spAutoFit/>
          </a:bodyPr>
          <a:lstStyle/>
          <a:p>
            <a:pPr marL="342900" indent="-342900">
              <a:buClr>
                <a:srgbClr val="C00000"/>
              </a:buClr>
              <a:buSzPct val="80000"/>
              <a:buFont typeface="Arial" panose="020B0604020202020204" pitchFamily="34" charset="0"/>
              <a:buChar char="▲"/>
            </a:pPr>
            <a:r>
              <a:rPr lang="en-US" sz="2400" dirty="0" smtClean="0"/>
              <a:t>Alice</a:t>
            </a:r>
          </a:p>
        </p:txBody>
      </p:sp>
      <p:sp>
        <p:nvSpPr>
          <p:cNvPr id="12" name="TextBox 11"/>
          <p:cNvSpPr txBox="1"/>
          <p:nvPr/>
        </p:nvSpPr>
        <p:spPr>
          <a:xfrm>
            <a:off x="3563888" y="6165304"/>
            <a:ext cx="2520280" cy="461665"/>
          </a:xfrm>
          <a:prstGeom prst="rect">
            <a:avLst/>
          </a:prstGeom>
          <a:noFill/>
        </p:spPr>
        <p:txBody>
          <a:bodyPr wrap="square" rtlCol="0">
            <a:spAutoFit/>
          </a:bodyPr>
          <a:lstStyle/>
          <a:p>
            <a:pPr marL="342900" indent="-342900">
              <a:buClr>
                <a:srgbClr val="C00000"/>
              </a:buClr>
              <a:buSzPct val="80000"/>
              <a:buFont typeface="Arial" panose="020B0604020202020204" pitchFamily="34" charset="0"/>
              <a:buChar char="▲"/>
            </a:pPr>
            <a:r>
              <a:rPr lang="en-US" sz="2400" dirty="0" err="1" smtClean="0"/>
              <a:t>Hopskotch</a:t>
            </a:r>
            <a:endParaRPr lang="en-US" sz="2400" dirty="0" smtClean="0"/>
          </a:p>
        </p:txBody>
      </p:sp>
      <p:pic>
        <p:nvPicPr>
          <p:cNvPr id="22530" name="Picture 2" descr="Image result for scratch block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2420888"/>
            <a:ext cx="2636627" cy="3672407"/>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Image result for hopscotch programm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136" t="4134" r="25769" b="595"/>
          <a:stretch/>
        </p:blipFill>
        <p:spPr bwMode="auto">
          <a:xfrm>
            <a:off x="2987824" y="2420889"/>
            <a:ext cx="2952328" cy="3672407"/>
          </a:xfrm>
          <a:prstGeom prst="rect">
            <a:avLst/>
          </a:prstGeom>
          <a:noFill/>
          <a:extLst>
            <a:ext uri="{909E8E84-426E-40DD-AFC4-6F175D3DCCD1}">
              <a14:hiddenFill xmlns:a14="http://schemas.microsoft.com/office/drawing/2010/main">
                <a:solidFill>
                  <a:srgbClr val="FFFFFF"/>
                </a:solidFill>
              </a14:hiddenFill>
            </a:ext>
          </a:extLst>
        </p:spPr>
      </p:pic>
      <p:pic>
        <p:nvPicPr>
          <p:cNvPr id="22534" name="Picture 6" descr="Image result for alice programmi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84168" y="2420888"/>
            <a:ext cx="2745926" cy="3672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8851506"/>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3100" dirty="0"/>
              <a:t>3.2 </a:t>
            </a:r>
            <a:r>
              <a:rPr lang="en-US" sz="3100" dirty="0" smtClean="0"/>
              <a:t>– Using Graphical Programming Software</a:t>
            </a:r>
            <a:endParaRPr lang="en-GB" sz="3100" b="1" dirty="0" smtClean="0"/>
          </a:p>
        </p:txBody>
      </p:sp>
      <p:sp>
        <p:nvSpPr>
          <p:cNvPr id="7" name="Rectangle 6"/>
          <p:cNvSpPr/>
          <p:nvPr/>
        </p:nvSpPr>
        <p:spPr>
          <a:xfrm>
            <a:off x="179512" y="1124744"/>
            <a:ext cx="8708512" cy="5539978"/>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400" b="1" dirty="0" smtClean="0">
                <a:solidFill>
                  <a:srgbClr val="002060"/>
                </a:solidFill>
                <a:latin typeface="Arial" panose="020B0604020202020204" pitchFamily="34" charset="0"/>
                <a:cs typeface="Arial" panose="020B0604020202020204" pitchFamily="34" charset="0"/>
              </a:rPr>
              <a:t>Compute-IT</a:t>
            </a:r>
            <a:endParaRPr lang="en-US" sz="2400" b="1" dirty="0">
              <a:solidFill>
                <a:srgbClr val="002060"/>
              </a:solidFill>
              <a:latin typeface="Arial" panose="020B0604020202020204" pitchFamily="34" charset="0"/>
              <a:cs typeface="Arial" panose="020B0604020202020204" pitchFamily="34" charset="0"/>
            </a:endParaRPr>
          </a:p>
          <a:p>
            <a:pPr>
              <a:buClr>
                <a:srgbClr val="C00000"/>
              </a:buClr>
              <a:tabLst>
                <a:tab pos="2420938" algn="l"/>
              </a:tabLst>
            </a:pPr>
            <a:r>
              <a:rPr lang="en-US" sz="2400" b="1" dirty="0">
                <a:solidFill>
                  <a:srgbClr val="000000"/>
                </a:solidFill>
                <a:latin typeface="Arial" panose="020B0604020202020204" pitchFamily="34" charset="0"/>
                <a:cs typeface="Arial" panose="020B0604020202020204" pitchFamily="34" charset="0"/>
              </a:rPr>
              <a:t>3.2.2 a) </a:t>
            </a:r>
            <a:r>
              <a:rPr lang="en-US" sz="2400" dirty="0">
                <a:solidFill>
                  <a:srgbClr val="000000"/>
                </a:solidFill>
                <a:latin typeface="Arial" panose="020B0604020202020204" pitchFamily="34" charset="0"/>
                <a:cs typeface="Arial" panose="020B0604020202020204" pitchFamily="34" charset="0"/>
              </a:rPr>
              <a:t>Using paired programming, </a:t>
            </a: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convert </a:t>
            </a:r>
            <a:r>
              <a:rPr lang="en-US" sz="2400" dirty="0">
                <a:solidFill>
                  <a:srgbClr val="000000"/>
                </a:solidFill>
                <a:latin typeface="Arial" panose="020B0604020202020204" pitchFamily="34" charset="0"/>
                <a:cs typeface="Arial" panose="020B0604020202020204" pitchFamily="34" charset="0"/>
              </a:rPr>
              <a:t>the algorithms you have </a:t>
            </a: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created </a:t>
            </a:r>
            <a:r>
              <a:rPr lang="en-US" sz="2400" dirty="0">
                <a:solidFill>
                  <a:srgbClr val="000000"/>
                </a:solidFill>
                <a:latin typeface="Arial" panose="020B0604020202020204" pitchFamily="34" charset="0"/>
                <a:cs typeface="Arial" panose="020B0604020202020204" pitchFamily="34" charset="0"/>
              </a:rPr>
              <a:t>into your chosen graphical </a:t>
            </a: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programming language</a:t>
            </a:r>
            <a:r>
              <a:rPr lang="en-US" sz="2400" dirty="0">
                <a:solidFill>
                  <a:srgbClr val="000000"/>
                </a:solidFill>
                <a:latin typeface="Arial" panose="020B0604020202020204" pitchFamily="34" charset="0"/>
                <a:cs typeface="Arial" panose="020B0604020202020204" pitchFamily="34" charset="0"/>
              </a:rPr>
              <a:t>.</a:t>
            </a:r>
          </a:p>
          <a:p>
            <a:pPr>
              <a:buClr>
                <a:srgbClr val="C00000"/>
              </a:buClr>
              <a:tabLst>
                <a:tab pos="2420938" algn="l"/>
              </a:tabLst>
            </a:pPr>
            <a:r>
              <a:rPr lang="en-US" sz="2400" b="1" dirty="0">
                <a:solidFill>
                  <a:srgbClr val="000000"/>
                </a:solidFill>
                <a:latin typeface="Arial" panose="020B0604020202020204" pitchFamily="34" charset="0"/>
                <a:cs typeface="Arial" panose="020B0604020202020204" pitchFamily="34" charset="0"/>
              </a:rPr>
              <a:t>HINT</a:t>
            </a:r>
            <a:r>
              <a:rPr lang="en-US" sz="2400" dirty="0">
                <a:solidFill>
                  <a:srgbClr val="000000"/>
                </a:solidFill>
                <a:latin typeface="Arial" panose="020B0604020202020204" pitchFamily="34" charset="0"/>
                <a:cs typeface="Arial" panose="020B0604020202020204" pitchFamily="34" charset="0"/>
              </a:rPr>
              <a:t>: Have you remembered to </a:t>
            </a: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use iteration </a:t>
            </a:r>
            <a:r>
              <a:rPr lang="en-US" sz="2400" dirty="0">
                <a:solidFill>
                  <a:srgbClr val="000000"/>
                </a:solidFill>
                <a:latin typeface="Arial" panose="020B0604020202020204" pitchFamily="34" charset="0"/>
                <a:cs typeface="Arial" panose="020B0604020202020204" pitchFamily="34" charset="0"/>
              </a:rPr>
              <a:t>to ensure your </a:t>
            </a: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algorithm </a:t>
            </a:r>
            <a:r>
              <a:rPr lang="en-US" sz="2400" dirty="0">
                <a:solidFill>
                  <a:srgbClr val="000000"/>
                </a:solidFill>
                <a:latin typeface="Arial" panose="020B0604020202020204" pitchFamily="34" charset="0"/>
                <a:cs typeface="Arial" panose="020B0604020202020204" pitchFamily="34" charset="0"/>
              </a:rPr>
              <a:t>is </a:t>
            </a:r>
            <a:r>
              <a:rPr lang="en-US" sz="2400" dirty="0" smtClean="0">
                <a:solidFill>
                  <a:srgbClr val="000000"/>
                </a:solidFill>
                <a:latin typeface="Arial" panose="020B0604020202020204" pitchFamily="34" charset="0"/>
                <a:cs typeface="Arial" panose="020B0604020202020204" pitchFamily="34" charset="0"/>
              </a:rPr>
              <a:t>as </a:t>
            </a:r>
            <a:r>
              <a:rPr lang="en-US" sz="2400" dirty="0">
                <a:solidFill>
                  <a:srgbClr val="000000"/>
                </a:solidFill>
                <a:latin typeface="Arial" panose="020B0604020202020204" pitchFamily="34" charset="0"/>
                <a:cs typeface="Arial" panose="020B0604020202020204" pitchFamily="34" charset="0"/>
              </a:rPr>
              <a:t>efficient as possible </a:t>
            </a: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to write?</a:t>
            </a:r>
          </a:p>
          <a:p>
            <a:pPr>
              <a:buClr>
                <a:srgbClr val="C00000"/>
              </a:buClr>
              <a:tabLst>
                <a:tab pos="2420938" algn="l"/>
              </a:tabLst>
            </a:pPr>
            <a:endParaRPr lang="en-US" sz="2400" dirty="0" smtClean="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dirty="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r>
              <a:rPr lang="en-US" sz="2400" dirty="0">
                <a:solidFill>
                  <a:srgbClr val="000000"/>
                </a:solidFill>
                <a:latin typeface="Arial" panose="020B0604020202020204" pitchFamily="34" charset="0"/>
                <a:cs typeface="Arial" panose="020B0604020202020204" pitchFamily="34" charset="0"/>
              </a:rPr>
              <a:t>b) Write a program that will </a:t>
            </a: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position </a:t>
            </a:r>
            <a:r>
              <a:rPr lang="en-US" sz="2400" dirty="0">
                <a:solidFill>
                  <a:srgbClr val="000000"/>
                </a:solidFill>
                <a:latin typeface="Arial" panose="020B0604020202020204" pitchFamily="34" charset="0"/>
                <a:cs typeface="Arial" panose="020B0604020202020204" pitchFamily="34" charset="0"/>
              </a:rPr>
              <a:t>the shapes </a:t>
            </a: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automatically </a:t>
            </a:r>
            <a:r>
              <a:rPr lang="en-US" sz="2400" dirty="0">
                <a:solidFill>
                  <a:srgbClr val="000000"/>
                </a:solidFill>
                <a:latin typeface="Arial" panose="020B0604020202020204" pitchFamily="34" charset="0"/>
                <a:cs typeface="Arial" panose="020B0604020202020204" pitchFamily="34" charset="0"/>
              </a:rPr>
              <a:t>to create a </a:t>
            </a: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short </a:t>
            </a:r>
            <a:r>
              <a:rPr lang="en-US" sz="2400" dirty="0">
                <a:solidFill>
                  <a:srgbClr val="000000"/>
                </a:solidFill>
                <a:latin typeface="Arial" panose="020B0604020202020204" pitchFamily="34" charset="0"/>
                <a:cs typeface="Arial" panose="020B0604020202020204" pitchFamily="34" charset="0"/>
              </a:rPr>
              <a:t>animation.</a:t>
            </a:r>
            <a:endParaRPr lang="en-GB" sz="2400" dirty="0">
              <a:solidFill>
                <a:srgbClr val="000000"/>
              </a:solidFill>
              <a:latin typeface="Arial" panose="020B0604020202020204" pitchFamily="34" charset="0"/>
              <a:cs typeface="Arial" panose="020B0604020202020204" pitchFamily="34" charset="0"/>
            </a:endParaRPr>
          </a:p>
        </p:txBody>
      </p:sp>
      <p:sp>
        <p:nvSpPr>
          <p:cNvPr id="9" name="Oval 8"/>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2" name="TextBox 1"/>
          <p:cNvSpPr txBox="1"/>
          <p:nvPr/>
        </p:nvSpPr>
        <p:spPr>
          <a:xfrm>
            <a:off x="4572000" y="5273913"/>
            <a:ext cx="4248472" cy="1323439"/>
          </a:xfrm>
          <a:prstGeom prst="rect">
            <a:avLst/>
          </a:prstGeom>
          <a:noFill/>
        </p:spPr>
        <p:txBody>
          <a:bodyPr wrap="square" rtlCol="0">
            <a:spAutoFit/>
          </a:bodyPr>
          <a:lstStyle/>
          <a:p>
            <a:pPr indent="406400">
              <a:buClr>
                <a:srgbClr val="C00000"/>
              </a:buClr>
              <a:buSzPct val="80000"/>
              <a:buFont typeface="Arial" panose="020B0604020202020204" pitchFamily="34" charset="0"/>
              <a:buChar char="▲"/>
            </a:pPr>
            <a:r>
              <a:rPr lang="en-US" sz="2000" dirty="0" smtClean="0"/>
              <a:t>In Scratch, this can be done by using the ‘</a:t>
            </a:r>
            <a:r>
              <a:rPr lang="en-US" sz="2000" b="1" dirty="0" smtClean="0"/>
              <a:t>Repeat</a:t>
            </a:r>
            <a:r>
              <a:rPr lang="en-US" sz="2000" dirty="0" smtClean="0"/>
              <a:t>’ block, which you can use to specify how many times an instruction should be repeated.</a:t>
            </a:r>
          </a:p>
        </p:txBody>
      </p:sp>
      <p:pic>
        <p:nvPicPr>
          <p:cNvPr id="3" name="Picture 2"/>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31000"/>
                    </a14:imgEffect>
                    <a14:imgEffect>
                      <a14:brightnessContrast bright="9000"/>
                    </a14:imgEffect>
                  </a14:imgLayer>
                </a14:imgProps>
              </a:ext>
              <a:ext uri="{28A0092B-C50C-407E-A947-70E740481C1C}">
                <a14:useLocalDpi xmlns:a14="http://schemas.microsoft.com/office/drawing/2010/main" val="0"/>
              </a:ext>
            </a:extLst>
          </a:blip>
          <a:srcRect/>
          <a:stretch/>
        </p:blipFill>
        <p:spPr>
          <a:xfrm>
            <a:off x="5143608" y="1196752"/>
            <a:ext cx="3637879" cy="4009791"/>
          </a:xfrm>
          <a:prstGeom prst="rect">
            <a:avLst/>
          </a:prstGeom>
        </p:spPr>
      </p:pic>
    </p:spTree>
    <p:extLst>
      <p:ext uri="{BB962C8B-B14F-4D97-AF65-F5344CB8AC3E}">
        <p14:creationId xmlns:p14="http://schemas.microsoft.com/office/powerpoint/2010/main" val="4076064158"/>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83367" y="1124744"/>
            <a:ext cx="8709113" cy="1107996"/>
          </a:xfrm>
          <a:prstGeom prst="rect">
            <a:avLst/>
          </a:prstGeom>
          <a:noFill/>
        </p:spPr>
        <p:txBody>
          <a:bodyPr wrap="square" rtlCol="0">
            <a:spAutoFit/>
          </a:bodyPr>
          <a:lstStyle/>
          <a:p>
            <a:pPr>
              <a:buClr>
                <a:srgbClr val="C00000"/>
              </a:buClr>
              <a:buSzPct val="80000"/>
            </a:pPr>
            <a:r>
              <a:rPr lang="en-US" sz="2200" b="1" dirty="0" smtClean="0">
                <a:solidFill>
                  <a:srgbClr val="C00000"/>
                </a:solidFill>
              </a:rPr>
              <a:t>Celtic </a:t>
            </a:r>
            <a:r>
              <a:rPr lang="en-US" sz="2200" b="1" dirty="0">
                <a:solidFill>
                  <a:srgbClr val="C00000"/>
                </a:solidFill>
              </a:rPr>
              <a:t>and Islamic art</a:t>
            </a:r>
          </a:p>
          <a:p>
            <a:pPr marL="406400" indent="-406400">
              <a:buClr>
                <a:srgbClr val="C00000"/>
              </a:buClr>
              <a:buSzPct val="80000"/>
              <a:buFont typeface="Arial" panose="020B0604020202020204" pitchFamily="34" charset="0"/>
              <a:buChar char="►"/>
            </a:pPr>
            <a:r>
              <a:rPr lang="en-US" sz="2200" dirty="0"/>
              <a:t>Celtic art and Islamic art use patterns and shapes to represent the natural world in an abstract way.</a:t>
            </a:r>
            <a:endParaRPr lang="en-US" sz="2200" dirty="0" smtClean="0"/>
          </a:p>
        </p:txBody>
      </p:sp>
      <p:sp>
        <p:nvSpPr>
          <p:cNvPr id="8" name="Title 1"/>
          <p:cNvSpPr>
            <a:spLocks noGrp="1"/>
          </p:cNvSpPr>
          <p:nvPr>
            <p:ph type="title"/>
          </p:nvPr>
        </p:nvSpPr>
        <p:spPr>
          <a:xfrm>
            <a:off x="35496" y="44624"/>
            <a:ext cx="7632848" cy="625434"/>
          </a:xfrm>
        </p:spPr>
        <p:txBody>
          <a:bodyPr>
            <a:noAutofit/>
          </a:bodyPr>
          <a:lstStyle/>
          <a:p>
            <a:r>
              <a:rPr lang="en-US" sz="3000" dirty="0" smtClean="0"/>
              <a:t>3.3 – Using Text-Based Programming Software</a:t>
            </a:r>
            <a:endParaRPr lang="en-GB" sz="3000" b="1" dirty="0" smtClean="0"/>
          </a:p>
        </p:txBody>
      </p:sp>
      <p:sp>
        <p:nvSpPr>
          <p:cNvPr id="2" name="TextBox 1"/>
          <p:cNvSpPr txBox="1"/>
          <p:nvPr/>
        </p:nvSpPr>
        <p:spPr>
          <a:xfrm>
            <a:off x="3275856" y="2232740"/>
            <a:ext cx="2448272" cy="4401205"/>
          </a:xfrm>
          <a:prstGeom prst="rect">
            <a:avLst/>
          </a:prstGeom>
          <a:noFill/>
        </p:spPr>
        <p:txBody>
          <a:bodyPr wrap="square" rtlCol="0">
            <a:spAutoFit/>
          </a:bodyPr>
          <a:lstStyle/>
          <a:p>
            <a:pPr>
              <a:buClr>
                <a:srgbClr val="C00000"/>
              </a:buClr>
              <a:buSzPct val="80000"/>
            </a:pPr>
            <a:r>
              <a:rPr lang="en-US" sz="2000" dirty="0" smtClean="0"/>
              <a:t>Examples of Islamic and Celtic objects. In the Islamic object left, the design is created from a series of overlapping regular dodecahedrons (12-sided shapes).</a:t>
            </a:r>
          </a:p>
          <a:p>
            <a:pPr>
              <a:buClr>
                <a:srgbClr val="C00000"/>
              </a:buClr>
              <a:buSzPct val="80000"/>
            </a:pPr>
            <a:r>
              <a:rPr lang="en-US" sz="2000" dirty="0" smtClean="0"/>
              <a:t>In the Celtic object, right, the shapes are more curved with circles and loops.</a:t>
            </a:r>
          </a:p>
        </p:txBody>
      </p:sp>
      <p:pic>
        <p:nvPicPr>
          <p:cNvPr id="23554" name="Picture 2" descr="Image result for islamic clay overlapping dodecahedron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92247" y="2268484"/>
            <a:ext cx="3083609" cy="3631541"/>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Image result for celtic 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4128" y="2232741"/>
            <a:ext cx="3133493" cy="3112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3130245"/>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3000" dirty="0" smtClean="0"/>
              <a:t>3.3 – Using Text-Based Programming Software</a:t>
            </a:r>
            <a:endParaRPr lang="en-GB" sz="3000" b="1" dirty="0" smtClean="0"/>
          </a:p>
        </p:txBody>
      </p:sp>
      <p:sp>
        <p:nvSpPr>
          <p:cNvPr id="7" name="Rectangle 6"/>
          <p:cNvSpPr/>
          <p:nvPr/>
        </p:nvSpPr>
        <p:spPr>
          <a:xfrm>
            <a:off x="179512" y="1123449"/>
            <a:ext cx="8712968" cy="5509200"/>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200" b="1" dirty="0" smtClean="0">
                <a:solidFill>
                  <a:srgbClr val="002060"/>
                </a:solidFill>
                <a:latin typeface="Arial" panose="020B0604020202020204" pitchFamily="34" charset="0"/>
                <a:cs typeface="Arial" panose="020B0604020202020204" pitchFamily="34" charset="0"/>
              </a:rPr>
              <a:t>Think-IT</a:t>
            </a:r>
            <a:endParaRPr lang="en-US" sz="2200" b="1" dirty="0">
              <a:solidFill>
                <a:srgbClr val="00206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r>
              <a:rPr lang="en-US" sz="2200" b="1" dirty="0" smtClean="0">
                <a:solidFill>
                  <a:srgbClr val="000000"/>
                </a:solidFill>
                <a:latin typeface="Arial" panose="020B0604020202020204" pitchFamily="34" charset="0"/>
                <a:cs typeface="Arial" panose="020B0604020202020204" pitchFamily="34" charset="0"/>
              </a:rPr>
              <a:t>3.3.1</a:t>
            </a:r>
            <a:r>
              <a:rPr lang="en-US" sz="2200" dirty="0" smtClean="0">
                <a:solidFill>
                  <a:srgbClr val="000000"/>
                </a:solidFill>
                <a:latin typeface="Arial" panose="020B0604020202020204" pitchFamily="34" charset="0"/>
                <a:cs typeface="Arial" panose="020B0604020202020204" pitchFamily="34" charset="0"/>
              </a:rPr>
              <a:t>	Both </a:t>
            </a:r>
            <a:r>
              <a:rPr lang="en-US" sz="2200" dirty="0">
                <a:solidFill>
                  <a:srgbClr val="000000"/>
                </a:solidFill>
                <a:latin typeface="Arial" panose="020B0604020202020204" pitchFamily="34" charset="0"/>
                <a:cs typeface="Arial" panose="020B0604020202020204" pitchFamily="34" charset="0"/>
              </a:rPr>
              <a:t>Celtic and Islamic art make use of pattern and shape, but in a very different way to van Doesburg. </a:t>
            </a:r>
            <a:r>
              <a:rPr lang="en-US" sz="2200" dirty="0" smtClean="0">
                <a:solidFill>
                  <a:srgbClr val="000000"/>
                </a:solidFill>
                <a:latin typeface="Arial" panose="020B0604020202020204" pitchFamily="34" charset="0"/>
                <a:cs typeface="Arial" panose="020B0604020202020204" pitchFamily="34" charset="0"/>
              </a:rPr>
              <a:t>What similarities </a:t>
            </a:r>
            <a:r>
              <a:rPr lang="en-US" sz="2200" dirty="0">
                <a:solidFill>
                  <a:srgbClr val="000000"/>
                </a:solidFill>
                <a:latin typeface="Arial" panose="020B0604020202020204" pitchFamily="34" charset="0"/>
                <a:cs typeface="Arial" panose="020B0604020202020204" pitchFamily="34" charset="0"/>
              </a:rPr>
              <a:t>and differences can you see between the two different artworks below and the van Doesburg painting </a:t>
            </a:r>
            <a:r>
              <a:rPr lang="en-US" sz="2200" dirty="0" smtClean="0">
                <a:solidFill>
                  <a:srgbClr val="000000"/>
                </a:solidFill>
                <a:latin typeface="Arial" panose="020B0604020202020204" pitchFamily="34" charset="0"/>
                <a:cs typeface="Arial" panose="020B0604020202020204" pitchFamily="34" charset="0"/>
              </a:rPr>
              <a:t>on </a:t>
            </a:r>
            <a:r>
              <a:rPr lang="en-US" sz="2200" dirty="0" smtClean="0">
                <a:solidFill>
                  <a:srgbClr val="000000"/>
                </a:solidFill>
                <a:latin typeface="Arial" panose="020B0604020202020204" pitchFamily="34" charset="0"/>
                <a:cs typeface="Arial" panose="020B0604020202020204" pitchFamily="34" charset="0"/>
                <a:hlinkClick r:id="rId3" action="ppaction://hlinksldjump"/>
              </a:rPr>
              <a:t>slide 76</a:t>
            </a:r>
            <a:r>
              <a:rPr lang="en-US" sz="2200" dirty="0" smtClean="0">
                <a:solidFill>
                  <a:srgbClr val="000000"/>
                </a:solidFill>
                <a:latin typeface="Arial" panose="020B0604020202020204" pitchFamily="34" charset="0"/>
                <a:cs typeface="Arial" panose="020B0604020202020204" pitchFamily="34" charset="0"/>
              </a:rPr>
              <a:t>? </a:t>
            </a:r>
            <a:r>
              <a:rPr lang="en-US" sz="2200" dirty="0">
                <a:solidFill>
                  <a:srgbClr val="000000"/>
                </a:solidFill>
                <a:latin typeface="Arial" panose="020B0604020202020204" pitchFamily="34" charset="0"/>
                <a:cs typeface="Arial" panose="020B0604020202020204" pitchFamily="34" charset="0"/>
              </a:rPr>
              <a:t>Consider the shapes used and the way they are positioned</a:t>
            </a:r>
            <a:r>
              <a:rPr lang="en-US" sz="2200" dirty="0" smtClean="0">
                <a:solidFill>
                  <a:srgbClr val="000000"/>
                </a:solidFill>
                <a:latin typeface="Arial" panose="020B0604020202020204" pitchFamily="34" charset="0"/>
                <a:cs typeface="Arial" panose="020B0604020202020204" pitchFamily="34" charset="0"/>
              </a:rPr>
              <a:t>.</a:t>
            </a:r>
          </a:p>
          <a:p>
            <a:pPr marL="744538" indent="-744538">
              <a:buClr>
                <a:srgbClr val="C00000"/>
              </a:buClr>
              <a:tabLst>
                <a:tab pos="2070100" algn="l"/>
                <a:tab pos="3863975" algn="l"/>
                <a:tab pos="5468938" algn="l"/>
                <a:tab pos="6815138" algn="l"/>
              </a:tabLst>
            </a:pPr>
            <a:endParaRPr lang="en-US" sz="2400" dirty="0">
              <a:solidFill>
                <a:srgbClr val="00000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endParaRPr lang="en-US" sz="2400" dirty="0" smtClean="0">
              <a:solidFill>
                <a:srgbClr val="00000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endParaRPr lang="en-US" sz="2400" dirty="0" smtClean="0">
              <a:solidFill>
                <a:srgbClr val="00000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endParaRPr lang="en-US" sz="2800" dirty="0">
              <a:solidFill>
                <a:srgbClr val="00000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endParaRPr lang="en-US" sz="2400" dirty="0" smtClean="0">
              <a:solidFill>
                <a:srgbClr val="00000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endParaRPr lang="en-US" sz="2400" dirty="0">
              <a:solidFill>
                <a:srgbClr val="00000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endParaRPr lang="en-US" sz="2400" dirty="0" smtClean="0">
              <a:solidFill>
                <a:srgbClr val="00000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endParaRPr lang="en-US" sz="2400" dirty="0">
              <a:solidFill>
                <a:srgbClr val="00000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endParaRPr lang="en-US" sz="2400" dirty="0" smtClean="0">
              <a:solidFill>
                <a:srgbClr val="000000"/>
              </a:solidFill>
              <a:latin typeface="Arial" panose="020B0604020202020204" pitchFamily="34" charset="0"/>
              <a:cs typeface="Arial" panose="020B0604020202020204" pitchFamily="34" charset="0"/>
            </a:endParaRPr>
          </a:p>
        </p:txBody>
      </p:sp>
      <p:sp>
        <p:nvSpPr>
          <p:cNvPr id="9" name="Oval 8"/>
          <p:cNvSpPr/>
          <p:nvPr/>
        </p:nvSpPr>
        <p:spPr>
          <a:xfrm rot="1078849">
            <a:off x="8574342" y="970268"/>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pic>
        <p:nvPicPr>
          <p:cNvPr id="25602" name="Picture 2"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51520" y="3429000"/>
            <a:ext cx="3202911" cy="3116346"/>
          </a:xfrm>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Image result for islamic  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04126" y="3429000"/>
            <a:ext cx="3116346" cy="311634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3526439" y="3462550"/>
            <a:ext cx="2105679" cy="1938992"/>
          </a:xfrm>
          <a:prstGeom prst="rect">
            <a:avLst/>
          </a:prstGeom>
          <a:noFill/>
        </p:spPr>
        <p:txBody>
          <a:bodyPr wrap="square" rtlCol="0">
            <a:spAutoFit/>
          </a:bodyPr>
          <a:lstStyle/>
          <a:p>
            <a:pPr marL="287338" indent="-287338">
              <a:buClr>
                <a:srgbClr val="C00000"/>
              </a:buClr>
              <a:buSzPct val="80000"/>
              <a:buFont typeface="Arial" panose="020B0604020202020204" pitchFamily="34" charset="0"/>
              <a:buChar char="◄"/>
            </a:pPr>
            <a:r>
              <a:rPr lang="en-US" sz="2400" dirty="0" smtClean="0"/>
              <a:t>An example of Celtic Art</a:t>
            </a:r>
          </a:p>
          <a:p>
            <a:pPr marL="287338" indent="-287338">
              <a:buClr>
                <a:srgbClr val="C00000"/>
              </a:buClr>
              <a:buSzPct val="80000"/>
              <a:buFont typeface="Arial" panose="020B0604020202020204" pitchFamily="34" charset="0"/>
              <a:buChar char="►"/>
            </a:pPr>
            <a:r>
              <a:rPr lang="en-US" sz="2400" dirty="0" smtClean="0"/>
              <a:t>An example of Islamic Art</a:t>
            </a:r>
            <a:endParaRPr lang="en-US" sz="2400" dirty="0"/>
          </a:p>
        </p:txBody>
      </p:sp>
    </p:spTree>
    <p:extLst>
      <p:ext uri="{BB962C8B-B14F-4D97-AF65-F5344CB8AC3E}">
        <p14:creationId xmlns:p14="http://schemas.microsoft.com/office/powerpoint/2010/main" val="2182472119"/>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01 – Under the Hood</a:t>
            </a:r>
            <a:endParaRPr lang="en-GB" b="1" dirty="0" smtClean="0"/>
          </a:p>
        </p:txBody>
      </p:sp>
      <p:sp>
        <p:nvSpPr>
          <p:cNvPr id="34" name="Rectangle 33"/>
          <p:cNvSpPr/>
          <p:nvPr/>
        </p:nvSpPr>
        <p:spPr>
          <a:xfrm>
            <a:off x="179512" y="3140702"/>
            <a:ext cx="8640960" cy="3528658"/>
          </a:xfrm>
          <a:prstGeom prst="rect">
            <a:avLst/>
          </a:prstGeom>
        </p:spPr>
        <p:txBody>
          <a:bodyPr wrap="square">
            <a:spAutoFit/>
          </a:bodyPr>
          <a:lstStyle/>
          <a:p>
            <a:pPr marL="439738" indent="-439738">
              <a:buClr>
                <a:srgbClr val="0070C0"/>
              </a:buClr>
              <a:buFont typeface="Wingdings 3" panose="05040102010807070707" pitchFamily="18" charset="2"/>
              <a:buChar char=""/>
            </a:pPr>
            <a:r>
              <a:rPr lang="en-US" sz="2030" dirty="0" smtClean="0"/>
              <a:t>Since </a:t>
            </a:r>
            <a:r>
              <a:rPr lang="en-US" sz="2030" dirty="0"/>
              <a:t>prehistoric times and the very earliest </a:t>
            </a:r>
            <a:r>
              <a:rPr lang="en-US" sz="2030" dirty="0" err="1"/>
              <a:t>civilisations</a:t>
            </a:r>
            <a:r>
              <a:rPr lang="en-US" sz="2030" dirty="0"/>
              <a:t> there has been a need to compute in order to solve problems. </a:t>
            </a:r>
            <a:r>
              <a:rPr lang="en-US" sz="2030" dirty="0" smtClean="0"/>
              <a:t>The ancient </a:t>
            </a:r>
            <a:r>
              <a:rPr lang="en-US" sz="2030" dirty="0"/>
              <a:t>Egyptians used mathematics to build their pyramids and the ancient Greeks applied geometry to their study </a:t>
            </a:r>
            <a:r>
              <a:rPr lang="en-US" sz="2030" dirty="0" smtClean="0"/>
              <a:t>of astronomy</a:t>
            </a:r>
            <a:r>
              <a:rPr lang="en-US" sz="2030" dirty="0"/>
              <a:t>. Computing is so important that great mathematicians have always been highly revered. </a:t>
            </a:r>
            <a:endParaRPr lang="en-US" sz="2030" dirty="0" smtClean="0"/>
          </a:p>
          <a:p>
            <a:pPr marL="439738" indent="-439738">
              <a:buClr>
                <a:srgbClr val="0070C0"/>
              </a:buClr>
              <a:buFont typeface="Wingdings 3" panose="05040102010807070707" pitchFamily="18" charset="2"/>
              <a:buChar char=""/>
            </a:pPr>
            <a:r>
              <a:rPr lang="en-US" sz="2030" dirty="0" smtClean="0"/>
              <a:t>All </a:t>
            </a:r>
            <a:r>
              <a:rPr lang="en-US" sz="2030" dirty="0"/>
              <a:t>over the world </a:t>
            </a:r>
            <a:r>
              <a:rPr lang="en-US" sz="2030" dirty="0" smtClean="0"/>
              <a:t>they have </a:t>
            </a:r>
            <a:r>
              <a:rPr lang="en-US" sz="2030" dirty="0"/>
              <a:t>become well-known historical figures, such as the ancient Greek Pythagoras, </a:t>
            </a:r>
            <a:r>
              <a:rPr lang="en-US" sz="2030" dirty="0" err="1"/>
              <a:t>Lui</a:t>
            </a:r>
            <a:r>
              <a:rPr lang="en-US" sz="2030" dirty="0"/>
              <a:t> Hui from 3rd-century </a:t>
            </a:r>
            <a:r>
              <a:rPr lang="en-US" sz="2030" dirty="0" smtClean="0"/>
              <a:t>China, Muhammad </a:t>
            </a:r>
            <a:r>
              <a:rPr lang="en-US" sz="2030" dirty="0"/>
              <a:t>Al-Khwarizmi from 9th-century Persia and </a:t>
            </a:r>
            <a:r>
              <a:rPr lang="en-US" sz="2030" dirty="0" err="1"/>
              <a:t>Bhaskara</a:t>
            </a:r>
            <a:r>
              <a:rPr lang="en-US" sz="2030" dirty="0"/>
              <a:t> from 12th-century India. You can find more details </a:t>
            </a:r>
            <a:r>
              <a:rPr lang="en-US" sz="2030" dirty="0" smtClean="0"/>
              <a:t>about famous </a:t>
            </a:r>
            <a:r>
              <a:rPr lang="en-US" sz="2030" dirty="0"/>
              <a:t>mathematicians through time </a:t>
            </a:r>
            <a:r>
              <a:rPr lang="en-US" sz="2030" dirty="0" smtClean="0"/>
              <a:t>at: </a:t>
            </a:r>
            <a:r>
              <a:rPr lang="en-US" sz="2030" b="1" dirty="0" smtClean="0">
                <a:solidFill>
                  <a:srgbClr val="FF0000"/>
                </a:solidFill>
                <a:hlinkClick r:id="rId3"/>
              </a:rPr>
              <a:t>www.storyofmathematics.com/mathematicians.html</a:t>
            </a:r>
            <a:r>
              <a:rPr lang="en-US" sz="2030" b="1" dirty="0" smtClean="0">
                <a:solidFill>
                  <a:srgbClr val="FF0000"/>
                </a:solidFill>
              </a:rPr>
              <a:t> </a:t>
            </a:r>
            <a:endParaRPr lang="en-US" sz="2030" b="1" dirty="0">
              <a:solidFill>
                <a:srgbClr val="FF0000"/>
              </a:solidFill>
            </a:endParaRPr>
          </a:p>
        </p:txBody>
      </p:sp>
      <p:sp>
        <p:nvSpPr>
          <p:cNvPr id="8" name="Rectangle 7"/>
          <p:cNvSpPr/>
          <p:nvPr/>
        </p:nvSpPr>
        <p:spPr>
          <a:xfrm>
            <a:off x="179512" y="1147172"/>
            <a:ext cx="8708512" cy="1938992"/>
          </a:xfrm>
          <a:prstGeom prst="rect">
            <a:avLst/>
          </a:prstGeom>
          <a:solidFill>
            <a:srgbClr val="A7C4FF"/>
          </a:solidFill>
          <a:ln w="57150">
            <a:solidFill>
              <a:srgbClr val="002060"/>
            </a:solidFill>
          </a:ln>
        </p:spPr>
        <p:txBody>
          <a:bodyPr wrap="square">
            <a:spAutoFit/>
          </a:bodyPr>
          <a:lstStyle/>
          <a:p>
            <a:pPr>
              <a:buClr>
                <a:srgbClr val="C00000"/>
              </a:buClr>
              <a:tabLst>
                <a:tab pos="2420938" algn="l"/>
              </a:tabLst>
            </a:pPr>
            <a:r>
              <a:rPr lang="en-US" sz="2000" b="1" dirty="0" smtClean="0">
                <a:solidFill>
                  <a:srgbClr val="002060"/>
                </a:solidFill>
                <a:latin typeface="Arial" panose="020B0604020202020204" pitchFamily="34" charset="0"/>
                <a:cs typeface="Arial" panose="020B0604020202020204" pitchFamily="34" charset="0"/>
              </a:rPr>
              <a:t>Think-IT</a:t>
            </a:r>
            <a:endParaRPr lang="en-US" sz="2000" b="1" dirty="0">
              <a:solidFill>
                <a:srgbClr val="002060"/>
              </a:solidFill>
              <a:latin typeface="Arial" panose="020B0604020202020204" pitchFamily="34" charset="0"/>
              <a:cs typeface="Arial" panose="020B0604020202020204" pitchFamily="34" charset="0"/>
            </a:endParaRPr>
          </a:p>
          <a:p>
            <a:pPr>
              <a:buClr>
                <a:srgbClr val="C00000"/>
              </a:buClr>
              <a:tabLst>
                <a:tab pos="2420938" algn="l"/>
              </a:tabLst>
            </a:pPr>
            <a:r>
              <a:rPr lang="en-US" sz="2000" b="1" dirty="0" smtClean="0">
                <a:solidFill>
                  <a:srgbClr val="000000"/>
                </a:solidFill>
                <a:latin typeface="Arial" panose="020B0604020202020204" pitchFamily="34" charset="0"/>
                <a:cs typeface="Arial" panose="020B0604020202020204" pitchFamily="34" charset="0"/>
              </a:rPr>
              <a:t>1.1.1</a:t>
            </a:r>
            <a:r>
              <a:rPr lang="en-US" sz="2000" dirty="0" smtClean="0">
                <a:solidFill>
                  <a:srgbClr val="000000"/>
                </a:solidFill>
                <a:latin typeface="Arial" panose="020B0604020202020204" pitchFamily="34" charset="0"/>
                <a:cs typeface="Arial" panose="020B0604020202020204" pitchFamily="34" charset="0"/>
              </a:rPr>
              <a:t> </a:t>
            </a:r>
            <a:r>
              <a:rPr lang="en-US" sz="2000" dirty="0">
                <a:solidFill>
                  <a:srgbClr val="000000"/>
                </a:solidFill>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Draw </a:t>
            </a:r>
            <a:r>
              <a:rPr lang="en-US" sz="2000" dirty="0">
                <a:solidFill>
                  <a:srgbClr val="000000"/>
                </a:solidFill>
                <a:latin typeface="Arial" panose="020B0604020202020204" pitchFamily="34" charset="0"/>
                <a:cs typeface="Arial" panose="020B0604020202020204" pitchFamily="34" charset="0"/>
              </a:rPr>
              <a:t>a timeline stretching from the year 18 000 BC to today.</a:t>
            </a:r>
          </a:p>
          <a:p>
            <a:pPr marL="457200" indent="-457200">
              <a:buClr>
                <a:srgbClr val="C00000"/>
              </a:buClr>
              <a:buFont typeface="+mj-lt"/>
              <a:buAutoNum type="alphaLcParenR"/>
              <a:tabLst>
                <a:tab pos="2420938" algn="l"/>
              </a:tabLst>
            </a:pPr>
            <a:r>
              <a:rPr lang="en-US" sz="2000" dirty="0">
                <a:solidFill>
                  <a:srgbClr val="000000"/>
                </a:solidFill>
                <a:latin typeface="Arial" panose="020B0604020202020204" pitchFamily="34" charset="0"/>
                <a:cs typeface="Arial" panose="020B0604020202020204" pitchFamily="34" charset="0"/>
              </a:rPr>
              <a:t>Where do the computing machines in the </a:t>
            </a:r>
            <a:r>
              <a:rPr lang="en-US" sz="2000" dirty="0" smtClean="0">
                <a:solidFill>
                  <a:srgbClr val="000000"/>
                </a:solidFill>
                <a:latin typeface="Arial" panose="020B0604020202020204" pitchFamily="34" charset="0"/>
                <a:cs typeface="Arial" panose="020B0604020202020204" pitchFamily="34" charset="0"/>
              </a:rPr>
              <a:t>previous photographs </a:t>
            </a:r>
            <a:r>
              <a:rPr lang="en-US" sz="2000" dirty="0">
                <a:solidFill>
                  <a:srgbClr val="000000"/>
                </a:solidFill>
                <a:latin typeface="Arial" panose="020B0604020202020204" pitchFamily="34" charset="0"/>
                <a:cs typeface="Arial" panose="020B0604020202020204" pitchFamily="34" charset="0"/>
              </a:rPr>
              <a:t>fit on the timeline?</a:t>
            </a:r>
          </a:p>
          <a:p>
            <a:pPr marL="457200" indent="-457200">
              <a:buClr>
                <a:srgbClr val="C00000"/>
              </a:buClr>
              <a:buFont typeface="+mj-lt"/>
              <a:buAutoNum type="alphaLcParenR"/>
              <a:tabLst>
                <a:tab pos="2420938" algn="l"/>
              </a:tabLst>
            </a:pPr>
            <a:r>
              <a:rPr lang="en-US" sz="2000" dirty="0">
                <a:solidFill>
                  <a:srgbClr val="000000"/>
                </a:solidFill>
                <a:latin typeface="Arial" panose="020B0604020202020204" pitchFamily="34" charset="0"/>
                <a:cs typeface="Arial" panose="020B0604020202020204" pitchFamily="34" charset="0"/>
              </a:rPr>
              <a:t>Can you think of any other computing devices or machines to add to the timeline?</a:t>
            </a:r>
          </a:p>
        </p:txBody>
      </p:sp>
      <p:sp>
        <p:nvSpPr>
          <p:cNvPr id="9" name="Oval 8"/>
          <p:cNvSpPr/>
          <p:nvPr/>
        </p:nvSpPr>
        <p:spPr>
          <a:xfrm rot="1078849">
            <a:off x="8574342" y="1042276"/>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028590"/>
      </p:ext>
    </p:extLst>
  </p:cSld>
  <p:clrMapOvr>
    <a:masterClrMapping/>
  </p:clrMapOvr>
  <p:transition advClick="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83367" y="1124744"/>
            <a:ext cx="8709113" cy="2554545"/>
          </a:xfrm>
          <a:prstGeom prst="rect">
            <a:avLst/>
          </a:prstGeom>
          <a:noFill/>
        </p:spPr>
        <p:txBody>
          <a:bodyPr wrap="square" rtlCol="0">
            <a:spAutoFit/>
          </a:bodyPr>
          <a:lstStyle/>
          <a:p>
            <a:pPr>
              <a:buClr>
                <a:srgbClr val="C00000"/>
              </a:buClr>
              <a:buSzPct val="80000"/>
            </a:pPr>
            <a:r>
              <a:rPr lang="en-US" sz="2000" b="1" dirty="0" smtClean="0">
                <a:solidFill>
                  <a:srgbClr val="C00000"/>
                </a:solidFill>
              </a:rPr>
              <a:t>Text-based </a:t>
            </a:r>
            <a:r>
              <a:rPr lang="en-US" sz="2000" b="1" dirty="0">
                <a:solidFill>
                  <a:srgbClr val="C00000"/>
                </a:solidFill>
              </a:rPr>
              <a:t>programming languages</a:t>
            </a:r>
          </a:p>
          <a:p>
            <a:pPr marL="338138" indent="-338138">
              <a:buClr>
                <a:srgbClr val="C00000"/>
              </a:buClr>
              <a:buSzPct val="80000"/>
              <a:buFont typeface="Arial" panose="020B0604020202020204" pitchFamily="34" charset="0"/>
              <a:buChar char="►"/>
            </a:pPr>
            <a:r>
              <a:rPr lang="en-US" sz="2000" b="1" dirty="0">
                <a:solidFill>
                  <a:srgbClr val="FF0000"/>
                </a:solidFill>
              </a:rPr>
              <a:t>Text-based programming </a:t>
            </a:r>
            <a:r>
              <a:rPr lang="en-US" sz="2000" dirty="0"/>
              <a:t>requires the user to write code in the form of a sequence of text-based instructions into </a:t>
            </a:r>
            <a:r>
              <a:rPr lang="en-US" sz="2000" dirty="0" smtClean="0"/>
              <a:t>the computer </a:t>
            </a:r>
            <a:r>
              <a:rPr lang="en-US" sz="2000" dirty="0"/>
              <a:t>to create a program. The program controls a ‘turtle’, or cursor, on the screen</a:t>
            </a:r>
            <a:r>
              <a:rPr lang="en-US" sz="2000" dirty="0" smtClean="0"/>
              <a:t>.</a:t>
            </a:r>
          </a:p>
          <a:p>
            <a:pPr marL="338138" indent="-338138">
              <a:buClr>
                <a:srgbClr val="C00000"/>
              </a:buClr>
              <a:buSzPct val="80000"/>
              <a:buFont typeface="Arial" panose="020B0604020202020204" pitchFamily="34" charset="0"/>
              <a:buChar char="►"/>
            </a:pPr>
            <a:r>
              <a:rPr lang="en-US" sz="2000" dirty="0"/>
              <a:t>Text-based programming languages are used to create programs that perform many different tasks. Most of </a:t>
            </a:r>
            <a:r>
              <a:rPr lang="en-US" sz="2000" dirty="0" smtClean="0"/>
              <a:t>the interactivity </a:t>
            </a:r>
            <a:r>
              <a:rPr lang="en-US" sz="2000" dirty="0"/>
              <a:t>you experience on websites and mobile apps is created using text-based programming languages such as these:</a:t>
            </a:r>
            <a:endParaRPr lang="en-US" sz="2000" dirty="0" smtClean="0"/>
          </a:p>
        </p:txBody>
      </p:sp>
      <p:sp>
        <p:nvSpPr>
          <p:cNvPr id="8" name="Title 1"/>
          <p:cNvSpPr>
            <a:spLocks noGrp="1"/>
          </p:cNvSpPr>
          <p:nvPr>
            <p:ph type="title"/>
          </p:nvPr>
        </p:nvSpPr>
        <p:spPr>
          <a:xfrm>
            <a:off x="35496" y="44624"/>
            <a:ext cx="7632848" cy="625434"/>
          </a:xfrm>
        </p:spPr>
        <p:txBody>
          <a:bodyPr>
            <a:noAutofit/>
          </a:bodyPr>
          <a:lstStyle/>
          <a:p>
            <a:r>
              <a:rPr lang="en-US" sz="3000" dirty="0" smtClean="0"/>
              <a:t>3.3 – Using Text-Based Programming Software</a:t>
            </a:r>
            <a:endParaRPr lang="en-GB" sz="3000" b="1" dirty="0" smtClean="0"/>
          </a:p>
        </p:txBody>
      </p:sp>
      <p:sp>
        <p:nvSpPr>
          <p:cNvPr id="7" name="Rectangle 6"/>
          <p:cNvSpPr/>
          <p:nvPr/>
        </p:nvSpPr>
        <p:spPr>
          <a:xfrm>
            <a:off x="179512" y="5229200"/>
            <a:ext cx="8708513" cy="1384995"/>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100" b="1" dirty="0" smtClean="0">
                <a:solidFill>
                  <a:srgbClr val="000000"/>
                </a:solidFill>
                <a:latin typeface="Arial" panose="020B0604020202020204" pitchFamily="34" charset="0"/>
                <a:cs typeface="Arial" panose="020B0604020202020204" pitchFamily="34" charset="0"/>
              </a:rPr>
              <a:t>Key </a:t>
            </a:r>
            <a:r>
              <a:rPr lang="en-US" sz="21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100" b="1" dirty="0" smtClean="0">
                <a:solidFill>
                  <a:schemeClr val="tx2"/>
                </a:solidFill>
                <a:latin typeface="Arial" panose="020B0604020202020204" pitchFamily="34" charset="0"/>
                <a:cs typeface="Arial" panose="020B0604020202020204" pitchFamily="34" charset="0"/>
              </a:rPr>
              <a:t>Text-based </a:t>
            </a:r>
            <a:r>
              <a:rPr lang="en-US" sz="2100" b="1" dirty="0">
                <a:solidFill>
                  <a:schemeClr val="tx2"/>
                </a:solidFill>
                <a:latin typeface="Arial" panose="020B0604020202020204" pitchFamily="34" charset="0"/>
                <a:cs typeface="Arial" panose="020B0604020202020204" pitchFamily="34" charset="0"/>
              </a:rPr>
              <a:t>Programming: </a:t>
            </a:r>
            <a:r>
              <a:rPr lang="en-US" sz="2100" dirty="0">
                <a:solidFill>
                  <a:srgbClr val="000000"/>
                </a:solidFill>
                <a:latin typeface="Arial" panose="020B0604020202020204" pitchFamily="34" charset="0"/>
                <a:cs typeface="Arial" panose="020B0604020202020204" pitchFamily="34" charset="0"/>
              </a:rPr>
              <a:t>A programming language that requires the user to write code in the form of a sequence of </a:t>
            </a:r>
            <a:r>
              <a:rPr lang="en-US" sz="2100" dirty="0" smtClean="0">
                <a:solidFill>
                  <a:srgbClr val="000000"/>
                </a:solidFill>
                <a:latin typeface="Arial" panose="020B0604020202020204" pitchFamily="34" charset="0"/>
                <a:cs typeface="Arial" panose="020B0604020202020204" pitchFamily="34" charset="0"/>
              </a:rPr>
              <a:t>text-based instructions </a:t>
            </a:r>
            <a:r>
              <a:rPr lang="en-US" sz="2100" dirty="0">
                <a:solidFill>
                  <a:srgbClr val="000000"/>
                </a:solidFill>
                <a:latin typeface="Arial" panose="020B0604020202020204" pitchFamily="34" charset="0"/>
                <a:cs typeface="Arial" panose="020B0604020202020204" pitchFamily="34" charset="0"/>
              </a:rPr>
              <a:t>into the computer to create a program.</a:t>
            </a:r>
            <a:endParaRPr lang="en-GB" sz="2100"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1078849">
            <a:off x="8600851" y="5074724"/>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pic>
        <p:nvPicPr>
          <p:cNvPr id="26626" name="Picture 2" descr="Image result for pyth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02548" y="3607280"/>
            <a:ext cx="3816424" cy="1152128"/>
          </a:xfrm>
          <a:prstGeom prst="rect">
            <a:avLst/>
          </a:prstGeom>
          <a:noFill/>
          <a:extLst>
            <a:ext uri="{909E8E84-426E-40DD-AFC4-6F175D3DCCD1}">
              <a14:hiddenFill xmlns:a14="http://schemas.microsoft.com/office/drawing/2010/main">
                <a:solidFill>
                  <a:srgbClr val="FFFFFF"/>
                </a:solidFill>
              </a14:hiddenFill>
            </a:ext>
          </a:extLst>
        </p:spPr>
      </p:pic>
      <p:pic>
        <p:nvPicPr>
          <p:cNvPr id="26628" name="Picture 4" descr="Image result for c++"/>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9882" b="22159"/>
          <a:stretch/>
        </p:blipFill>
        <p:spPr bwMode="auto">
          <a:xfrm>
            <a:off x="4262988" y="3607280"/>
            <a:ext cx="2902914" cy="1261879"/>
          </a:xfrm>
          <a:prstGeom prst="rect">
            <a:avLst/>
          </a:prstGeom>
          <a:noFill/>
          <a:extLst>
            <a:ext uri="{909E8E84-426E-40DD-AFC4-6F175D3DCCD1}">
              <a14:hiddenFill xmlns:a14="http://schemas.microsoft.com/office/drawing/2010/main">
                <a:solidFill>
                  <a:srgbClr val="FFFFFF"/>
                </a:solidFill>
              </a14:hiddenFill>
            </a:ext>
          </a:extLst>
        </p:spPr>
      </p:pic>
      <p:pic>
        <p:nvPicPr>
          <p:cNvPr id="26630" name="Picture 6" descr="Image result for ruby programm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80312" y="3356992"/>
            <a:ext cx="1222523" cy="139717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79512" y="4767535"/>
            <a:ext cx="2952328" cy="461665"/>
          </a:xfrm>
          <a:prstGeom prst="rect">
            <a:avLst/>
          </a:prstGeom>
          <a:noFill/>
        </p:spPr>
        <p:txBody>
          <a:bodyPr wrap="square" rtlCol="0">
            <a:spAutoFit/>
          </a:bodyPr>
          <a:lstStyle/>
          <a:p>
            <a:pPr marL="342900" indent="-342900">
              <a:buClr>
                <a:srgbClr val="C00000"/>
              </a:buClr>
              <a:buSzPct val="80000"/>
              <a:buFont typeface="Arial" panose="020B0604020202020204" pitchFamily="34" charset="0"/>
              <a:buChar char="▲"/>
            </a:pPr>
            <a:r>
              <a:rPr lang="en-US" sz="2400" dirty="0" smtClean="0"/>
              <a:t>Python</a:t>
            </a:r>
          </a:p>
        </p:txBody>
      </p:sp>
      <p:sp>
        <p:nvSpPr>
          <p:cNvPr id="13" name="TextBox 12"/>
          <p:cNvSpPr txBox="1"/>
          <p:nvPr/>
        </p:nvSpPr>
        <p:spPr>
          <a:xfrm>
            <a:off x="7380312" y="4767534"/>
            <a:ext cx="1421922" cy="461665"/>
          </a:xfrm>
          <a:prstGeom prst="rect">
            <a:avLst/>
          </a:prstGeom>
          <a:noFill/>
        </p:spPr>
        <p:txBody>
          <a:bodyPr wrap="square" rtlCol="0">
            <a:spAutoFit/>
          </a:bodyPr>
          <a:lstStyle/>
          <a:p>
            <a:pPr marL="342900" indent="-342900">
              <a:buClr>
                <a:srgbClr val="C00000"/>
              </a:buClr>
              <a:buSzPct val="80000"/>
              <a:buFont typeface="Arial" panose="020B0604020202020204" pitchFamily="34" charset="0"/>
              <a:buChar char="▲"/>
            </a:pPr>
            <a:r>
              <a:rPr lang="en-US" sz="2400" dirty="0" smtClean="0"/>
              <a:t>Ruby</a:t>
            </a:r>
          </a:p>
        </p:txBody>
      </p:sp>
      <p:sp>
        <p:nvSpPr>
          <p:cNvPr id="14" name="TextBox 13"/>
          <p:cNvSpPr txBox="1"/>
          <p:nvPr/>
        </p:nvSpPr>
        <p:spPr>
          <a:xfrm>
            <a:off x="4177196" y="4767535"/>
            <a:ext cx="1906971" cy="461665"/>
          </a:xfrm>
          <a:prstGeom prst="rect">
            <a:avLst/>
          </a:prstGeom>
          <a:noFill/>
        </p:spPr>
        <p:txBody>
          <a:bodyPr wrap="square" rtlCol="0">
            <a:spAutoFit/>
          </a:bodyPr>
          <a:lstStyle/>
          <a:p>
            <a:pPr marL="342900" indent="-342900">
              <a:buClr>
                <a:srgbClr val="C00000"/>
              </a:buClr>
              <a:buSzPct val="80000"/>
              <a:buFont typeface="Arial" panose="020B0604020202020204" pitchFamily="34" charset="0"/>
              <a:buChar char="▲"/>
            </a:pPr>
            <a:r>
              <a:rPr lang="en-US" sz="2400" dirty="0" smtClean="0"/>
              <a:t>C++</a:t>
            </a:r>
          </a:p>
        </p:txBody>
      </p:sp>
    </p:spTree>
    <p:extLst>
      <p:ext uri="{BB962C8B-B14F-4D97-AF65-F5344CB8AC3E}">
        <p14:creationId xmlns:p14="http://schemas.microsoft.com/office/powerpoint/2010/main" val="234567041"/>
      </p:ext>
    </p:extLst>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83367" y="1124744"/>
            <a:ext cx="8709113" cy="1323439"/>
          </a:xfrm>
          <a:prstGeom prst="rect">
            <a:avLst/>
          </a:prstGeom>
          <a:noFill/>
        </p:spPr>
        <p:txBody>
          <a:bodyPr wrap="square" rtlCol="0">
            <a:spAutoFit/>
          </a:bodyPr>
          <a:lstStyle/>
          <a:p>
            <a:pPr>
              <a:buClr>
                <a:srgbClr val="C00000"/>
              </a:buClr>
              <a:buSzPct val="80000"/>
            </a:pPr>
            <a:r>
              <a:rPr lang="en-US" sz="2000" b="1" dirty="0" smtClean="0">
                <a:solidFill>
                  <a:schemeClr val="tx2"/>
                </a:solidFill>
              </a:rPr>
              <a:t>Writing </a:t>
            </a:r>
            <a:r>
              <a:rPr lang="en-US" sz="2000" b="1" dirty="0">
                <a:solidFill>
                  <a:schemeClr val="tx2"/>
                </a:solidFill>
              </a:rPr>
              <a:t>a program to draw shapes using a text-based</a:t>
            </a:r>
          </a:p>
          <a:p>
            <a:pPr marL="338138" indent="-338138">
              <a:buClr>
                <a:srgbClr val="C00000"/>
              </a:buClr>
              <a:buSzPct val="80000"/>
              <a:buFont typeface="Arial" panose="020B0604020202020204" pitchFamily="34" charset="0"/>
              <a:buChar char="►"/>
            </a:pPr>
            <a:r>
              <a:rPr lang="en-US" sz="2000" dirty="0" smtClean="0"/>
              <a:t>If </a:t>
            </a:r>
            <a:r>
              <a:rPr lang="en-US" sz="2000" dirty="0"/>
              <a:t>you already know how to create a program to draw geometrical shapes using a graphical programming language, it </a:t>
            </a:r>
            <a:r>
              <a:rPr lang="en-US" sz="2000" dirty="0" smtClean="0"/>
              <a:t>will help </a:t>
            </a:r>
            <a:r>
              <a:rPr lang="en-US" sz="2000" dirty="0"/>
              <a:t>you to do the same thing using a text-based programming language.</a:t>
            </a:r>
            <a:endParaRPr lang="en-US" sz="2000" dirty="0" smtClean="0"/>
          </a:p>
        </p:txBody>
      </p:sp>
      <p:sp>
        <p:nvSpPr>
          <p:cNvPr id="8" name="Title 1"/>
          <p:cNvSpPr>
            <a:spLocks noGrp="1"/>
          </p:cNvSpPr>
          <p:nvPr>
            <p:ph type="title"/>
          </p:nvPr>
        </p:nvSpPr>
        <p:spPr>
          <a:xfrm>
            <a:off x="35496" y="44624"/>
            <a:ext cx="7632848" cy="625434"/>
          </a:xfrm>
        </p:spPr>
        <p:txBody>
          <a:bodyPr>
            <a:noAutofit/>
          </a:bodyPr>
          <a:lstStyle/>
          <a:p>
            <a:r>
              <a:rPr lang="en-US" sz="3000" dirty="0" smtClean="0"/>
              <a:t>3.3 – Using Text-Based Programming Software</a:t>
            </a:r>
            <a:endParaRPr lang="en-GB" sz="3000" b="1" dirty="0" smtClean="0"/>
          </a:p>
        </p:txBody>
      </p:sp>
      <p:sp>
        <p:nvSpPr>
          <p:cNvPr id="15" name="Rectangle 14"/>
          <p:cNvSpPr/>
          <p:nvPr/>
        </p:nvSpPr>
        <p:spPr>
          <a:xfrm>
            <a:off x="179512" y="2505090"/>
            <a:ext cx="8712968" cy="4154984"/>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000" b="1" dirty="0" smtClean="0">
                <a:solidFill>
                  <a:srgbClr val="002060"/>
                </a:solidFill>
                <a:latin typeface="Arial" panose="020B0604020202020204" pitchFamily="34" charset="0"/>
                <a:cs typeface="Arial" panose="020B0604020202020204" pitchFamily="34" charset="0"/>
              </a:rPr>
              <a:t>Think-IT</a:t>
            </a:r>
            <a:endParaRPr lang="en-US" sz="2000" b="1" dirty="0">
              <a:solidFill>
                <a:srgbClr val="00206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r>
              <a:rPr lang="en-US" sz="2000" b="1" dirty="0">
                <a:solidFill>
                  <a:srgbClr val="000000"/>
                </a:solidFill>
                <a:latin typeface="Arial" panose="020B0604020202020204" pitchFamily="34" charset="0"/>
                <a:cs typeface="Arial" panose="020B0604020202020204" pitchFamily="34" charset="0"/>
              </a:rPr>
              <a:t>3.3.2 </a:t>
            </a:r>
            <a:r>
              <a:rPr lang="en-US" sz="2000" b="1" dirty="0" smtClean="0">
                <a:solidFill>
                  <a:srgbClr val="000000"/>
                </a:solidFill>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Look </a:t>
            </a:r>
            <a:r>
              <a:rPr lang="en-US" sz="2000" dirty="0">
                <a:solidFill>
                  <a:srgbClr val="000000"/>
                </a:solidFill>
                <a:latin typeface="Arial" panose="020B0604020202020204" pitchFamily="34" charset="0"/>
                <a:cs typeface="Arial" panose="020B0604020202020204" pitchFamily="34" charset="0"/>
              </a:rPr>
              <a:t>at the two sets of instructions below, and match the graphical instructions to the text-based instructions</a:t>
            </a:r>
            <a:r>
              <a:rPr lang="en-US" sz="2000" dirty="0" smtClean="0">
                <a:solidFill>
                  <a:srgbClr val="000000"/>
                </a:solidFill>
                <a:latin typeface="Arial" panose="020B0604020202020204" pitchFamily="34" charset="0"/>
                <a:cs typeface="Arial" panose="020B0604020202020204" pitchFamily="34" charset="0"/>
              </a:rPr>
              <a:t>.</a:t>
            </a:r>
          </a:p>
          <a:p>
            <a:pPr marL="744538" indent="-744538">
              <a:buClr>
                <a:srgbClr val="C00000"/>
              </a:buClr>
              <a:tabLst>
                <a:tab pos="2070100" algn="l"/>
                <a:tab pos="3863975" algn="l"/>
                <a:tab pos="5468938" algn="l"/>
                <a:tab pos="6815138" algn="l"/>
              </a:tabLst>
            </a:pPr>
            <a:endParaRPr lang="en-US" sz="2000" dirty="0">
              <a:solidFill>
                <a:srgbClr val="00000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endParaRPr lang="en-US" sz="2000" dirty="0" smtClean="0">
              <a:solidFill>
                <a:srgbClr val="00000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endParaRPr lang="en-US" sz="2000" dirty="0" smtClean="0">
              <a:solidFill>
                <a:srgbClr val="00000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endParaRPr lang="en-US" sz="2000" dirty="0">
              <a:solidFill>
                <a:srgbClr val="00000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endParaRPr lang="en-US" sz="2000" dirty="0" smtClean="0">
              <a:solidFill>
                <a:srgbClr val="00000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endParaRPr lang="en-US" sz="2000" dirty="0">
              <a:solidFill>
                <a:srgbClr val="00000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endParaRPr lang="en-US" sz="2400" dirty="0">
              <a:solidFill>
                <a:srgbClr val="000000"/>
              </a:solidFill>
              <a:latin typeface="Arial" panose="020B0604020202020204" pitchFamily="34" charset="0"/>
              <a:cs typeface="Arial" panose="020B0604020202020204" pitchFamily="34" charset="0"/>
            </a:endParaRPr>
          </a:p>
          <a:p>
            <a:pPr marL="744538" indent="-744538">
              <a:buClr>
                <a:srgbClr val="C00000"/>
              </a:buClr>
              <a:tabLst>
                <a:tab pos="2070100" algn="l"/>
                <a:tab pos="3863975" algn="l"/>
                <a:tab pos="5468938" algn="l"/>
                <a:tab pos="6815138" algn="l"/>
              </a:tabLst>
            </a:pPr>
            <a:endParaRPr lang="en-US" sz="2000" dirty="0">
              <a:solidFill>
                <a:srgbClr val="000000"/>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tabLst>
                <a:tab pos="2070100" algn="l"/>
                <a:tab pos="3863975" algn="l"/>
                <a:tab pos="5468938" algn="l"/>
                <a:tab pos="6815138" algn="l"/>
              </a:tabLst>
            </a:pPr>
            <a:r>
              <a:rPr lang="en-US" sz="2000" dirty="0" smtClean="0">
                <a:solidFill>
                  <a:srgbClr val="000000"/>
                </a:solidFill>
                <a:latin typeface="Arial" panose="020B0604020202020204" pitchFamily="34" charset="0"/>
                <a:cs typeface="Arial" panose="020B0604020202020204" pitchFamily="34" charset="0"/>
              </a:rPr>
              <a:t>The graphical programming software used in the example is Scratch and the text-based programming language is Logo.</a:t>
            </a:r>
          </a:p>
        </p:txBody>
      </p:sp>
      <p:sp>
        <p:nvSpPr>
          <p:cNvPr id="16" name="Oval 15"/>
          <p:cNvSpPr/>
          <p:nvPr/>
        </p:nvSpPr>
        <p:spPr>
          <a:xfrm rot="1078849">
            <a:off x="8574342" y="2351909"/>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108377" y="3573016"/>
            <a:ext cx="2815551" cy="2308752"/>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79612" y="3573016"/>
            <a:ext cx="4296844" cy="2308752"/>
          </a:xfrm>
          <a:prstGeom prst="rect">
            <a:avLst/>
          </a:prstGeom>
        </p:spPr>
      </p:pic>
    </p:spTree>
    <p:extLst>
      <p:ext uri="{BB962C8B-B14F-4D97-AF65-F5344CB8AC3E}">
        <p14:creationId xmlns:p14="http://schemas.microsoft.com/office/powerpoint/2010/main" val="2527863594"/>
      </p:ext>
    </p:extLst>
  </p:cSld>
  <p:clrMapOvr>
    <a:masterClrMapping/>
  </p:clrMapOvr>
  <p:transition advClick="0"/>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83367" y="2517864"/>
            <a:ext cx="8709113" cy="1631216"/>
          </a:xfrm>
          <a:prstGeom prst="rect">
            <a:avLst/>
          </a:prstGeom>
          <a:noFill/>
        </p:spPr>
        <p:txBody>
          <a:bodyPr wrap="square" rtlCol="0">
            <a:spAutoFit/>
          </a:bodyPr>
          <a:lstStyle/>
          <a:p>
            <a:pPr marL="338138" indent="-338138">
              <a:buClr>
                <a:srgbClr val="C00000"/>
              </a:buClr>
              <a:buSzPct val="80000"/>
              <a:buFont typeface="Arial" panose="020B0604020202020204" pitchFamily="34" charset="0"/>
              <a:buChar char="►"/>
            </a:pPr>
            <a:r>
              <a:rPr lang="en-US" sz="2000" dirty="0" smtClean="0"/>
              <a:t>Most </a:t>
            </a:r>
            <a:r>
              <a:rPr lang="en-US" sz="2000" dirty="0"/>
              <a:t>programming languages allow you to use iteration to clarify the processes being used. </a:t>
            </a:r>
            <a:r>
              <a:rPr lang="en-US" sz="2000" dirty="0" smtClean="0"/>
              <a:t>E.g., </a:t>
            </a:r>
            <a:r>
              <a:rPr lang="en-US" sz="2000" dirty="0"/>
              <a:t>we can create </a:t>
            </a:r>
            <a:r>
              <a:rPr lang="en-US" sz="2000" dirty="0" smtClean="0"/>
              <a:t>a new </a:t>
            </a:r>
            <a:r>
              <a:rPr lang="en-US" sz="2000" dirty="0"/>
              <a:t>instruction to draw a square and name it ‘square’. We can then re-use that instruction elsewhere in our program.</a:t>
            </a:r>
          </a:p>
          <a:p>
            <a:pPr marL="338138" indent="-338138">
              <a:buClr>
                <a:srgbClr val="C00000"/>
              </a:buClr>
              <a:buSzPct val="80000"/>
              <a:buFont typeface="Arial" panose="020B0604020202020204" pitchFamily="34" charset="0"/>
              <a:buChar char="►"/>
            </a:pPr>
            <a:r>
              <a:rPr lang="en-US" sz="2000" dirty="0"/>
              <a:t>In Logo we can define the instruction ‘square’ as follows:</a:t>
            </a:r>
            <a:endParaRPr lang="en-US" sz="2000" dirty="0" smtClean="0"/>
          </a:p>
        </p:txBody>
      </p:sp>
      <p:sp>
        <p:nvSpPr>
          <p:cNvPr id="8" name="Title 1"/>
          <p:cNvSpPr>
            <a:spLocks noGrp="1"/>
          </p:cNvSpPr>
          <p:nvPr>
            <p:ph type="title"/>
          </p:nvPr>
        </p:nvSpPr>
        <p:spPr>
          <a:xfrm>
            <a:off x="35496" y="44624"/>
            <a:ext cx="7632848" cy="625434"/>
          </a:xfrm>
        </p:spPr>
        <p:txBody>
          <a:bodyPr>
            <a:noAutofit/>
          </a:bodyPr>
          <a:lstStyle/>
          <a:p>
            <a:r>
              <a:rPr lang="en-US" sz="3000" dirty="0" smtClean="0"/>
              <a:t>3.3 – Using Text-Based Programming Software</a:t>
            </a:r>
            <a:endParaRPr lang="en-GB" sz="3000" b="1" dirty="0" smtClean="0"/>
          </a:p>
        </p:txBody>
      </p:sp>
      <p:sp>
        <p:nvSpPr>
          <p:cNvPr id="9" name="Rectangle 8"/>
          <p:cNvSpPr/>
          <p:nvPr/>
        </p:nvSpPr>
        <p:spPr>
          <a:xfrm>
            <a:off x="179512" y="1123942"/>
            <a:ext cx="8708512" cy="1323439"/>
          </a:xfrm>
          <a:prstGeom prst="rect">
            <a:avLst/>
          </a:prstGeom>
          <a:solidFill>
            <a:srgbClr val="FFFF99"/>
          </a:solidFill>
          <a:ln w="57150">
            <a:solidFill>
              <a:srgbClr val="BAAD06"/>
            </a:solidFill>
          </a:ln>
        </p:spPr>
        <p:txBody>
          <a:bodyPr wrap="square">
            <a:spAutoFit/>
          </a:bodyPr>
          <a:lstStyle/>
          <a:p>
            <a:pPr>
              <a:buClr>
                <a:srgbClr val="C00000"/>
              </a:buClr>
              <a:tabLst>
                <a:tab pos="2420938" algn="l"/>
              </a:tabLst>
            </a:pPr>
            <a:r>
              <a:rPr lang="en-US" sz="2000" b="1" dirty="0" smtClean="0">
                <a:solidFill>
                  <a:srgbClr val="C00000"/>
                </a:solidFill>
                <a:latin typeface="Arial" panose="020B0604020202020204" pitchFamily="34" charset="0"/>
                <a:cs typeface="Arial" panose="020B0604020202020204" pitchFamily="34" charset="0"/>
              </a:rPr>
              <a:t>Plan-IT</a:t>
            </a:r>
            <a:endParaRPr lang="en-US" sz="2000" b="1" dirty="0">
              <a:solidFill>
                <a:srgbClr val="C00000"/>
              </a:solidFill>
              <a:latin typeface="Arial" panose="020B0604020202020204" pitchFamily="34" charset="0"/>
              <a:cs typeface="Arial" panose="020B0604020202020204" pitchFamily="34" charset="0"/>
            </a:endParaRPr>
          </a:p>
          <a:p>
            <a:pPr marL="863600" indent="-863600">
              <a:buClr>
                <a:srgbClr val="C00000"/>
              </a:buClr>
              <a:tabLst>
                <a:tab pos="2420938" algn="l"/>
              </a:tabLst>
            </a:pPr>
            <a:r>
              <a:rPr lang="en-US" sz="2000" b="1" dirty="0" smtClean="0">
                <a:solidFill>
                  <a:srgbClr val="000000"/>
                </a:solidFill>
                <a:latin typeface="Arial" panose="020B0604020202020204" pitchFamily="34" charset="0"/>
                <a:cs typeface="Arial" panose="020B0604020202020204" pitchFamily="34" charset="0"/>
              </a:rPr>
              <a:t>3.3.3</a:t>
            </a:r>
            <a:r>
              <a:rPr lang="en-US" sz="2000" dirty="0" smtClean="0">
                <a:solidFill>
                  <a:srgbClr val="000000"/>
                </a:solidFill>
                <a:latin typeface="Arial" panose="020B0604020202020204" pitchFamily="34" charset="0"/>
                <a:cs typeface="Arial" panose="020B0604020202020204" pitchFamily="34" charset="0"/>
              </a:rPr>
              <a:t>	Write </a:t>
            </a:r>
            <a:r>
              <a:rPr lang="en-US" sz="2000" dirty="0">
                <a:solidFill>
                  <a:srgbClr val="000000"/>
                </a:solidFill>
                <a:latin typeface="Arial" panose="020B0604020202020204" pitchFamily="34" charset="0"/>
                <a:cs typeface="Arial" panose="020B0604020202020204" pitchFamily="34" charset="0"/>
              </a:rPr>
              <a:t>algorithms for each of the following shapes:</a:t>
            </a:r>
          </a:p>
          <a:p>
            <a:pPr marL="914400" lvl="1" indent="-457200">
              <a:buClr>
                <a:srgbClr val="C00000"/>
              </a:buClr>
              <a:buFont typeface="Wingdings" panose="05000000000000000000" pitchFamily="2" charset="2"/>
              <a:buChar char="§"/>
              <a:tabLst>
                <a:tab pos="2420938" algn="l"/>
              </a:tabLst>
            </a:pPr>
            <a:r>
              <a:rPr lang="en-US" sz="2000" dirty="0" smtClean="0">
                <a:solidFill>
                  <a:srgbClr val="000000"/>
                </a:solidFill>
                <a:latin typeface="Arial" panose="020B0604020202020204" pitchFamily="34" charset="0"/>
                <a:cs typeface="Arial" panose="020B0604020202020204" pitchFamily="34" charset="0"/>
              </a:rPr>
              <a:t>A </a:t>
            </a:r>
            <a:r>
              <a:rPr lang="en-US" sz="2000" dirty="0">
                <a:solidFill>
                  <a:srgbClr val="000000"/>
                </a:solidFill>
                <a:latin typeface="Arial" panose="020B0604020202020204" pitchFamily="34" charset="0"/>
                <a:cs typeface="Arial" panose="020B0604020202020204" pitchFamily="34" charset="0"/>
              </a:rPr>
              <a:t>red </a:t>
            </a:r>
            <a:r>
              <a:rPr lang="en-US" sz="2000" dirty="0" smtClean="0">
                <a:solidFill>
                  <a:srgbClr val="000000"/>
                </a:solidFill>
                <a:latin typeface="Arial" panose="020B0604020202020204" pitchFamily="34" charset="0"/>
                <a:cs typeface="Arial" panose="020B0604020202020204" pitchFamily="34" charset="0"/>
              </a:rPr>
              <a:t>square			</a:t>
            </a:r>
            <a:r>
              <a:rPr lang="en-US" sz="1400" dirty="0" smtClean="0">
                <a:solidFill>
                  <a:schemeClr val="tx2"/>
                </a:solidFill>
                <a:latin typeface="Arial" panose="020B0604020202020204" pitchFamily="34" charset="0"/>
                <a:cs typeface="Arial" panose="020B0604020202020204" pitchFamily="34" charset="0"/>
              </a:rPr>
              <a:t>■</a:t>
            </a:r>
            <a:r>
              <a:rPr lang="en-US" sz="2000" dirty="0" smtClean="0">
                <a:solidFill>
                  <a:srgbClr val="000000"/>
                </a:solidFill>
                <a:latin typeface="Arial" panose="020B0604020202020204" pitchFamily="34" charset="0"/>
                <a:cs typeface="Arial" panose="020B0604020202020204" pitchFamily="34" charset="0"/>
              </a:rPr>
              <a:t>    A </a:t>
            </a:r>
            <a:r>
              <a:rPr lang="en-US" sz="2000" dirty="0">
                <a:solidFill>
                  <a:srgbClr val="000000"/>
                </a:solidFill>
                <a:latin typeface="Arial" panose="020B0604020202020204" pitchFamily="34" charset="0"/>
                <a:cs typeface="Arial" panose="020B0604020202020204" pitchFamily="34" charset="0"/>
              </a:rPr>
              <a:t>yellow triangle</a:t>
            </a:r>
          </a:p>
          <a:p>
            <a:pPr marL="914400" lvl="1" indent="-457200">
              <a:buClr>
                <a:srgbClr val="C00000"/>
              </a:buClr>
              <a:buFont typeface="Wingdings" panose="05000000000000000000" pitchFamily="2" charset="2"/>
              <a:buChar char="§"/>
              <a:tabLst>
                <a:tab pos="2420938" algn="l"/>
              </a:tabLst>
            </a:pPr>
            <a:r>
              <a:rPr lang="en-US" sz="2000" dirty="0" smtClean="0">
                <a:solidFill>
                  <a:srgbClr val="000000"/>
                </a:solidFill>
                <a:latin typeface="Arial" panose="020B0604020202020204" pitchFamily="34" charset="0"/>
                <a:cs typeface="Arial" panose="020B0604020202020204" pitchFamily="34" charset="0"/>
              </a:rPr>
              <a:t>A </a:t>
            </a:r>
            <a:r>
              <a:rPr lang="en-US" sz="2000" dirty="0">
                <a:solidFill>
                  <a:srgbClr val="000000"/>
                </a:solidFill>
                <a:latin typeface="Arial" panose="020B0604020202020204" pitchFamily="34" charset="0"/>
                <a:cs typeface="Arial" panose="020B0604020202020204" pitchFamily="34" charset="0"/>
              </a:rPr>
              <a:t>green </a:t>
            </a:r>
            <a:r>
              <a:rPr lang="en-US" sz="2000" dirty="0" smtClean="0">
                <a:solidFill>
                  <a:srgbClr val="000000"/>
                </a:solidFill>
                <a:latin typeface="Arial" panose="020B0604020202020204" pitchFamily="34" charset="0"/>
                <a:cs typeface="Arial" panose="020B0604020202020204" pitchFamily="34" charset="0"/>
              </a:rPr>
              <a:t>pentagon	</a:t>
            </a:r>
            <a:r>
              <a:rPr lang="en-US" sz="1400" dirty="0" smtClean="0">
                <a:solidFill>
                  <a:schemeClr val="tx2"/>
                </a:solidFill>
                <a:latin typeface="Arial" panose="020B0604020202020204" pitchFamily="34" charset="0"/>
                <a:cs typeface="Arial" panose="020B0604020202020204" pitchFamily="34" charset="0"/>
              </a:rPr>
              <a:t>■</a:t>
            </a:r>
            <a:r>
              <a:rPr lang="en-US" sz="2000" dirty="0" smtClean="0">
                <a:solidFill>
                  <a:schemeClr val="tx2"/>
                </a:solidFill>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A </a:t>
            </a:r>
            <a:r>
              <a:rPr lang="en-US" sz="2000" dirty="0">
                <a:solidFill>
                  <a:srgbClr val="000000"/>
                </a:solidFill>
                <a:latin typeface="Arial" panose="020B0604020202020204" pitchFamily="34" charset="0"/>
                <a:cs typeface="Arial" panose="020B0604020202020204" pitchFamily="34" charset="0"/>
              </a:rPr>
              <a:t>shape of your choice</a:t>
            </a:r>
            <a:endParaRPr lang="en-GB" sz="2000" b="1"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078849">
            <a:off x="8651451" y="970268"/>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C00000"/>
                </a:solidFill>
                <a:latin typeface="Arial" panose="020B0604020202020204" pitchFamily="34" charset="0"/>
                <a:cs typeface="Arial" panose="020B0604020202020204" pitchFamily="34" charset="0"/>
              </a:rPr>
              <a:t>P</a:t>
            </a:r>
            <a:endParaRPr lang="en-GB" sz="1600" b="1" dirty="0">
              <a:solidFill>
                <a:srgbClr val="C0000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560" y="4153081"/>
            <a:ext cx="2664296" cy="2516279"/>
          </a:xfrm>
          <a:prstGeom prst="rect">
            <a:avLst/>
          </a:prstGeom>
        </p:spPr>
      </p:pic>
      <p:sp>
        <p:nvSpPr>
          <p:cNvPr id="5" name="Rectangle 4"/>
          <p:cNvSpPr/>
          <p:nvPr/>
        </p:nvSpPr>
        <p:spPr>
          <a:xfrm>
            <a:off x="3237624" y="4365104"/>
            <a:ext cx="2270480" cy="1477328"/>
          </a:xfrm>
          <a:prstGeom prst="rect">
            <a:avLst/>
          </a:prstGeom>
        </p:spPr>
        <p:txBody>
          <a:bodyPr wrap="square">
            <a:spAutoFit/>
          </a:bodyPr>
          <a:lstStyle/>
          <a:p>
            <a:r>
              <a:rPr lang="en-US" dirty="0"/>
              <a:t>We can now use the instruction ‘square’ more than once in our program. For example:</a:t>
            </a:r>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724128" y="4077072"/>
            <a:ext cx="2770680" cy="2634418"/>
          </a:xfrm>
          <a:prstGeom prst="rect">
            <a:avLst/>
          </a:prstGeom>
        </p:spPr>
      </p:pic>
    </p:spTree>
    <p:extLst>
      <p:ext uri="{BB962C8B-B14F-4D97-AF65-F5344CB8AC3E}">
        <p14:creationId xmlns:p14="http://schemas.microsoft.com/office/powerpoint/2010/main" val="2155843118"/>
      </p:ext>
    </p:extLst>
  </p:cSld>
  <p:clrMapOvr>
    <a:masterClrMapping/>
  </p:clrMapOvr>
  <p:transition advClick="0"/>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3000" dirty="0" smtClean="0"/>
              <a:t>3.3 – Using Text-Based Programming Software</a:t>
            </a:r>
            <a:endParaRPr lang="en-GB" sz="3000" b="1" dirty="0" smtClean="0"/>
          </a:p>
        </p:txBody>
      </p:sp>
      <p:sp>
        <p:nvSpPr>
          <p:cNvPr id="12" name="Rectangle 11"/>
          <p:cNvSpPr/>
          <p:nvPr/>
        </p:nvSpPr>
        <p:spPr>
          <a:xfrm>
            <a:off x="179512" y="1124744"/>
            <a:ext cx="8708512" cy="1015663"/>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000" b="1" dirty="0" smtClean="0">
                <a:solidFill>
                  <a:srgbClr val="002060"/>
                </a:solidFill>
                <a:latin typeface="Arial" panose="020B0604020202020204" pitchFamily="34" charset="0"/>
                <a:cs typeface="Arial" panose="020B0604020202020204" pitchFamily="34" charset="0"/>
              </a:rPr>
              <a:t>Compute-IT</a:t>
            </a:r>
            <a:endParaRPr lang="en-US" sz="2000" b="1" dirty="0">
              <a:solidFill>
                <a:srgbClr val="002060"/>
              </a:solidFill>
              <a:latin typeface="Arial" panose="020B0604020202020204" pitchFamily="34" charset="0"/>
              <a:cs typeface="Arial" panose="020B0604020202020204" pitchFamily="34" charset="0"/>
            </a:endParaRPr>
          </a:p>
          <a:p>
            <a:pPr marL="795338" indent="-795338">
              <a:buClr>
                <a:srgbClr val="C00000"/>
              </a:buClr>
              <a:tabLst>
                <a:tab pos="2420938" algn="l"/>
              </a:tabLst>
            </a:pPr>
            <a:r>
              <a:rPr lang="en-US" sz="2000" b="1" dirty="0">
                <a:solidFill>
                  <a:srgbClr val="000000"/>
                </a:solidFill>
                <a:latin typeface="Arial" panose="020B0604020202020204" pitchFamily="34" charset="0"/>
                <a:cs typeface="Arial" panose="020B0604020202020204" pitchFamily="34" charset="0"/>
              </a:rPr>
              <a:t>3.3.4 </a:t>
            </a:r>
            <a:r>
              <a:rPr lang="en-US" sz="2000" dirty="0" smtClean="0">
                <a:solidFill>
                  <a:srgbClr val="000000"/>
                </a:solidFill>
                <a:latin typeface="Arial" panose="020B0604020202020204" pitchFamily="34" charset="0"/>
                <a:cs typeface="Arial" panose="020B0604020202020204" pitchFamily="34" charset="0"/>
              </a:rPr>
              <a:t>	Using </a:t>
            </a:r>
            <a:r>
              <a:rPr lang="en-US" sz="2000" dirty="0">
                <a:solidFill>
                  <a:srgbClr val="000000"/>
                </a:solidFill>
                <a:latin typeface="Arial" panose="020B0604020202020204" pitchFamily="34" charset="0"/>
                <a:cs typeface="Arial" panose="020B0604020202020204" pitchFamily="34" charset="0"/>
              </a:rPr>
              <a:t>a text-based programming language, enter the code required to draw the shapes you wrote algorithms for </a:t>
            </a:r>
            <a:r>
              <a:rPr lang="en-US" sz="2000" dirty="0" smtClean="0">
                <a:solidFill>
                  <a:srgbClr val="000000"/>
                </a:solidFill>
                <a:latin typeface="Arial" panose="020B0604020202020204" pitchFamily="34" charset="0"/>
                <a:cs typeface="Arial" panose="020B0604020202020204" pitchFamily="34" charset="0"/>
              </a:rPr>
              <a:t>in </a:t>
            </a:r>
            <a:r>
              <a:rPr lang="en-US" sz="2000" b="1" dirty="0" smtClean="0">
                <a:solidFill>
                  <a:srgbClr val="000000"/>
                </a:solidFill>
                <a:latin typeface="Arial" panose="020B0604020202020204" pitchFamily="34" charset="0"/>
                <a:cs typeface="Arial" panose="020B0604020202020204" pitchFamily="34" charset="0"/>
              </a:rPr>
              <a:t>3.3.3 </a:t>
            </a:r>
            <a:r>
              <a:rPr lang="en-US" sz="2000" b="1" dirty="0">
                <a:solidFill>
                  <a:srgbClr val="000000"/>
                </a:solidFill>
                <a:latin typeface="Arial" panose="020B0604020202020204" pitchFamily="34" charset="0"/>
                <a:cs typeface="Arial" panose="020B0604020202020204" pitchFamily="34" charset="0"/>
              </a:rPr>
              <a:t>Plan-IT</a:t>
            </a:r>
            <a:r>
              <a:rPr lang="en-US" sz="2000" dirty="0">
                <a:solidFill>
                  <a:srgbClr val="000000"/>
                </a:solidFill>
                <a:latin typeface="Arial" panose="020B0604020202020204" pitchFamily="34" charset="0"/>
                <a:cs typeface="Arial" panose="020B0604020202020204" pitchFamily="34" charset="0"/>
              </a:rPr>
              <a:t>.</a:t>
            </a:r>
            <a:endParaRPr lang="en-GB" sz="2000" u="sng" dirty="0">
              <a:solidFill>
                <a:srgbClr val="FF0000"/>
              </a:solidFill>
              <a:latin typeface="Arial" panose="020B0604020202020204" pitchFamily="34" charset="0"/>
              <a:cs typeface="Arial" panose="020B0604020202020204" pitchFamily="34" charset="0"/>
            </a:endParaRPr>
          </a:p>
        </p:txBody>
      </p:sp>
      <p:sp>
        <p:nvSpPr>
          <p:cNvPr id="13" name="Oval 12"/>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14" name="Rectangle 13"/>
          <p:cNvSpPr/>
          <p:nvPr/>
        </p:nvSpPr>
        <p:spPr>
          <a:xfrm>
            <a:off x="179512" y="2276872"/>
            <a:ext cx="8708512" cy="4370427"/>
          </a:xfrm>
          <a:prstGeom prst="rect">
            <a:avLst/>
          </a:pr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Challenge</a:t>
            </a:r>
            <a:endParaRPr lang="en-US" sz="220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200" dirty="0">
                <a:solidFill>
                  <a:srgbClr val="000000"/>
                </a:solidFill>
                <a:latin typeface="Arial" panose="020B0604020202020204" pitchFamily="34" charset="0"/>
                <a:cs typeface="Arial" panose="020B0604020202020204" pitchFamily="34" charset="0"/>
              </a:rPr>
              <a:t>Do you remember the challenge at the beginning of the unit, to create an artwork based on drawing and positioning </a:t>
            </a:r>
            <a:r>
              <a:rPr lang="en-US" sz="2200" dirty="0" smtClean="0">
                <a:solidFill>
                  <a:srgbClr val="000000"/>
                </a:solidFill>
                <a:latin typeface="Arial" panose="020B0604020202020204" pitchFamily="34" charset="0"/>
                <a:cs typeface="Arial" panose="020B0604020202020204" pitchFamily="34" charset="0"/>
              </a:rPr>
              <a:t>shapes found </a:t>
            </a:r>
            <a:r>
              <a:rPr lang="en-US" sz="2200" dirty="0">
                <a:solidFill>
                  <a:srgbClr val="000000"/>
                </a:solidFill>
                <a:latin typeface="Arial" panose="020B0604020202020204" pitchFamily="34" charset="0"/>
                <a:cs typeface="Arial" panose="020B0604020202020204" pitchFamily="34" charset="0"/>
              </a:rPr>
              <a:t>in Celtic or Islamic art</a:t>
            </a:r>
            <a:r>
              <a:rPr lang="en-US" sz="2200" dirty="0" smtClean="0">
                <a:solidFill>
                  <a:srgbClr val="000000"/>
                </a:solidFill>
                <a:latin typeface="Arial" panose="020B0604020202020204" pitchFamily="34" charset="0"/>
                <a:cs typeface="Arial" panose="020B0604020202020204" pitchFamily="34" charset="0"/>
              </a:rPr>
              <a:t>?</a:t>
            </a:r>
          </a:p>
          <a:p>
            <a:pPr marL="285750" indent="-285750">
              <a:buClr>
                <a:srgbClr val="C00000"/>
              </a:buClr>
              <a:buFont typeface="Wingdings" panose="05000000000000000000" pitchFamily="2" charset="2"/>
              <a:buChar char="§"/>
              <a:tabLst>
                <a:tab pos="2420938" algn="l"/>
              </a:tabLst>
            </a:pPr>
            <a:endParaRPr lang="en-US" sz="3600" b="1" u="sng" dirty="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2200" b="1" u="sng" dirty="0" smtClean="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2200" b="1" u="sng" dirty="0">
              <a:solidFill>
                <a:srgbClr val="0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endParaRPr lang="en-US" sz="2200" b="1" u="sng" dirty="0" smtClean="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200" b="1" u="sng" dirty="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200" b="1" u="sng" dirty="0" smtClean="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US" sz="2200" b="1" u="sng" dirty="0">
              <a:solidFill>
                <a:srgbClr val="000000"/>
              </a:solidFill>
              <a:latin typeface="Arial" panose="020B0604020202020204" pitchFamily="34" charset="0"/>
              <a:cs typeface="Arial" panose="020B0604020202020204" pitchFamily="34" charset="0"/>
            </a:endParaRPr>
          </a:p>
          <a:p>
            <a:pPr>
              <a:buClr>
                <a:srgbClr val="C00000"/>
              </a:buClr>
              <a:tabLst>
                <a:tab pos="2420938" algn="l"/>
              </a:tabLst>
            </a:pPr>
            <a:endParaRPr lang="en-GB" sz="2200" b="1" u="sng" dirty="0">
              <a:solidFill>
                <a:srgbClr val="FF0000"/>
              </a:solidFill>
              <a:latin typeface="Arial" panose="020B0604020202020204" pitchFamily="34" charset="0"/>
              <a:cs typeface="Arial" panose="020B0604020202020204" pitchFamily="34" charset="0"/>
            </a:endParaRPr>
          </a:p>
        </p:txBody>
      </p:sp>
      <p:sp>
        <p:nvSpPr>
          <p:cNvPr id="15" name="Oval 14"/>
          <p:cNvSpPr/>
          <p:nvPr/>
        </p:nvSpPr>
        <p:spPr>
          <a:xfrm rot="1078849">
            <a:off x="8598580" y="2122396"/>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16" name="Rectangle 15"/>
          <p:cNvSpPr/>
          <p:nvPr/>
        </p:nvSpPr>
        <p:spPr>
          <a:xfrm>
            <a:off x="6012160" y="3573016"/>
            <a:ext cx="2731847" cy="3000821"/>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100" b="1" dirty="0" smtClean="0">
                <a:solidFill>
                  <a:srgbClr val="002060"/>
                </a:solidFill>
                <a:latin typeface="Arial" panose="020B0604020202020204" pitchFamily="34" charset="0"/>
                <a:cs typeface="Arial" panose="020B0604020202020204" pitchFamily="34" charset="0"/>
              </a:rPr>
              <a:t>Compute-IT</a:t>
            </a:r>
            <a:endParaRPr lang="en-US" sz="2100" b="1" dirty="0">
              <a:solidFill>
                <a:srgbClr val="002060"/>
              </a:solidFill>
              <a:latin typeface="Arial" panose="020B0604020202020204" pitchFamily="34" charset="0"/>
              <a:cs typeface="Arial" panose="020B0604020202020204" pitchFamily="34" charset="0"/>
            </a:endParaRPr>
          </a:p>
          <a:p>
            <a:pPr marL="795338" indent="-795338">
              <a:buClr>
                <a:srgbClr val="C00000"/>
              </a:buClr>
              <a:tabLst>
                <a:tab pos="2420938" algn="l"/>
              </a:tabLst>
            </a:pPr>
            <a:r>
              <a:rPr lang="en-US" sz="2100" b="1" dirty="0">
                <a:solidFill>
                  <a:srgbClr val="000000"/>
                </a:solidFill>
                <a:latin typeface="Arial" panose="020B0604020202020204" pitchFamily="34" charset="0"/>
                <a:cs typeface="Arial" panose="020B0604020202020204" pitchFamily="34" charset="0"/>
              </a:rPr>
              <a:t>3.3.6</a:t>
            </a:r>
            <a:r>
              <a:rPr lang="en-US" sz="2100" dirty="0">
                <a:solidFill>
                  <a:srgbClr val="000000"/>
                </a:solidFill>
                <a:latin typeface="Arial" panose="020B0604020202020204" pitchFamily="34" charset="0"/>
                <a:cs typeface="Arial" panose="020B0604020202020204" pitchFamily="34" charset="0"/>
              </a:rPr>
              <a:t> </a:t>
            </a:r>
            <a:r>
              <a:rPr lang="en-US" sz="2100" dirty="0" smtClean="0">
                <a:solidFill>
                  <a:srgbClr val="000000"/>
                </a:solidFill>
                <a:latin typeface="Arial" panose="020B0604020202020204" pitchFamily="34" charset="0"/>
                <a:cs typeface="Arial" panose="020B0604020202020204" pitchFamily="34" charset="0"/>
              </a:rPr>
              <a:t>	Using </a:t>
            </a:r>
            <a:r>
              <a:rPr lang="en-US" sz="2100" dirty="0">
                <a:solidFill>
                  <a:srgbClr val="000000"/>
                </a:solidFill>
                <a:latin typeface="Arial" panose="020B0604020202020204" pitchFamily="34" charset="0"/>
                <a:cs typeface="Arial" panose="020B0604020202020204" pitchFamily="34" charset="0"/>
              </a:rPr>
              <a:t>a text-based programming language, enter the code required to draw your artwork.</a:t>
            </a:r>
            <a:endParaRPr lang="en-GB" sz="2100" u="sng" dirty="0">
              <a:solidFill>
                <a:srgbClr val="FF0000"/>
              </a:solidFill>
              <a:latin typeface="Arial" panose="020B0604020202020204" pitchFamily="34" charset="0"/>
              <a:cs typeface="Arial" panose="020B0604020202020204" pitchFamily="34" charset="0"/>
            </a:endParaRPr>
          </a:p>
        </p:txBody>
      </p:sp>
      <p:sp>
        <p:nvSpPr>
          <p:cNvPr id="17" name="Oval 16"/>
          <p:cNvSpPr/>
          <p:nvPr/>
        </p:nvSpPr>
        <p:spPr>
          <a:xfrm rot="1078849">
            <a:off x="8430326" y="3346532"/>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18" name="Rectangle 17"/>
          <p:cNvSpPr/>
          <p:nvPr/>
        </p:nvSpPr>
        <p:spPr>
          <a:xfrm>
            <a:off x="269886" y="3854752"/>
            <a:ext cx="5616623" cy="2714589"/>
          </a:xfrm>
          <a:prstGeom prst="rect">
            <a:avLst/>
          </a:prstGeom>
          <a:solidFill>
            <a:srgbClr val="FFFF99"/>
          </a:solidFill>
          <a:ln w="57150">
            <a:solidFill>
              <a:srgbClr val="BAAD06"/>
            </a:solidFill>
          </a:ln>
        </p:spPr>
        <p:txBody>
          <a:bodyPr wrap="square">
            <a:spAutoFit/>
          </a:bodyPr>
          <a:lstStyle/>
          <a:p>
            <a:pPr>
              <a:buClr>
                <a:srgbClr val="C00000"/>
              </a:buClr>
              <a:tabLst>
                <a:tab pos="2420938" algn="l"/>
              </a:tabLst>
            </a:pPr>
            <a:r>
              <a:rPr lang="en-US" sz="2150" b="1" dirty="0" smtClean="0">
                <a:solidFill>
                  <a:srgbClr val="C00000"/>
                </a:solidFill>
                <a:latin typeface="Arial" panose="020B0604020202020204" pitchFamily="34" charset="0"/>
                <a:cs typeface="Arial" panose="020B0604020202020204" pitchFamily="34" charset="0"/>
              </a:rPr>
              <a:t>Plan-IT</a:t>
            </a:r>
            <a:endParaRPr lang="en-US" sz="2150" b="1" dirty="0">
              <a:solidFill>
                <a:srgbClr val="C00000"/>
              </a:solidFill>
              <a:latin typeface="Arial" panose="020B0604020202020204" pitchFamily="34" charset="0"/>
              <a:cs typeface="Arial" panose="020B0604020202020204" pitchFamily="34" charset="0"/>
            </a:endParaRPr>
          </a:p>
          <a:p>
            <a:pPr marL="795338" indent="-744538">
              <a:buClr>
                <a:srgbClr val="C00000"/>
              </a:buClr>
              <a:tabLst>
                <a:tab pos="1201738" algn="l"/>
              </a:tabLst>
            </a:pPr>
            <a:r>
              <a:rPr lang="en-US" sz="2150" b="1" dirty="0">
                <a:solidFill>
                  <a:srgbClr val="000000"/>
                </a:solidFill>
                <a:latin typeface="Arial" panose="020B0604020202020204" pitchFamily="34" charset="0"/>
                <a:cs typeface="Arial" panose="020B0604020202020204" pitchFamily="34" charset="0"/>
              </a:rPr>
              <a:t>3.3.5</a:t>
            </a:r>
            <a:r>
              <a:rPr lang="en-US" sz="2150" dirty="0">
                <a:solidFill>
                  <a:srgbClr val="000000"/>
                </a:solidFill>
                <a:latin typeface="Arial" panose="020B0604020202020204" pitchFamily="34" charset="0"/>
                <a:cs typeface="Arial" panose="020B0604020202020204" pitchFamily="34" charset="0"/>
              </a:rPr>
              <a:t> </a:t>
            </a:r>
            <a:r>
              <a:rPr lang="en-US" sz="2150" dirty="0" smtClean="0">
                <a:solidFill>
                  <a:srgbClr val="000000"/>
                </a:solidFill>
                <a:latin typeface="Arial" panose="020B0604020202020204" pitchFamily="34" charset="0"/>
                <a:cs typeface="Arial" panose="020B0604020202020204" pitchFamily="34" charset="0"/>
              </a:rPr>
              <a:t>	a</a:t>
            </a:r>
            <a:r>
              <a:rPr lang="en-US" sz="2150" dirty="0">
                <a:solidFill>
                  <a:srgbClr val="000000"/>
                </a:solidFill>
                <a:latin typeface="Arial" panose="020B0604020202020204" pitchFamily="34" charset="0"/>
                <a:cs typeface="Arial" panose="020B0604020202020204" pitchFamily="34" charset="0"/>
              </a:rPr>
              <a:t>) </a:t>
            </a:r>
            <a:r>
              <a:rPr lang="en-US" sz="2150" dirty="0" smtClean="0">
                <a:solidFill>
                  <a:srgbClr val="000000"/>
                </a:solidFill>
                <a:latin typeface="Arial" panose="020B0604020202020204" pitchFamily="34" charset="0"/>
                <a:cs typeface="Arial" panose="020B0604020202020204" pitchFamily="34" charset="0"/>
              </a:rPr>
              <a:t>	Design </a:t>
            </a:r>
            <a:r>
              <a:rPr lang="en-US" sz="2150" dirty="0">
                <a:solidFill>
                  <a:srgbClr val="000000"/>
                </a:solidFill>
                <a:latin typeface="Arial" panose="020B0604020202020204" pitchFamily="34" charset="0"/>
                <a:cs typeface="Arial" panose="020B0604020202020204" pitchFamily="34" charset="0"/>
              </a:rPr>
              <a:t>an artwork based on </a:t>
            </a:r>
            <a:r>
              <a:rPr lang="en-US" sz="2150" dirty="0" smtClean="0">
                <a:solidFill>
                  <a:srgbClr val="000000"/>
                </a:solidFill>
                <a:latin typeface="Arial" panose="020B0604020202020204" pitchFamily="34" charset="0"/>
                <a:cs typeface="Arial" panose="020B0604020202020204" pitchFamily="34" charset="0"/>
              </a:rPr>
              <a:t>	drawing </a:t>
            </a:r>
            <a:r>
              <a:rPr lang="en-US" sz="2150" dirty="0">
                <a:solidFill>
                  <a:srgbClr val="000000"/>
                </a:solidFill>
                <a:latin typeface="Arial" panose="020B0604020202020204" pitchFamily="34" charset="0"/>
                <a:cs typeface="Arial" panose="020B0604020202020204" pitchFamily="34" charset="0"/>
              </a:rPr>
              <a:t>and positioning </a:t>
            </a:r>
            <a:r>
              <a:rPr lang="en-US" sz="2150" dirty="0" smtClean="0">
                <a:solidFill>
                  <a:srgbClr val="000000"/>
                </a:solidFill>
                <a:latin typeface="Arial" panose="020B0604020202020204" pitchFamily="34" charset="0"/>
                <a:cs typeface="Arial" panose="020B0604020202020204" pitchFamily="34" charset="0"/>
              </a:rPr>
              <a:t>shapes 	found </a:t>
            </a:r>
            <a:r>
              <a:rPr lang="en-US" sz="2150" dirty="0">
                <a:solidFill>
                  <a:srgbClr val="000000"/>
                </a:solidFill>
                <a:latin typeface="Arial" panose="020B0604020202020204" pitchFamily="34" charset="0"/>
                <a:cs typeface="Arial" panose="020B0604020202020204" pitchFamily="34" charset="0"/>
              </a:rPr>
              <a:t>in Celtic or </a:t>
            </a:r>
            <a:r>
              <a:rPr lang="en-US" sz="2150" dirty="0" smtClean="0">
                <a:solidFill>
                  <a:srgbClr val="000000"/>
                </a:solidFill>
                <a:latin typeface="Arial" panose="020B0604020202020204" pitchFamily="34" charset="0"/>
                <a:cs typeface="Arial" panose="020B0604020202020204" pitchFamily="34" charset="0"/>
              </a:rPr>
              <a:t>Islamic </a:t>
            </a:r>
            <a:r>
              <a:rPr lang="en-US" sz="2150" dirty="0">
                <a:solidFill>
                  <a:srgbClr val="000000"/>
                </a:solidFill>
                <a:latin typeface="Arial" panose="020B0604020202020204" pitchFamily="34" charset="0"/>
                <a:cs typeface="Arial" panose="020B0604020202020204" pitchFamily="34" charset="0"/>
              </a:rPr>
              <a:t>art.</a:t>
            </a:r>
          </a:p>
          <a:p>
            <a:pPr marL="795338" indent="-744538">
              <a:buClr>
                <a:srgbClr val="C00000"/>
              </a:buClr>
              <a:tabLst>
                <a:tab pos="1201738" algn="l"/>
              </a:tabLst>
            </a:pPr>
            <a:r>
              <a:rPr lang="en-US" sz="2150" dirty="0" smtClean="0">
                <a:solidFill>
                  <a:srgbClr val="000000"/>
                </a:solidFill>
                <a:latin typeface="Arial" panose="020B0604020202020204" pitchFamily="34" charset="0"/>
                <a:cs typeface="Arial" panose="020B0604020202020204" pitchFamily="34" charset="0"/>
              </a:rPr>
              <a:t>	b</a:t>
            </a:r>
            <a:r>
              <a:rPr lang="en-US" sz="2150" dirty="0">
                <a:solidFill>
                  <a:srgbClr val="000000"/>
                </a:solidFill>
                <a:latin typeface="Arial" panose="020B0604020202020204" pitchFamily="34" charset="0"/>
                <a:cs typeface="Arial" panose="020B0604020202020204" pitchFamily="34" charset="0"/>
              </a:rPr>
              <a:t>) </a:t>
            </a:r>
            <a:r>
              <a:rPr lang="en-US" sz="2150" dirty="0" smtClean="0">
                <a:solidFill>
                  <a:srgbClr val="000000"/>
                </a:solidFill>
                <a:latin typeface="Arial" panose="020B0604020202020204" pitchFamily="34" charset="0"/>
                <a:cs typeface="Arial" panose="020B0604020202020204" pitchFamily="34" charset="0"/>
              </a:rPr>
              <a:t>	Create </a:t>
            </a:r>
            <a:r>
              <a:rPr lang="en-US" sz="2150" dirty="0">
                <a:solidFill>
                  <a:srgbClr val="000000"/>
                </a:solidFill>
                <a:latin typeface="Arial" panose="020B0604020202020204" pitchFamily="34" charset="0"/>
                <a:cs typeface="Arial" panose="020B0604020202020204" pitchFamily="34" charset="0"/>
              </a:rPr>
              <a:t>an algorithm for your </a:t>
            </a:r>
            <a:r>
              <a:rPr lang="en-US" sz="2150" dirty="0" smtClean="0">
                <a:solidFill>
                  <a:srgbClr val="000000"/>
                </a:solidFill>
                <a:latin typeface="Arial" panose="020B0604020202020204" pitchFamily="34" charset="0"/>
                <a:cs typeface="Arial" panose="020B0604020202020204" pitchFamily="34" charset="0"/>
              </a:rPr>
              <a:t>	artwork</a:t>
            </a:r>
            <a:r>
              <a:rPr lang="en-US" sz="2150" dirty="0">
                <a:solidFill>
                  <a:srgbClr val="000000"/>
                </a:solidFill>
                <a:latin typeface="Arial" panose="020B0604020202020204" pitchFamily="34" charset="0"/>
                <a:cs typeface="Arial" panose="020B0604020202020204" pitchFamily="34" charset="0"/>
              </a:rPr>
              <a:t>. Use </a:t>
            </a:r>
            <a:r>
              <a:rPr lang="en-US" sz="2150" dirty="0" smtClean="0">
                <a:solidFill>
                  <a:srgbClr val="000000"/>
                </a:solidFill>
                <a:latin typeface="Arial" panose="020B0604020202020204" pitchFamily="34" charset="0"/>
                <a:cs typeface="Arial" panose="020B0604020202020204" pitchFamily="34" charset="0"/>
              </a:rPr>
              <a:t>paired 	programming</a:t>
            </a:r>
            <a:r>
              <a:rPr lang="en-US" sz="2150" dirty="0">
                <a:solidFill>
                  <a:srgbClr val="000000"/>
                </a:solidFill>
                <a:latin typeface="Arial" panose="020B0604020202020204" pitchFamily="34" charset="0"/>
                <a:cs typeface="Arial" panose="020B0604020202020204" pitchFamily="34" charset="0"/>
              </a:rPr>
              <a:t>, </a:t>
            </a:r>
            <a:r>
              <a:rPr lang="en-US" sz="2150" dirty="0" smtClean="0">
                <a:solidFill>
                  <a:srgbClr val="000000"/>
                </a:solidFill>
                <a:latin typeface="Arial" panose="020B0604020202020204" pitchFamily="34" charset="0"/>
                <a:cs typeface="Arial" panose="020B0604020202020204" pitchFamily="34" charset="0"/>
              </a:rPr>
              <a:t>	as </a:t>
            </a:r>
            <a:r>
              <a:rPr lang="en-US" sz="2150" dirty="0">
                <a:solidFill>
                  <a:srgbClr val="000000"/>
                </a:solidFill>
                <a:latin typeface="Arial" panose="020B0604020202020204" pitchFamily="34" charset="0"/>
                <a:cs typeface="Arial" panose="020B0604020202020204" pitchFamily="34" charset="0"/>
              </a:rPr>
              <a:t>well as </a:t>
            </a:r>
            <a:r>
              <a:rPr lang="en-US" sz="2150" dirty="0" smtClean="0">
                <a:solidFill>
                  <a:srgbClr val="000000"/>
                </a:solidFill>
                <a:latin typeface="Arial" panose="020B0604020202020204" pitchFamily="34" charset="0"/>
                <a:cs typeface="Arial" panose="020B0604020202020204" pitchFamily="34" charset="0"/>
              </a:rPr>
              <a:t>abstraction</a:t>
            </a:r>
            <a:r>
              <a:rPr lang="en-US" sz="2150" dirty="0">
                <a:solidFill>
                  <a:srgbClr val="000000"/>
                </a:solidFill>
                <a:latin typeface="Arial" panose="020B0604020202020204" pitchFamily="34" charset="0"/>
                <a:cs typeface="Arial" panose="020B0604020202020204" pitchFamily="34" charset="0"/>
              </a:rPr>
              <a:t>, </a:t>
            </a:r>
            <a:r>
              <a:rPr lang="en-US" sz="2150" dirty="0" smtClean="0">
                <a:solidFill>
                  <a:srgbClr val="000000"/>
                </a:solidFill>
                <a:latin typeface="Arial" panose="020B0604020202020204" pitchFamily="34" charset="0"/>
                <a:cs typeface="Arial" panose="020B0604020202020204" pitchFamily="34" charset="0"/>
              </a:rPr>
              <a:t>	decomposition and iteration</a:t>
            </a:r>
            <a:r>
              <a:rPr lang="en-US" sz="2150" dirty="0">
                <a:solidFill>
                  <a:srgbClr val="000000"/>
                </a:solidFill>
                <a:latin typeface="Arial" panose="020B0604020202020204" pitchFamily="34" charset="0"/>
                <a:cs typeface="Arial" panose="020B0604020202020204" pitchFamily="34" charset="0"/>
              </a:rPr>
              <a:t>.</a:t>
            </a:r>
            <a:endParaRPr lang="en-GB" sz="2150" b="1" u="sng" dirty="0">
              <a:solidFill>
                <a:srgbClr val="FF0000"/>
              </a:solidFill>
              <a:latin typeface="Arial" panose="020B0604020202020204" pitchFamily="34" charset="0"/>
              <a:cs typeface="Arial" panose="020B0604020202020204" pitchFamily="34" charset="0"/>
            </a:endParaRPr>
          </a:p>
        </p:txBody>
      </p:sp>
      <p:sp>
        <p:nvSpPr>
          <p:cNvPr id="19" name="Oval 18"/>
          <p:cNvSpPr/>
          <p:nvPr/>
        </p:nvSpPr>
        <p:spPr>
          <a:xfrm rot="1078849">
            <a:off x="5571803" y="3686922"/>
            <a:ext cx="473145" cy="470172"/>
          </a:xfrm>
          <a:prstGeom prst="ellipse">
            <a:avLst/>
          </a:prstGeom>
          <a:solidFill>
            <a:srgbClr val="FFFF99"/>
          </a:solidFill>
          <a:ln w="57150">
            <a:solidFill>
              <a:srgbClr val="BAA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P</a:t>
            </a:r>
            <a:endParaRPr lang="en-GB" sz="14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520324"/>
      </p:ext>
    </p:extLst>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4000" dirty="0" smtClean="0"/>
              <a:t>4.1 – Algorithms</a:t>
            </a:r>
            <a:endParaRPr lang="en-GB" sz="4000" b="1" dirty="0" smtClean="0"/>
          </a:p>
        </p:txBody>
      </p:sp>
      <p:sp>
        <p:nvSpPr>
          <p:cNvPr id="14" name="Rectangle 13"/>
          <p:cNvSpPr/>
          <p:nvPr/>
        </p:nvSpPr>
        <p:spPr>
          <a:xfrm>
            <a:off x="179512" y="1124744"/>
            <a:ext cx="8708512" cy="1785104"/>
          </a:xfrm>
          <a:prstGeom prst="rect">
            <a:avLst/>
          </a:prstGeom>
          <a:solidFill>
            <a:schemeClr val="accent6">
              <a:lumMod val="40000"/>
              <a:lumOff val="60000"/>
            </a:schemeClr>
          </a:solidFill>
          <a:ln w="57150">
            <a:solidFill>
              <a:srgbClr val="C00000"/>
            </a:solidFill>
          </a:ln>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Challenge</a:t>
            </a:r>
            <a:endParaRPr lang="en-US" sz="2200" b="1" dirty="0">
              <a:solidFill>
                <a:srgbClr val="C00000"/>
              </a:solidFill>
              <a:latin typeface="Arial" panose="020B0604020202020204" pitchFamily="34" charset="0"/>
              <a:cs typeface="Arial" panose="020B0604020202020204" pitchFamily="34" charset="0"/>
            </a:endParaRPr>
          </a:p>
          <a:p>
            <a:pPr marL="285750" indent="-285750">
              <a:buClr>
                <a:srgbClr val="C00000"/>
              </a:buClr>
              <a:buFont typeface="Wingdings" panose="05000000000000000000" pitchFamily="2" charset="2"/>
              <a:buChar char="§"/>
              <a:tabLst>
                <a:tab pos="2420938" algn="l"/>
              </a:tabLst>
            </a:pPr>
            <a:r>
              <a:rPr lang="en-US" sz="2200" dirty="0">
                <a:solidFill>
                  <a:srgbClr val="000000"/>
                </a:solidFill>
                <a:latin typeface="Arial" panose="020B0604020202020204" pitchFamily="34" charset="0"/>
                <a:cs typeface="Arial" panose="020B0604020202020204" pitchFamily="34" charset="0"/>
              </a:rPr>
              <a:t>Your challenge is to program an animation to entertain an audience by recreating a dance routine from a music video </a:t>
            </a:r>
            <a:r>
              <a:rPr lang="en-US" sz="2200" dirty="0" smtClean="0">
                <a:solidFill>
                  <a:srgbClr val="000000"/>
                </a:solidFill>
                <a:latin typeface="Arial" panose="020B0604020202020204" pitchFamily="34" charset="0"/>
                <a:cs typeface="Arial" panose="020B0604020202020204" pitchFamily="34" charset="0"/>
              </a:rPr>
              <a:t>using programming </a:t>
            </a:r>
            <a:r>
              <a:rPr lang="en-US" sz="2200" dirty="0">
                <a:solidFill>
                  <a:srgbClr val="000000"/>
                </a:solidFill>
                <a:latin typeface="Arial" panose="020B0604020202020204" pitchFamily="34" charset="0"/>
                <a:cs typeface="Arial" panose="020B0604020202020204" pitchFamily="34" charset="0"/>
              </a:rPr>
              <a:t>techniques such as sequences, iteration, procedures, selection and variables</a:t>
            </a:r>
            <a:r>
              <a:rPr lang="en-US" sz="2200" dirty="0" smtClean="0">
                <a:solidFill>
                  <a:srgbClr val="000000"/>
                </a:solidFill>
                <a:latin typeface="Arial" panose="020B0604020202020204" pitchFamily="34" charset="0"/>
                <a:cs typeface="Arial" panose="020B0604020202020204" pitchFamily="34" charset="0"/>
              </a:rPr>
              <a:t>.</a:t>
            </a:r>
            <a:endParaRPr lang="en-US" sz="3600" b="1" u="sng" dirty="0">
              <a:solidFill>
                <a:srgbClr val="000000"/>
              </a:solidFill>
              <a:latin typeface="Arial" panose="020B0604020202020204" pitchFamily="34" charset="0"/>
              <a:cs typeface="Arial" panose="020B0604020202020204" pitchFamily="34" charset="0"/>
            </a:endParaRPr>
          </a:p>
        </p:txBody>
      </p:sp>
      <p:sp>
        <p:nvSpPr>
          <p:cNvPr id="15" name="Oval 14"/>
          <p:cNvSpPr/>
          <p:nvPr/>
        </p:nvSpPr>
        <p:spPr>
          <a:xfrm rot="1078849">
            <a:off x="8598580" y="970268"/>
            <a:ext cx="473145" cy="470172"/>
          </a:xfrm>
          <a:prstGeom prst="ellipse">
            <a:avLst/>
          </a:prstGeom>
          <a:solidFill>
            <a:schemeClr val="accent6">
              <a:lumMod val="60000"/>
              <a:lumOff val="40000"/>
            </a:schemeClr>
          </a:solid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C</a:t>
            </a:r>
            <a:endParaRPr lang="en-GB" sz="1600" b="1" dirty="0">
              <a:solidFill>
                <a:srgbClr val="C00000"/>
              </a:solidFill>
              <a:latin typeface="Arial" panose="020B0604020202020204" pitchFamily="34" charset="0"/>
              <a:cs typeface="Arial" panose="020B0604020202020204" pitchFamily="34" charset="0"/>
            </a:endParaRPr>
          </a:p>
        </p:txBody>
      </p:sp>
      <p:sp>
        <p:nvSpPr>
          <p:cNvPr id="11" name="TextBox 10"/>
          <p:cNvSpPr txBox="1"/>
          <p:nvPr/>
        </p:nvSpPr>
        <p:spPr>
          <a:xfrm>
            <a:off x="183367" y="2996952"/>
            <a:ext cx="8709113" cy="2462213"/>
          </a:xfrm>
          <a:prstGeom prst="rect">
            <a:avLst/>
          </a:prstGeom>
          <a:noFill/>
        </p:spPr>
        <p:txBody>
          <a:bodyPr wrap="square" rtlCol="0">
            <a:spAutoFit/>
          </a:bodyPr>
          <a:lstStyle/>
          <a:p>
            <a:pPr>
              <a:buClr>
                <a:srgbClr val="C00000"/>
              </a:buClr>
              <a:buSzPct val="80000"/>
            </a:pPr>
            <a:r>
              <a:rPr lang="en-US" sz="2200" b="1" dirty="0">
                <a:solidFill>
                  <a:srgbClr val="C00000"/>
                </a:solidFill>
              </a:rPr>
              <a:t>How important is an accurate algorithm?</a:t>
            </a:r>
          </a:p>
          <a:p>
            <a:pPr marL="338138" indent="-338138">
              <a:buClr>
                <a:srgbClr val="C00000"/>
              </a:buClr>
              <a:buSzPct val="80000"/>
              <a:buFont typeface="Arial" panose="020B0604020202020204" pitchFamily="34" charset="0"/>
              <a:buChar char="►"/>
            </a:pPr>
            <a:r>
              <a:rPr lang="en-US" sz="2200" dirty="0"/>
              <a:t>As you discovered in </a:t>
            </a:r>
            <a:r>
              <a:rPr lang="en-US" sz="2200" dirty="0">
                <a:hlinkClick r:id="rId3" action="ppaction://hlinksldjump"/>
              </a:rPr>
              <a:t>Unit 3</a:t>
            </a:r>
            <a:r>
              <a:rPr lang="en-US" sz="2200" dirty="0"/>
              <a:t>, an algorithm is a set of step-by-step instructions which, when followed, solve a problem. </a:t>
            </a:r>
            <a:r>
              <a:rPr lang="en-US" sz="2200" dirty="0" smtClean="0"/>
              <a:t>A dance </a:t>
            </a:r>
            <a:r>
              <a:rPr lang="en-US" sz="2200" dirty="0"/>
              <a:t>routine, at a very basic level, is a set of set-by-step instructions given to a dancer. A parallel can therefore be </a:t>
            </a:r>
            <a:r>
              <a:rPr lang="en-US" sz="2200" dirty="0" smtClean="0"/>
              <a:t>drawn between </a:t>
            </a:r>
            <a:r>
              <a:rPr lang="en-US" sz="2200" dirty="0"/>
              <a:t>an algorithm and a dance routine, and an algorithm should form the starting point for solving the challenge</a:t>
            </a:r>
            <a:endParaRPr lang="en-US" sz="2200" dirty="0" smtClean="0"/>
          </a:p>
        </p:txBody>
      </p:sp>
      <p:sp>
        <p:nvSpPr>
          <p:cNvPr id="20" name="Rectangle 19"/>
          <p:cNvSpPr/>
          <p:nvPr/>
        </p:nvSpPr>
        <p:spPr>
          <a:xfrm>
            <a:off x="179512" y="5524431"/>
            <a:ext cx="8708513" cy="1144929"/>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280" b="1" dirty="0" smtClean="0">
                <a:solidFill>
                  <a:srgbClr val="000000"/>
                </a:solidFill>
                <a:latin typeface="Arial" panose="020B0604020202020204" pitchFamily="34" charset="0"/>
                <a:cs typeface="Arial" panose="020B0604020202020204" pitchFamily="34" charset="0"/>
              </a:rPr>
              <a:t>Key </a:t>
            </a:r>
            <a:r>
              <a:rPr lang="en-US" sz="228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280" b="1" dirty="0" smtClean="0">
                <a:solidFill>
                  <a:srgbClr val="C00000"/>
                </a:solidFill>
                <a:latin typeface="Arial" panose="020B0604020202020204" pitchFamily="34" charset="0"/>
                <a:cs typeface="Arial" panose="020B0604020202020204" pitchFamily="34" charset="0"/>
              </a:rPr>
              <a:t>Algorithm</a:t>
            </a:r>
            <a:r>
              <a:rPr lang="en-US" sz="2280" b="1" dirty="0">
                <a:solidFill>
                  <a:srgbClr val="C00000"/>
                </a:solidFill>
                <a:latin typeface="Arial" panose="020B0604020202020204" pitchFamily="34" charset="0"/>
                <a:cs typeface="Arial" panose="020B0604020202020204" pitchFamily="34" charset="0"/>
              </a:rPr>
              <a:t>:</a:t>
            </a:r>
            <a:r>
              <a:rPr lang="en-US" sz="2280" dirty="0">
                <a:solidFill>
                  <a:srgbClr val="000000"/>
                </a:solidFill>
                <a:latin typeface="Arial" panose="020B0604020202020204" pitchFamily="34" charset="0"/>
                <a:cs typeface="Arial" panose="020B0604020202020204" pitchFamily="34" charset="0"/>
              </a:rPr>
              <a:t> A set of step-by-step instructions which, when followed, solve a problem.</a:t>
            </a:r>
            <a:endParaRPr lang="en-GB" sz="2280" u="sng" dirty="0">
              <a:solidFill>
                <a:srgbClr val="FF0000"/>
              </a:solidFill>
              <a:latin typeface="Arial" panose="020B0604020202020204" pitchFamily="34" charset="0"/>
              <a:cs typeface="Arial" panose="020B0604020202020204" pitchFamily="34" charset="0"/>
            </a:endParaRPr>
          </a:p>
        </p:txBody>
      </p:sp>
      <p:sp>
        <p:nvSpPr>
          <p:cNvPr id="21" name="Oval 20"/>
          <p:cNvSpPr/>
          <p:nvPr/>
        </p:nvSpPr>
        <p:spPr>
          <a:xfrm rot="1078849">
            <a:off x="8600851" y="5369955"/>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8988284"/>
      </p:ext>
    </p:extLst>
  </p:cSld>
  <p:clrMapOvr>
    <a:masterClrMapping/>
  </p:clrMapOvr>
  <p:transition advClick="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4000" dirty="0" smtClean="0"/>
              <a:t>4.1 – Algorithms</a:t>
            </a:r>
            <a:endParaRPr lang="en-GB" sz="4000" b="1" dirty="0" smtClean="0"/>
          </a:p>
        </p:txBody>
      </p:sp>
      <p:sp>
        <p:nvSpPr>
          <p:cNvPr id="11" name="TextBox 10"/>
          <p:cNvSpPr txBox="1"/>
          <p:nvPr/>
        </p:nvSpPr>
        <p:spPr>
          <a:xfrm>
            <a:off x="183367" y="2510894"/>
            <a:ext cx="8709113" cy="2862322"/>
          </a:xfrm>
          <a:prstGeom prst="rect">
            <a:avLst/>
          </a:prstGeom>
          <a:noFill/>
        </p:spPr>
        <p:txBody>
          <a:bodyPr wrap="square" rtlCol="0">
            <a:spAutoFit/>
          </a:bodyPr>
          <a:lstStyle/>
          <a:p>
            <a:pPr>
              <a:buClr>
                <a:srgbClr val="C00000"/>
              </a:buClr>
              <a:buSzPct val="80000"/>
            </a:pPr>
            <a:r>
              <a:rPr lang="en-US" sz="2000" b="1" dirty="0">
                <a:solidFill>
                  <a:srgbClr val="C00000"/>
                </a:solidFill>
              </a:rPr>
              <a:t>How important is an accurate algorithm?</a:t>
            </a:r>
          </a:p>
          <a:p>
            <a:pPr marL="338138" indent="-338138">
              <a:buClr>
                <a:srgbClr val="C00000"/>
              </a:buClr>
              <a:buSzPct val="80000"/>
              <a:buFont typeface="Arial" panose="020B0604020202020204" pitchFamily="34" charset="0"/>
              <a:buChar char="►"/>
            </a:pPr>
            <a:r>
              <a:rPr lang="en-US" sz="2000" dirty="0"/>
              <a:t>Algorithms have to be accurate to be effective. You learnt in </a:t>
            </a:r>
            <a:r>
              <a:rPr lang="en-US" sz="2000" dirty="0">
                <a:hlinkClick r:id="rId3" action="ppaction://hlinksldjump"/>
              </a:rPr>
              <a:t>Unit 3</a:t>
            </a:r>
            <a:r>
              <a:rPr lang="en-US" sz="2000" dirty="0" smtClean="0"/>
              <a:t> </a:t>
            </a:r>
            <a:r>
              <a:rPr lang="en-US" sz="2000" dirty="0"/>
              <a:t>that an inaccurate algorithm produces poor results </a:t>
            </a:r>
            <a:r>
              <a:rPr lang="en-US" sz="2000" dirty="0" smtClean="0"/>
              <a:t>when drawing </a:t>
            </a:r>
            <a:r>
              <a:rPr lang="en-US" sz="2000" dirty="0"/>
              <a:t>shapes, just like a dancer with inaccurate instructions produces a very poor dance </a:t>
            </a:r>
            <a:r>
              <a:rPr lang="en-US" sz="2000" dirty="0" smtClean="0"/>
              <a:t>routine.</a:t>
            </a:r>
          </a:p>
          <a:p>
            <a:pPr marL="338138" indent="-338138">
              <a:buClr>
                <a:srgbClr val="C00000"/>
              </a:buClr>
              <a:buSzPct val="80000"/>
              <a:buFont typeface="Arial" panose="020B0604020202020204" pitchFamily="34" charset="0"/>
              <a:buChar char="►"/>
            </a:pPr>
            <a:r>
              <a:rPr lang="en-US" sz="2000" dirty="0" smtClean="0"/>
              <a:t>It </a:t>
            </a:r>
            <a:r>
              <a:rPr lang="en-US" sz="2000" dirty="0"/>
              <a:t>is therefore </a:t>
            </a:r>
            <a:r>
              <a:rPr lang="en-US" sz="2000" dirty="0" smtClean="0"/>
              <a:t>important to </a:t>
            </a:r>
            <a:r>
              <a:rPr lang="en-US" sz="2000" dirty="0"/>
              <a:t>think carefully about each step in the process and how they are linked together. Running through exactly what </a:t>
            </a:r>
            <a:r>
              <a:rPr lang="en-US" sz="2000" dirty="0" smtClean="0"/>
              <a:t>the algorithm </a:t>
            </a:r>
            <a:r>
              <a:rPr lang="en-US" sz="2000" dirty="0"/>
              <a:t>says, step-by-step, is called a dry run and it will help to make the final algorithm more accurate.</a:t>
            </a:r>
            <a:endParaRPr lang="en-US" sz="2000" dirty="0" smtClean="0"/>
          </a:p>
        </p:txBody>
      </p:sp>
      <p:sp>
        <p:nvSpPr>
          <p:cNvPr id="20" name="Rectangle 19"/>
          <p:cNvSpPr/>
          <p:nvPr/>
        </p:nvSpPr>
        <p:spPr>
          <a:xfrm>
            <a:off x="179512" y="5345921"/>
            <a:ext cx="8708513" cy="1323439"/>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000" b="1" dirty="0" smtClean="0">
                <a:solidFill>
                  <a:srgbClr val="000000"/>
                </a:solidFill>
                <a:latin typeface="Arial" panose="020B0604020202020204" pitchFamily="34" charset="0"/>
                <a:cs typeface="Arial" panose="020B0604020202020204" pitchFamily="34" charset="0"/>
              </a:rPr>
              <a:t>Key </a:t>
            </a:r>
            <a:r>
              <a:rPr lang="en-US" sz="20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000" b="1" dirty="0" smtClean="0">
                <a:solidFill>
                  <a:srgbClr val="C00000"/>
                </a:solidFill>
                <a:latin typeface="Arial" panose="020B0604020202020204" pitchFamily="34" charset="0"/>
                <a:cs typeface="Arial" panose="020B0604020202020204" pitchFamily="34" charset="0"/>
              </a:rPr>
              <a:t>Dry </a:t>
            </a:r>
            <a:r>
              <a:rPr lang="en-US" sz="2000" b="1" dirty="0">
                <a:solidFill>
                  <a:srgbClr val="C00000"/>
                </a:solidFill>
                <a:latin typeface="Arial" panose="020B0604020202020204" pitchFamily="34" charset="0"/>
                <a:cs typeface="Arial" panose="020B0604020202020204" pitchFamily="34" charset="0"/>
              </a:rPr>
              <a:t>run</a:t>
            </a:r>
            <a:r>
              <a:rPr lang="en-US" sz="2000" dirty="0">
                <a:solidFill>
                  <a:srgbClr val="000000"/>
                </a:solidFill>
                <a:latin typeface="Arial" panose="020B0604020202020204" pitchFamily="34" charset="0"/>
                <a:cs typeface="Arial" panose="020B0604020202020204" pitchFamily="34" charset="0"/>
              </a:rPr>
              <a:t>: To run through a program on paper to see how it works. A dry run records the state of each variable when </a:t>
            </a:r>
            <a:r>
              <a:rPr lang="en-US" sz="2000" dirty="0" smtClean="0">
                <a:solidFill>
                  <a:srgbClr val="000000"/>
                </a:solidFill>
                <a:latin typeface="Arial" panose="020B0604020202020204" pitchFamily="34" charset="0"/>
                <a:cs typeface="Arial" panose="020B0604020202020204" pitchFamily="34" charset="0"/>
              </a:rPr>
              <a:t>each line </a:t>
            </a:r>
            <a:r>
              <a:rPr lang="en-US" sz="2000" dirty="0">
                <a:solidFill>
                  <a:srgbClr val="000000"/>
                </a:solidFill>
                <a:latin typeface="Arial" panose="020B0604020202020204" pitchFamily="34" charset="0"/>
                <a:cs typeface="Arial" panose="020B0604020202020204" pitchFamily="34" charset="0"/>
              </a:rPr>
              <a:t>of the program is executed, so it has one line for each line of code in the program.</a:t>
            </a:r>
            <a:endParaRPr lang="en-GB" sz="2000" u="sng" dirty="0">
              <a:solidFill>
                <a:srgbClr val="FF0000"/>
              </a:solidFill>
              <a:latin typeface="Arial" panose="020B0604020202020204" pitchFamily="34" charset="0"/>
              <a:cs typeface="Arial" panose="020B0604020202020204" pitchFamily="34" charset="0"/>
            </a:endParaRPr>
          </a:p>
        </p:txBody>
      </p:sp>
      <p:sp>
        <p:nvSpPr>
          <p:cNvPr id="21" name="Oval 20"/>
          <p:cNvSpPr/>
          <p:nvPr/>
        </p:nvSpPr>
        <p:spPr>
          <a:xfrm rot="1078849">
            <a:off x="8600851" y="5191445"/>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9" name="Rectangle 8"/>
          <p:cNvSpPr/>
          <p:nvPr/>
        </p:nvSpPr>
        <p:spPr>
          <a:xfrm>
            <a:off x="179512" y="1124744"/>
            <a:ext cx="8708512" cy="1323439"/>
          </a:xfrm>
          <a:prstGeom prst="rect">
            <a:avLst/>
          </a:prstGeom>
          <a:solidFill>
            <a:schemeClr val="accent2">
              <a:lumMod val="40000"/>
              <a:lumOff val="60000"/>
            </a:schemeClr>
          </a:solidFill>
          <a:ln w="57150">
            <a:solidFill>
              <a:srgbClr val="7030A0"/>
            </a:solidFill>
          </a:ln>
        </p:spPr>
        <p:txBody>
          <a:bodyPr wrap="square">
            <a:spAutoFit/>
          </a:bodyPr>
          <a:lstStyle/>
          <a:p>
            <a:pPr>
              <a:buClr>
                <a:srgbClr val="C00000"/>
              </a:buClr>
              <a:tabLst>
                <a:tab pos="2420938" algn="l"/>
              </a:tabLst>
            </a:pPr>
            <a:r>
              <a:rPr lang="en-US" sz="2000" b="1" dirty="0" smtClean="0">
                <a:solidFill>
                  <a:srgbClr val="002060"/>
                </a:solidFill>
                <a:latin typeface="Arial" panose="020B0604020202020204" pitchFamily="34" charset="0"/>
                <a:cs typeface="Arial" panose="020B0604020202020204" pitchFamily="34" charset="0"/>
              </a:rPr>
              <a:t>Compute-IT</a:t>
            </a:r>
            <a:endParaRPr lang="en-US" sz="2000" b="1" dirty="0">
              <a:solidFill>
                <a:srgbClr val="002060"/>
              </a:solidFill>
              <a:latin typeface="Arial" panose="020B0604020202020204" pitchFamily="34" charset="0"/>
              <a:cs typeface="Arial" panose="020B0604020202020204" pitchFamily="34" charset="0"/>
            </a:endParaRPr>
          </a:p>
          <a:p>
            <a:pPr>
              <a:buClr>
                <a:srgbClr val="C00000"/>
              </a:buClr>
              <a:tabLst>
                <a:tab pos="2420938" algn="l"/>
              </a:tabLst>
            </a:pPr>
            <a:r>
              <a:rPr lang="en-US" sz="2000" b="1" dirty="0">
                <a:solidFill>
                  <a:srgbClr val="000000"/>
                </a:solidFill>
                <a:latin typeface="Arial" panose="020B0604020202020204" pitchFamily="34" charset="0"/>
                <a:cs typeface="Arial" panose="020B0604020202020204" pitchFamily="34" charset="0"/>
              </a:rPr>
              <a:t>4.1.1 </a:t>
            </a:r>
            <a:r>
              <a:rPr lang="en-US" sz="2000" dirty="0">
                <a:solidFill>
                  <a:srgbClr val="000000"/>
                </a:solidFill>
                <a:latin typeface="Arial" panose="020B0604020202020204" pitchFamily="34" charset="0"/>
                <a:cs typeface="Arial" panose="020B0604020202020204" pitchFamily="34" charset="0"/>
              </a:rPr>
              <a:t>Watch 20 to 30 seconds of a dance video and list the dance moves you see. You could describe each move as part </a:t>
            </a:r>
            <a:r>
              <a:rPr lang="en-US" sz="2000" dirty="0" smtClean="0">
                <a:solidFill>
                  <a:srgbClr val="000000"/>
                </a:solidFill>
                <a:latin typeface="Arial" panose="020B0604020202020204" pitchFamily="34" charset="0"/>
                <a:cs typeface="Arial" panose="020B0604020202020204" pitchFamily="34" charset="0"/>
              </a:rPr>
              <a:t>of a </a:t>
            </a:r>
            <a:r>
              <a:rPr lang="en-US" sz="2000" dirty="0">
                <a:solidFill>
                  <a:srgbClr val="000000"/>
                </a:solidFill>
                <a:latin typeface="Arial" panose="020B0604020202020204" pitchFamily="34" charset="0"/>
                <a:cs typeface="Arial" panose="020B0604020202020204" pitchFamily="34" charset="0"/>
              </a:rPr>
              <a:t>flowchart or you could draw stick people as part of a storyboard to illustrate them</a:t>
            </a:r>
            <a:r>
              <a:rPr lang="en-US" sz="2000" dirty="0" smtClean="0">
                <a:solidFill>
                  <a:srgbClr val="000000"/>
                </a:solidFill>
                <a:latin typeface="Arial" panose="020B0604020202020204" pitchFamily="34" charset="0"/>
                <a:cs typeface="Arial" panose="020B0604020202020204" pitchFamily="34" charset="0"/>
              </a:rPr>
              <a:t>.</a:t>
            </a:r>
          </a:p>
        </p:txBody>
      </p:sp>
      <p:sp>
        <p:nvSpPr>
          <p:cNvPr id="10" name="Oval 9"/>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12" name="TextBox 11">
            <a:hlinkClick r:id="rId4" action="ppaction://hlinkfile"/>
          </p:cNvPr>
          <p:cNvSpPr txBox="1"/>
          <p:nvPr/>
        </p:nvSpPr>
        <p:spPr>
          <a:xfrm>
            <a:off x="7020272" y="2276872"/>
            <a:ext cx="180020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n-US" sz="2000" b="1" dirty="0" smtClean="0"/>
              <a:t>Dance Steps</a:t>
            </a:r>
            <a:endParaRPr lang="en-US" sz="2000" b="1" dirty="0"/>
          </a:p>
        </p:txBody>
      </p:sp>
    </p:spTree>
    <p:extLst>
      <p:ext uri="{BB962C8B-B14F-4D97-AF65-F5344CB8AC3E}">
        <p14:creationId xmlns:p14="http://schemas.microsoft.com/office/powerpoint/2010/main" val="889471550"/>
      </p:ext>
    </p:extLst>
  </p:cSld>
  <p:clrMapOvr>
    <a:masterClrMapping/>
  </p:clrMapOvr>
  <p:transition advClick="0"/>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4000" dirty="0" smtClean="0"/>
              <a:t>4.1 – Algorithms</a:t>
            </a:r>
            <a:endParaRPr lang="en-GB" sz="4000" b="1" dirty="0" smtClean="0"/>
          </a:p>
        </p:txBody>
      </p:sp>
      <p:sp>
        <p:nvSpPr>
          <p:cNvPr id="11" name="TextBox 10"/>
          <p:cNvSpPr txBox="1"/>
          <p:nvPr/>
        </p:nvSpPr>
        <p:spPr>
          <a:xfrm>
            <a:off x="183367" y="4717593"/>
            <a:ext cx="8709113" cy="1015663"/>
          </a:xfrm>
          <a:prstGeom prst="rect">
            <a:avLst/>
          </a:prstGeom>
          <a:noFill/>
        </p:spPr>
        <p:txBody>
          <a:bodyPr wrap="square" rtlCol="0">
            <a:spAutoFit/>
          </a:bodyPr>
          <a:lstStyle/>
          <a:p>
            <a:pPr>
              <a:buClr>
                <a:srgbClr val="C00000"/>
              </a:buClr>
              <a:buSzPct val="80000"/>
            </a:pPr>
            <a:r>
              <a:rPr lang="en-US" sz="2000" b="1" dirty="0">
                <a:solidFill>
                  <a:srgbClr val="C00000"/>
                </a:solidFill>
              </a:rPr>
              <a:t>How important is an accurate algorithm?</a:t>
            </a:r>
          </a:p>
          <a:p>
            <a:pPr marL="338138" indent="-338138">
              <a:buClr>
                <a:srgbClr val="C00000"/>
              </a:buClr>
              <a:buSzPct val="80000"/>
              <a:buFont typeface="Arial" panose="020B0604020202020204" pitchFamily="34" charset="0"/>
              <a:buChar char="►"/>
            </a:pPr>
            <a:r>
              <a:rPr lang="en-US" sz="2000" dirty="0"/>
              <a:t>Robots </a:t>
            </a:r>
            <a:r>
              <a:rPr lang="en-US" sz="2000" b="1" dirty="0">
                <a:solidFill>
                  <a:schemeClr val="accent1"/>
                </a:solidFill>
              </a:rPr>
              <a:t>execute</a:t>
            </a:r>
            <a:r>
              <a:rPr lang="en-US" sz="2000" dirty="0">
                <a:solidFill>
                  <a:schemeClr val="accent1"/>
                </a:solidFill>
              </a:rPr>
              <a:t> </a:t>
            </a:r>
            <a:r>
              <a:rPr lang="en-US" sz="2000" dirty="0"/>
              <a:t>programs based on algorithms, just like a dancer executes a sequence of moves in time to music.</a:t>
            </a:r>
            <a:endParaRPr lang="en-US" sz="2000" dirty="0" smtClean="0"/>
          </a:p>
        </p:txBody>
      </p:sp>
      <p:sp>
        <p:nvSpPr>
          <p:cNvPr id="20" name="Rectangle 19"/>
          <p:cNvSpPr/>
          <p:nvPr/>
        </p:nvSpPr>
        <p:spPr>
          <a:xfrm>
            <a:off x="179512" y="5877272"/>
            <a:ext cx="8708513" cy="707886"/>
          </a:xfrm>
          <a:prstGeom prst="rect">
            <a:avLst/>
          </a:prstGeom>
          <a:solidFill>
            <a:srgbClr val="92D050"/>
          </a:solidFill>
          <a:ln w="57150">
            <a:solidFill>
              <a:schemeClr val="accent3">
                <a:lumMod val="75000"/>
              </a:schemeClr>
            </a:solidFill>
          </a:ln>
        </p:spPr>
        <p:txBody>
          <a:bodyPr wrap="square">
            <a:spAutoFit/>
          </a:bodyPr>
          <a:lstStyle/>
          <a:p>
            <a:pPr>
              <a:buClr>
                <a:srgbClr val="C00000"/>
              </a:buClr>
              <a:tabLst>
                <a:tab pos="2420938" algn="l"/>
              </a:tabLst>
            </a:pPr>
            <a:r>
              <a:rPr lang="en-US" sz="2000" b="1" dirty="0" smtClean="0">
                <a:solidFill>
                  <a:srgbClr val="000000"/>
                </a:solidFill>
                <a:latin typeface="Arial" panose="020B0604020202020204" pitchFamily="34" charset="0"/>
                <a:cs typeface="Arial" panose="020B0604020202020204" pitchFamily="34" charset="0"/>
              </a:rPr>
              <a:t>Key </a:t>
            </a:r>
            <a:r>
              <a:rPr lang="en-US" sz="2000" b="1" dirty="0">
                <a:solidFill>
                  <a:srgbClr val="000000"/>
                </a:solidFill>
                <a:latin typeface="Arial" panose="020B0604020202020204" pitchFamily="34" charset="0"/>
                <a:cs typeface="Arial" panose="020B0604020202020204" pitchFamily="34" charset="0"/>
              </a:rPr>
              <a:t>Term</a:t>
            </a:r>
          </a:p>
          <a:p>
            <a:pPr marL="285750" indent="-285750">
              <a:buClr>
                <a:srgbClr val="C00000"/>
              </a:buClr>
              <a:buFont typeface="Wingdings" panose="05000000000000000000" pitchFamily="2" charset="2"/>
              <a:buChar char="§"/>
              <a:tabLst>
                <a:tab pos="2420938" algn="l"/>
              </a:tabLst>
            </a:pPr>
            <a:r>
              <a:rPr lang="en-US" sz="2000" b="1" dirty="0" smtClean="0">
                <a:solidFill>
                  <a:schemeClr val="tx2"/>
                </a:solidFill>
                <a:latin typeface="Arial" panose="020B0604020202020204" pitchFamily="34" charset="0"/>
                <a:cs typeface="Arial" panose="020B0604020202020204" pitchFamily="34" charset="0"/>
              </a:rPr>
              <a:t>Execute</a:t>
            </a:r>
            <a:r>
              <a:rPr lang="en-US" sz="2000" b="1" dirty="0">
                <a:solidFill>
                  <a:schemeClr val="tx2"/>
                </a:solidFill>
                <a:latin typeface="Arial" panose="020B0604020202020204" pitchFamily="34" charset="0"/>
                <a:cs typeface="Arial" panose="020B0604020202020204" pitchFamily="34" charset="0"/>
              </a:rPr>
              <a:t>:</a:t>
            </a:r>
            <a:r>
              <a:rPr lang="en-US" sz="2000" dirty="0">
                <a:solidFill>
                  <a:srgbClr val="000000"/>
                </a:solidFill>
                <a:latin typeface="Arial" panose="020B0604020202020204" pitchFamily="34" charset="0"/>
                <a:cs typeface="Arial" panose="020B0604020202020204" pitchFamily="34" charset="0"/>
              </a:rPr>
              <a:t> To carry out something, usually a set of instructions.</a:t>
            </a:r>
            <a:endParaRPr lang="en-GB" sz="2000" u="sng" dirty="0">
              <a:solidFill>
                <a:srgbClr val="FF0000"/>
              </a:solidFill>
              <a:latin typeface="Arial" panose="020B0604020202020204" pitchFamily="34" charset="0"/>
              <a:cs typeface="Arial" panose="020B0604020202020204" pitchFamily="34" charset="0"/>
            </a:endParaRPr>
          </a:p>
        </p:txBody>
      </p:sp>
      <p:sp>
        <p:nvSpPr>
          <p:cNvPr id="21" name="Oval 20"/>
          <p:cNvSpPr/>
          <p:nvPr/>
        </p:nvSpPr>
        <p:spPr>
          <a:xfrm rot="1078849">
            <a:off x="8600851" y="5722796"/>
            <a:ext cx="473145" cy="470172"/>
          </a:xfrm>
          <a:prstGeom prst="ellipse">
            <a:avLst/>
          </a:prstGeom>
          <a:solidFill>
            <a:srgbClr val="92D050"/>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C00000"/>
                </a:solidFill>
                <a:latin typeface="Arial" panose="020B0604020202020204" pitchFamily="34" charset="0"/>
                <a:cs typeface="Arial" panose="020B0604020202020204" pitchFamily="34" charset="0"/>
              </a:rPr>
              <a:t>K</a:t>
            </a:r>
            <a:endParaRPr lang="en-GB" sz="1600" b="1" dirty="0">
              <a:solidFill>
                <a:srgbClr val="C00000"/>
              </a:solidFill>
              <a:latin typeface="Arial" panose="020B0604020202020204" pitchFamily="34" charset="0"/>
              <a:cs typeface="Arial" panose="020B0604020202020204" pitchFamily="34" charset="0"/>
            </a:endParaRPr>
          </a:p>
        </p:txBody>
      </p:sp>
      <p:sp>
        <p:nvSpPr>
          <p:cNvPr id="12" name="Rectangle 11"/>
          <p:cNvSpPr/>
          <p:nvPr/>
        </p:nvSpPr>
        <p:spPr>
          <a:xfrm>
            <a:off x="179512" y="1123449"/>
            <a:ext cx="8712968" cy="3477875"/>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000" b="1" dirty="0" smtClean="0">
                <a:solidFill>
                  <a:srgbClr val="002060"/>
                </a:solidFill>
                <a:latin typeface="Arial" panose="020B0604020202020204" pitchFamily="34" charset="0"/>
                <a:cs typeface="Arial" panose="020B0604020202020204" pitchFamily="34" charset="0"/>
              </a:rPr>
              <a:t>Think-IT</a:t>
            </a:r>
            <a:endParaRPr lang="en-US" sz="2000" b="1" dirty="0">
              <a:solidFill>
                <a:srgbClr val="002060"/>
              </a:solidFill>
              <a:latin typeface="Arial" panose="020B0604020202020204" pitchFamily="34" charset="0"/>
              <a:cs typeface="Arial" panose="020B0604020202020204" pitchFamily="34" charset="0"/>
            </a:endParaRPr>
          </a:p>
          <a:p>
            <a:pPr>
              <a:buClr>
                <a:srgbClr val="C00000"/>
              </a:buClr>
              <a:tabLst>
                <a:tab pos="2070100" algn="l"/>
                <a:tab pos="3863975" algn="l"/>
                <a:tab pos="5468938" algn="l"/>
                <a:tab pos="6815138" algn="l"/>
              </a:tabLst>
            </a:pPr>
            <a:r>
              <a:rPr lang="en-US" sz="2000" b="1" dirty="0">
                <a:solidFill>
                  <a:srgbClr val="000000"/>
                </a:solidFill>
                <a:latin typeface="Arial" panose="020B0604020202020204" pitchFamily="34" charset="0"/>
                <a:cs typeface="Arial" panose="020B0604020202020204" pitchFamily="34" charset="0"/>
              </a:rPr>
              <a:t>4.1.2</a:t>
            </a:r>
          </a:p>
          <a:p>
            <a:pPr marL="457200" indent="-457200">
              <a:buClr>
                <a:srgbClr val="C00000"/>
              </a:buClr>
              <a:buFont typeface="+mj-lt"/>
              <a:buAutoNum type="alphaLcParenR"/>
              <a:tabLst>
                <a:tab pos="2070100" algn="l"/>
                <a:tab pos="3863975" algn="l"/>
                <a:tab pos="5468938" algn="l"/>
                <a:tab pos="6815138" algn="l"/>
              </a:tabLst>
            </a:pPr>
            <a:r>
              <a:rPr lang="en-US" sz="2000" dirty="0" smtClean="0">
                <a:solidFill>
                  <a:srgbClr val="000000"/>
                </a:solidFill>
                <a:latin typeface="Arial" panose="020B0604020202020204" pitchFamily="34" charset="0"/>
                <a:cs typeface="Arial" panose="020B0604020202020204" pitchFamily="34" charset="0"/>
              </a:rPr>
              <a:t>What would happen if a troupe of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dancers didn’t follow their dance routine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algorithm accurately? How would you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know if a dancer made a mistake during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a dance routine?</a:t>
            </a:r>
          </a:p>
          <a:p>
            <a:pPr marL="457200" indent="-457200">
              <a:buClr>
                <a:srgbClr val="C00000"/>
              </a:buClr>
              <a:buFont typeface="+mj-lt"/>
              <a:buAutoNum type="alphaLcParenR"/>
              <a:tabLst>
                <a:tab pos="2070100" algn="l"/>
                <a:tab pos="3863975" algn="l"/>
                <a:tab pos="5468938" algn="l"/>
                <a:tab pos="6815138" algn="l"/>
              </a:tabLst>
            </a:pPr>
            <a:r>
              <a:rPr lang="en-US" sz="2000" dirty="0" smtClean="0">
                <a:solidFill>
                  <a:srgbClr val="000000"/>
                </a:solidFill>
                <a:latin typeface="Arial" panose="020B0604020202020204" pitchFamily="34" charset="0"/>
                <a:cs typeface="Arial" panose="020B0604020202020204" pitchFamily="34" charset="0"/>
              </a:rPr>
              <a:t>What sort of inaccuracies in the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algorithm itself could cause a poor result, a poor dance routine?</a:t>
            </a:r>
          </a:p>
          <a:p>
            <a:pPr marL="457200" indent="-457200">
              <a:buClr>
                <a:srgbClr val="C00000"/>
              </a:buClr>
              <a:buFont typeface="+mj-lt"/>
              <a:buAutoNum type="alphaLcParenR"/>
              <a:tabLst>
                <a:tab pos="2070100" algn="l"/>
                <a:tab pos="3863975" algn="l"/>
                <a:tab pos="5468938" algn="l"/>
                <a:tab pos="6815138" algn="l"/>
              </a:tabLst>
            </a:pPr>
            <a:r>
              <a:rPr lang="en-US" sz="2000" dirty="0" smtClean="0">
                <a:solidFill>
                  <a:srgbClr val="000000"/>
                </a:solidFill>
                <a:latin typeface="Arial" panose="020B0604020202020204" pitchFamily="34" charset="0"/>
                <a:cs typeface="Arial" panose="020B0604020202020204" pitchFamily="34" charset="0"/>
              </a:rPr>
              <a:t>What would need to happen if one of the dancers had a solo during the dance routine?</a:t>
            </a:r>
          </a:p>
        </p:txBody>
      </p:sp>
      <p:pic>
        <p:nvPicPr>
          <p:cNvPr id="1026" name="Picture 2" descr="Image result for teenage dance troup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088" y="1196752"/>
            <a:ext cx="3473335" cy="2351600"/>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2"/>
          <p:cNvSpPr/>
          <p:nvPr/>
        </p:nvSpPr>
        <p:spPr>
          <a:xfrm rot="1078849">
            <a:off x="8574342" y="970268"/>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
        <p:nvSpPr>
          <p:cNvPr id="2" name="TextBox 1">
            <a:hlinkClick r:id="rId4" action="ppaction://hlinkfile"/>
          </p:cNvPr>
          <p:cNvSpPr txBox="1"/>
          <p:nvPr/>
        </p:nvSpPr>
        <p:spPr>
          <a:xfrm>
            <a:off x="7020272" y="4325034"/>
            <a:ext cx="180020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n-US" sz="2000" b="1" dirty="0" smtClean="0"/>
              <a:t>Dance Steps</a:t>
            </a:r>
            <a:endParaRPr lang="en-US" sz="2000" b="1" dirty="0"/>
          </a:p>
        </p:txBody>
      </p:sp>
    </p:spTree>
    <p:extLst>
      <p:ext uri="{BB962C8B-B14F-4D97-AF65-F5344CB8AC3E}">
        <p14:creationId xmlns:p14="http://schemas.microsoft.com/office/powerpoint/2010/main" val="1892582834"/>
      </p:ext>
    </p:extLst>
  </p:cSld>
  <p:clrMapOvr>
    <a:masterClrMapping/>
  </p:clrMapOvr>
  <p:transition advClick="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4000" dirty="0" smtClean="0"/>
              <a:t>4.1 – Algorithms</a:t>
            </a:r>
            <a:endParaRPr lang="en-GB" sz="4000" b="1" dirty="0" smtClean="0"/>
          </a:p>
        </p:txBody>
      </p:sp>
      <p:sp>
        <p:nvSpPr>
          <p:cNvPr id="9" name="Rectangle 8"/>
          <p:cNvSpPr/>
          <p:nvPr/>
        </p:nvSpPr>
        <p:spPr>
          <a:xfrm>
            <a:off x="179512" y="1124744"/>
            <a:ext cx="8708512" cy="5521653"/>
          </a:xfrm>
          <a:prstGeom prst="rect">
            <a:avLst/>
          </a:prstGeom>
          <a:solidFill>
            <a:schemeClr val="accent2">
              <a:lumMod val="40000"/>
              <a:lumOff val="60000"/>
            </a:schemeClr>
          </a:solidFill>
          <a:ln w="57150">
            <a:solidFill>
              <a:srgbClr val="7030A0"/>
            </a:solidFill>
          </a:ln>
        </p:spPr>
        <p:txBody>
          <a:bodyPr wrap="square">
            <a:spAutoFit/>
          </a:bodyPr>
          <a:lstStyle/>
          <a:p>
            <a:pPr marL="1035050" indent="-1035050">
              <a:buClr>
                <a:srgbClr val="C00000"/>
              </a:buClr>
              <a:tabLst>
                <a:tab pos="2420938" algn="l"/>
              </a:tabLst>
            </a:pPr>
            <a:r>
              <a:rPr lang="en-US" sz="2500" b="1" dirty="0" smtClean="0">
                <a:solidFill>
                  <a:srgbClr val="002060"/>
                </a:solidFill>
                <a:latin typeface="Arial" panose="020B0604020202020204" pitchFamily="34" charset="0"/>
                <a:cs typeface="Arial" panose="020B0604020202020204" pitchFamily="34" charset="0"/>
              </a:rPr>
              <a:t>Compute-IT</a:t>
            </a:r>
            <a:endParaRPr lang="en-US" sz="2500" b="1" dirty="0">
              <a:solidFill>
                <a:srgbClr val="002060"/>
              </a:solidFill>
              <a:latin typeface="Arial" panose="020B0604020202020204" pitchFamily="34" charset="0"/>
              <a:cs typeface="Arial" panose="020B0604020202020204" pitchFamily="34" charset="0"/>
            </a:endParaRPr>
          </a:p>
          <a:p>
            <a:pPr marL="862013" indent="-862013">
              <a:buClr>
                <a:srgbClr val="C00000"/>
              </a:buClr>
              <a:tabLst>
                <a:tab pos="2420938" algn="l"/>
              </a:tabLst>
            </a:pPr>
            <a:r>
              <a:rPr lang="en-US" sz="2500" b="1" dirty="0">
                <a:solidFill>
                  <a:srgbClr val="000000"/>
                </a:solidFill>
                <a:latin typeface="Arial" panose="020B0604020202020204" pitchFamily="34" charset="0"/>
                <a:cs typeface="Arial" panose="020B0604020202020204" pitchFamily="34" charset="0"/>
              </a:rPr>
              <a:t>4.1.3</a:t>
            </a:r>
            <a:r>
              <a:rPr lang="en-US" sz="2500" dirty="0">
                <a:solidFill>
                  <a:srgbClr val="000000"/>
                </a:solidFill>
                <a:latin typeface="Arial" panose="020B0604020202020204" pitchFamily="34" charset="0"/>
                <a:cs typeface="Arial" panose="020B0604020202020204" pitchFamily="34" charset="0"/>
              </a:rPr>
              <a:t> </a:t>
            </a:r>
            <a:r>
              <a:rPr lang="en-US" sz="2500" dirty="0" smtClean="0">
                <a:solidFill>
                  <a:srgbClr val="000000"/>
                </a:solidFill>
                <a:latin typeface="Arial" panose="020B0604020202020204" pitchFamily="34" charset="0"/>
                <a:cs typeface="Arial" panose="020B0604020202020204" pitchFamily="34" charset="0"/>
              </a:rPr>
              <a:t>	In </a:t>
            </a:r>
            <a:r>
              <a:rPr lang="en-US" sz="2500" dirty="0">
                <a:solidFill>
                  <a:srgbClr val="000000"/>
                </a:solidFill>
                <a:latin typeface="Arial" panose="020B0604020202020204" pitchFamily="34" charset="0"/>
                <a:cs typeface="Arial" panose="020B0604020202020204" pitchFamily="34" charset="0"/>
              </a:rPr>
              <a:t>pairs, decide who is going to be a robotic arm and who is going to provide the instructions to control it. </a:t>
            </a:r>
            <a:r>
              <a:rPr lang="en-US" sz="2500" dirty="0" smtClean="0">
                <a:solidFill>
                  <a:srgbClr val="000000"/>
                </a:solidFill>
                <a:latin typeface="Arial" panose="020B0604020202020204" pitchFamily="34" charset="0"/>
                <a:cs typeface="Arial" panose="020B0604020202020204" pitchFamily="34" charset="0"/>
              </a:rPr>
              <a:t>The instruction </a:t>
            </a:r>
            <a:r>
              <a:rPr lang="en-US" sz="2500" dirty="0">
                <a:solidFill>
                  <a:srgbClr val="000000"/>
                </a:solidFill>
                <a:latin typeface="Arial" panose="020B0604020202020204" pitchFamily="34" charset="0"/>
                <a:cs typeface="Arial" panose="020B0604020202020204" pitchFamily="34" charset="0"/>
              </a:rPr>
              <a:t>provider must tell the arm what to do to pick up an object, such as a pencil, and move it from </a:t>
            </a:r>
            <a:r>
              <a:rPr lang="en-US" sz="2500" dirty="0" smtClean="0">
                <a:solidFill>
                  <a:srgbClr val="000000"/>
                </a:solidFill>
                <a:latin typeface="Arial" panose="020B0604020202020204" pitchFamily="34" charset="0"/>
                <a:cs typeface="Arial" panose="020B0604020202020204" pitchFamily="34" charset="0"/>
              </a:rPr>
              <a:t>one location </a:t>
            </a:r>
            <a:r>
              <a:rPr lang="en-US" sz="2500" dirty="0">
                <a:solidFill>
                  <a:srgbClr val="000000"/>
                </a:solidFill>
                <a:latin typeface="Arial" panose="020B0604020202020204" pitchFamily="34" charset="0"/>
                <a:cs typeface="Arial" panose="020B0604020202020204" pitchFamily="34" charset="0"/>
              </a:rPr>
              <a:t>to another specified location, and must write down </a:t>
            </a:r>
            <a:r>
              <a:rPr lang="en-US" sz="2500" dirty="0" smtClean="0">
                <a:solidFill>
                  <a:srgbClr val="000000"/>
                </a:solidFill>
                <a:latin typeface="Arial" panose="020B0604020202020204" pitchFamily="34" charset="0"/>
                <a:cs typeface="Arial" panose="020B0604020202020204" pitchFamily="34" charset="0"/>
              </a:rPr>
              <a:t>the </a:t>
            </a:r>
            <a:r>
              <a:rPr lang="en-US" sz="2500" dirty="0">
                <a:solidFill>
                  <a:srgbClr val="000000"/>
                </a:solidFill>
                <a:latin typeface="Arial" panose="020B0604020202020204" pitchFamily="34" charset="0"/>
                <a:cs typeface="Arial" panose="020B0604020202020204" pitchFamily="34" charset="0"/>
              </a:rPr>
              <a:t>instructions as they provide </a:t>
            </a:r>
            <a:r>
              <a:rPr lang="en-US" sz="2500" dirty="0" smtClean="0">
                <a:solidFill>
                  <a:srgbClr val="000000"/>
                </a:solidFill>
                <a:latin typeface="Arial" panose="020B0604020202020204" pitchFamily="34" charset="0"/>
                <a:cs typeface="Arial" panose="020B0604020202020204" pitchFamily="34" charset="0"/>
              </a:rPr>
              <a:t>them</a:t>
            </a:r>
            <a:r>
              <a:rPr lang="en-US" sz="2500" dirty="0">
                <a:solidFill>
                  <a:srgbClr val="000000"/>
                </a:solidFill>
                <a:latin typeface="Arial" panose="020B0604020202020204" pitchFamily="34" charset="0"/>
                <a:cs typeface="Arial" panose="020B0604020202020204" pitchFamily="34" charset="0"/>
              </a:rPr>
              <a:t>. </a:t>
            </a:r>
            <a:endParaRPr lang="en-US" sz="2500" dirty="0" smtClean="0">
              <a:solidFill>
                <a:srgbClr val="000000"/>
              </a:solidFill>
              <a:latin typeface="Arial" panose="020B0604020202020204" pitchFamily="34" charset="0"/>
              <a:cs typeface="Arial" panose="020B0604020202020204" pitchFamily="34" charset="0"/>
            </a:endParaRPr>
          </a:p>
          <a:p>
            <a:pPr marL="862013" indent="-862013">
              <a:buClr>
                <a:srgbClr val="C00000"/>
              </a:buClr>
              <a:tabLst>
                <a:tab pos="2420938" algn="l"/>
              </a:tabLst>
            </a:pPr>
            <a:r>
              <a:rPr lang="en-US" sz="2500" dirty="0">
                <a:solidFill>
                  <a:srgbClr val="000000"/>
                </a:solidFill>
                <a:latin typeface="Arial" panose="020B0604020202020204" pitchFamily="34" charset="0"/>
                <a:cs typeface="Arial" panose="020B0604020202020204" pitchFamily="34" charset="0"/>
              </a:rPr>
              <a:t>	</a:t>
            </a:r>
            <a:r>
              <a:rPr lang="en-US" sz="2500" dirty="0" smtClean="0">
                <a:solidFill>
                  <a:srgbClr val="000000"/>
                </a:solidFill>
                <a:latin typeface="Arial" panose="020B0604020202020204" pitchFamily="34" charset="0"/>
                <a:cs typeface="Arial" panose="020B0604020202020204" pitchFamily="34" charset="0"/>
              </a:rPr>
              <a:t>The </a:t>
            </a:r>
            <a:r>
              <a:rPr lang="en-US" sz="2500" dirty="0">
                <a:solidFill>
                  <a:srgbClr val="000000"/>
                </a:solidFill>
                <a:latin typeface="Arial" panose="020B0604020202020204" pitchFamily="34" charset="0"/>
                <a:cs typeface="Arial" panose="020B0604020202020204" pitchFamily="34" charset="0"/>
              </a:rPr>
              <a:t>robotic </a:t>
            </a:r>
            <a:r>
              <a:rPr lang="en-US" sz="2500" dirty="0" smtClean="0">
                <a:solidFill>
                  <a:srgbClr val="000000"/>
                </a:solidFill>
                <a:latin typeface="Arial" panose="020B0604020202020204" pitchFamily="34" charset="0"/>
                <a:cs typeface="Arial" panose="020B0604020202020204" pitchFamily="34" charset="0"/>
              </a:rPr>
              <a:t>arm should </a:t>
            </a:r>
            <a:br>
              <a:rPr lang="en-US" sz="2500" dirty="0" smtClean="0">
                <a:solidFill>
                  <a:srgbClr val="000000"/>
                </a:solidFill>
                <a:latin typeface="Arial" panose="020B0604020202020204" pitchFamily="34" charset="0"/>
                <a:cs typeface="Arial" panose="020B0604020202020204" pitchFamily="34" charset="0"/>
              </a:rPr>
            </a:br>
            <a:r>
              <a:rPr lang="en-US" sz="2500" dirty="0" smtClean="0">
                <a:solidFill>
                  <a:srgbClr val="000000"/>
                </a:solidFill>
                <a:latin typeface="Arial" panose="020B0604020202020204" pitchFamily="34" charset="0"/>
                <a:cs typeface="Arial" panose="020B0604020202020204" pitchFamily="34" charset="0"/>
              </a:rPr>
              <a:t>close their </a:t>
            </a:r>
            <a:r>
              <a:rPr lang="en-US" sz="2500" dirty="0">
                <a:solidFill>
                  <a:srgbClr val="000000"/>
                </a:solidFill>
                <a:latin typeface="Arial" panose="020B0604020202020204" pitchFamily="34" charset="0"/>
                <a:cs typeface="Arial" panose="020B0604020202020204" pitchFamily="34" charset="0"/>
              </a:rPr>
              <a:t>eyes and use </a:t>
            </a:r>
            <a:r>
              <a:rPr lang="en-US" sz="2500" dirty="0" smtClean="0">
                <a:solidFill>
                  <a:srgbClr val="000000"/>
                </a:solidFill>
                <a:latin typeface="Arial" panose="020B0604020202020204" pitchFamily="34" charset="0"/>
                <a:cs typeface="Arial" panose="020B0604020202020204" pitchFamily="34" charset="0"/>
              </a:rPr>
              <a:t/>
            </a:r>
            <a:br>
              <a:rPr lang="en-US" sz="2500" dirty="0" smtClean="0">
                <a:solidFill>
                  <a:srgbClr val="000000"/>
                </a:solidFill>
                <a:latin typeface="Arial" panose="020B0604020202020204" pitchFamily="34" charset="0"/>
                <a:cs typeface="Arial" panose="020B0604020202020204" pitchFamily="34" charset="0"/>
              </a:rPr>
            </a:br>
            <a:r>
              <a:rPr lang="en-US" sz="2500" dirty="0" smtClean="0">
                <a:solidFill>
                  <a:srgbClr val="000000"/>
                </a:solidFill>
                <a:latin typeface="Arial" panose="020B0604020202020204" pitchFamily="34" charset="0"/>
                <a:cs typeface="Arial" panose="020B0604020202020204" pitchFamily="34" charset="0"/>
              </a:rPr>
              <a:t>their </a:t>
            </a:r>
            <a:r>
              <a:rPr lang="en-US" sz="2500" dirty="0">
                <a:solidFill>
                  <a:srgbClr val="000000"/>
                </a:solidFill>
                <a:latin typeface="Arial" panose="020B0604020202020204" pitchFamily="34" charset="0"/>
                <a:cs typeface="Arial" panose="020B0604020202020204" pitchFamily="34" charset="0"/>
              </a:rPr>
              <a:t>arm </a:t>
            </a:r>
            <a:r>
              <a:rPr lang="en-US" sz="2500" dirty="0" smtClean="0">
                <a:solidFill>
                  <a:srgbClr val="000000"/>
                </a:solidFill>
                <a:latin typeface="Arial" panose="020B0604020202020204" pitchFamily="34" charset="0"/>
                <a:cs typeface="Arial" panose="020B0604020202020204" pitchFamily="34" charset="0"/>
              </a:rPr>
              <a:t>and </a:t>
            </a:r>
            <a:r>
              <a:rPr lang="en-US" sz="2500" dirty="0">
                <a:solidFill>
                  <a:srgbClr val="000000"/>
                </a:solidFill>
                <a:latin typeface="Arial" panose="020B0604020202020204" pitchFamily="34" charset="0"/>
                <a:cs typeface="Arial" panose="020B0604020202020204" pitchFamily="34" charset="0"/>
              </a:rPr>
              <a:t>hand to </a:t>
            </a:r>
            <a:r>
              <a:rPr lang="en-US" sz="2500" dirty="0" smtClean="0">
                <a:solidFill>
                  <a:srgbClr val="000000"/>
                </a:solidFill>
                <a:latin typeface="Arial" panose="020B0604020202020204" pitchFamily="34" charset="0"/>
                <a:cs typeface="Arial" panose="020B0604020202020204" pitchFamily="34" charset="0"/>
              </a:rPr>
              <a:t/>
            </a:r>
            <a:br>
              <a:rPr lang="en-US" sz="2500" dirty="0" smtClean="0">
                <a:solidFill>
                  <a:srgbClr val="000000"/>
                </a:solidFill>
                <a:latin typeface="Arial" panose="020B0604020202020204" pitchFamily="34" charset="0"/>
                <a:cs typeface="Arial" panose="020B0604020202020204" pitchFamily="34" charset="0"/>
              </a:rPr>
            </a:br>
            <a:r>
              <a:rPr lang="en-US" sz="2500" dirty="0" smtClean="0">
                <a:solidFill>
                  <a:srgbClr val="000000"/>
                </a:solidFill>
                <a:latin typeface="Arial" panose="020B0604020202020204" pitchFamily="34" charset="0"/>
                <a:cs typeface="Arial" panose="020B0604020202020204" pitchFamily="34" charset="0"/>
              </a:rPr>
              <a:t>follow </a:t>
            </a:r>
            <a:r>
              <a:rPr lang="en-US" sz="2500" dirty="0">
                <a:solidFill>
                  <a:srgbClr val="000000"/>
                </a:solidFill>
                <a:latin typeface="Arial" panose="020B0604020202020204" pitchFamily="34" charset="0"/>
                <a:cs typeface="Arial" panose="020B0604020202020204" pitchFamily="34" charset="0"/>
              </a:rPr>
              <a:t>the </a:t>
            </a:r>
            <a:r>
              <a:rPr lang="en-US" sz="2500" dirty="0" smtClean="0">
                <a:solidFill>
                  <a:srgbClr val="000000"/>
                </a:solidFill>
                <a:latin typeface="Arial" panose="020B0604020202020204" pitchFamily="34" charset="0"/>
                <a:cs typeface="Arial" panose="020B0604020202020204" pitchFamily="34" charset="0"/>
              </a:rPr>
              <a:t>instructions </a:t>
            </a:r>
            <a:br>
              <a:rPr lang="en-US" sz="2500" dirty="0" smtClean="0">
                <a:solidFill>
                  <a:srgbClr val="000000"/>
                </a:solidFill>
                <a:latin typeface="Arial" panose="020B0604020202020204" pitchFamily="34" charset="0"/>
                <a:cs typeface="Arial" panose="020B0604020202020204" pitchFamily="34" charset="0"/>
              </a:rPr>
            </a:br>
            <a:r>
              <a:rPr lang="en-US" sz="2500" dirty="0" smtClean="0">
                <a:solidFill>
                  <a:srgbClr val="000000"/>
                </a:solidFill>
                <a:latin typeface="Arial" panose="020B0604020202020204" pitchFamily="34" charset="0"/>
                <a:cs typeface="Arial" panose="020B0604020202020204" pitchFamily="34" charset="0"/>
              </a:rPr>
              <a:t>given </a:t>
            </a:r>
            <a:r>
              <a:rPr lang="en-US" sz="2500" dirty="0">
                <a:solidFill>
                  <a:srgbClr val="000000"/>
                </a:solidFill>
                <a:latin typeface="Arial" panose="020B0604020202020204" pitchFamily="34" charset="0"/>
                <a:cs typeface="Arial" panose="020B0604020202020204" pitchFamily="34" charset="0"/>
              </a:rPr>
              <a:t>to them.</a:t>
            </a:r>
            <a:endParaRPr lang="en-US" sz="2500" dirty="0" smtClean="0">
              <a:solidFill>
                <a:srgbClr val="000000"/>
              </a:solidFill>
              <a:latin typeface="Arial" panose="020B0604020202020204" pitchFamily="34" charset="0"/>
              <a:cs typeface="Arial" panose="020B0604020202020204" pitchFamily="34" charset="0"/>
            </a:endParaRPr>
          </a:p>
        </p:txBody>
      </p:sp>
      <p:sp>
        <p:nvSpPr>
          <p:cNvPr id="10" name="Oval 9"/>
          <p:cNvSpPr/>
          <p:nvPr/>
        </p:nvSpPr>
        <p:spPr>
          <a:xfrm rot="1078849">
            <a:off x="8574342" y="1042276"/>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1115616" y="6093296"/>
            <a:ext cx="2162493"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b="1" dirty="0" smtClean="0"/>
              <a:t>Car Mechanics</a:t>
            </a:r>
            <a:endParaRPr lang="en-US" sz="2000" b="1" dirty="0"/>
          </a:p>
        </p:txBody>
      </p:sp>
      <p:pic>
        <p:nvPicPr>
          <p:cNvPr id="2050" name="Picture 2" descr="Image result for car assembly plan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148064" y="3879018"/>
            <a:ext cx="3672408" cy="198945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214213" y="5951021"/>
            <a:ext cx="4606259" cy="646331"/>
          </a:xfrm>
          <a:prstGeom prst="rect">
            <a:avLst/>
          </a:prstGeom>
          <a:noFill/>
        </p:spPr>
        <p:txBody>
          <a:bodyPr wrap="square" rtlCol="0">
            <a:spAutoFit/>
          </a:bodyPr>
          <a:lstStyle/>
          <a:p>
            <a:pPr indent="344488">
              <a:buClr>
                <a:srgbClr val="002060"/>
              </a:buClr>
              <a:buSzPct val="80000"/>
              <a:buFont typeface="Arial" panose="020B0604020202020204" pitchFamily="34" charset="0"/>
              <a:buChar char="▲"/>
            </a:pPr>
            <a:r>
              <a:rPr lang="en-US" dirty="0" smtClean="0"/>
              <a:t>It is important for a robot to perform its tasks accurately when assembling a car. </a:t>
            </a:r>
            <a:endParaRPr lang="en-US" dirty="0"/>
          </a:p>
        </p:txBody>
      </p:sp>
    </p:spTree>
    <p:extLst>
      <p:ext uri="{BB962C8B-B14F-4D97-AF65-F5344CB8AC3E}">
        <p14:creationId xmlns:p14="http://schemas.microsoft.com/office/powerpoint/2010/main" val="3624511578"/>
      </p:ext>
    </p:extLst>
  </p:cSld>
  <p:clrMapOvr>
    <a:masterClrMapping/>
  </p:clrMapOvr>
  <p:transition advClick="0"/>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4000" dirty="0" smtClean="0"/>
              <a:t>4.1 – Algorithms</a:t>
            </a:r>
            <a:endParaRPr lang="en-GB" sz="4000" b="1" dirty="0" smtClean="0"/>
          </a:p>
        </p:txBody>
      </p:sp>
      <p:sp>
        <p:nvSpPr>
          <p:cNvPr id="11" name="Rectangle 10"/>
          <p:cNvSpPr/>
          <p:nvPr/>
        </p:nvSpPr>
        <p:spPr>
          <a:xfrm>
            <a:off x="179512" y="1123449"/>
            <a:ext cx="8712968" cy="5493812"/>
          </a:xfrm>
          <a:prstGeom prst="rect">
            <a:avLst/>
          </a:prstGeom>
          <a:solidFill>
            <a:srgbClr val="A5C6D9"/>
          </a:solidFill>
          <a:ln w="57150">
            <a:solidFill>
              <a:srgbClr val="002060"/>
            </a:solidFill>
          </a:ln>
        </p:spPr>
        <p:txBody>
          <a:bodyPr wrap="square">
            <a:spAutoFit/>
          </a:bodyPr>
          <a:lstStyle/>
          <a:p>
            <a:pPr>
              <a:buClr>
                <a:srgbClr val="C00000"/>
              </a:buClr>
              <a:tabLst>
                <a:tab pos="2070100" algn="l"/>
                <a:tab pos="3863975" algn="l"/>
              </a:tabLst>
            </a:pPr>
            <a:r>
              <a:rPr lang="en-US" sz="2700" b="1" dirty="0" smtClean="0">
                <a:solidFill>
                  <a:srgbClr val="002060"/>
                </a:solidFill>
                <a:latin typeface="Arial" panose="020B0604020202020204" pitchFamily="34" charset="0"/>
                <a:cs typeface="Arial" panose="020B0604020202020204" pitchFamily="34" charset="0"/>
              </a:rPr>
              <a:t>Think-IT</a:t>
            </a:r>
            <a:endParaRPr lang="en-US" sz="2700" b="1" dirty="0">
              <a:solidFill>
                <a:srgbClr val="002060"/>
              </a:solidFill>
              <a:latin typeface="Arial" panose="020B0604020202020204" pitchFamily="34" charset="0"/>
              <a:cs typeface="Arial" panose="020B0604020202020204" pitchFamily="34" charset="0"/>
            </a:endParaRPr>
          </a:p>
          <a:p>
            <a:pPr>
              <a:buClr>
                <a:srgbClr val="C00000"/>
              </a:buClr>
              <a:tabLst>
                <a:tab pos="862013" algn="l"/>
                <a:tab pos="3863975" algn="l"/>
                <a:tab pos="5468938" algn="l"/>
                <a:tab pos="6815138" algn="l"/>
              </a:tabLst>
            </a:pPr>
            <a:r>
              <a:rPr lang="en-US" sz="2700" b="1" dirty="0">
                <a:solidFill>
                  <a:srgbClr val="000000"/>
                </a:solidFill>
                <a:latin typeface="Arial" panose="020B0604020202020204" pitchFamily="34" charset="0"/>
                <a:cs typeface="Arial" panose="020B0604020202020204" pitchFamily="34" charset="0"/>
              </a:rPr>
              <a:t>4.1.4 </a:t>
            </a:r>
            <a:r>
              <a:rPr lang="en-US" sz="2700" b="1" dirty="0" smtClean="0">
                <a:solidFill>
                  <a:srgbClr val="000000"/>
                </a:solidFill>
                <a:latin typeface="Arial" panose="020B0604020202020204" pitchFamily="34" charset="0"/>
                <a:cs typeface="Arial" panose="020B0604020202020204" pitchFamily="34" charset="0"/>
              </a:rPr>
              <a:t>	</a:t>
            </a:r>
            <a:r>
              <a:rPr lang="en-US" sz="2700" dirty="0" smtClean="0">
                <a:solidFill>
                  <a:srgbClr val="000000"/>
                </a:solidFill>
                <a:latin typeface="Arial" panose="020B0604020202020204" pitchFamily="34" charset="0"/>
                <a:cs typeface="Arial" panose="020B0604020202020204" pitchFamily="34" charset="0"/>
              </a:rPr>
              <a:t>Think </a:t>
            </a:r>
            <a:r>
              <a:rPr lang="en-US" sz="2700" dirty="0">
                <a:solidFill>
                  <a:srgbClr val="000000"/>
                </a:solidFill>
                <a:latin typeface="Arial" panose="020B0604020202020204" pitchFamily="34" charset="0"/>
                <a:cs typeface="Arial" panose="020B0604020202020204" pitchFamily="34" charset="0"/>
              </a:rPr>
              <a:t>about 4.1.3 Compute-IT.</a:t>
            </a:r>
          </a:p>
          <a:p>
            <a:pPr marL="1319213" indent="-457200">
              <a:buClr>
                <a:srgbClr val="C00000"/>
              </a:buClr>
              <a:buFont typeface="+mj-lt"/>
              <a:buAutoNum type="alphaLcParenR"/>
              <a:tabLst>
                <a:tab pos="2070100" algn="l"/>
                <a:tab pos="3863975" algn="l"/>
                <a:tab pos="5468938" algn="l"/>
                <a:tab pos="6815138" algn="l"/>
              </a:tabLst>
            </a:pPr>
            <a:r>
              <a:rPr lang="en-US" sz="2700" dirty="0" smtClean="0">
                <a:solidFill>
                  <a:srgbClr val="000000"/>
                </a:solidFill>
                <a:latin typeface="Arial" panose="020B0604020202020204" pitchFamily="34" charset="0"/>
                <a:cs typeface="Arial" panose="020B0604020202020204" pitchFamily="34" charset="0"/>
              </a:rPr>
              <a:t>What </a:t>
            </a:r>
            <a:r>
              <a:rPr lang="en-US" sz="2700" dirty="0">
                <a:solidFill>
                  <a:srgbClr val="000000"/>
                </a:solidFill>
                <a:latin typeface="Arial" panose="020B0604020202020204" pitchFamily="34" charset="0"/>
                <a:cs typeface="Arial" panose="020B0604020202020204" pitchFamily="34" charset="0"/>
              </a:rPr>
              <a:t>difficulties did you face when you gave and received instructions? How could you remove </a:t>
            </a:r>
            <a:r>
              <a:rPr lang="en-US" sz="2700" dirty="0" smtClean="0">
                <a:solidFill>
                  <a:srgbClr val="000000"/>
                </a:solidFill>
                <a:latin typeface="Arial" panose="020B0604020202020204" pitchFamily="34" charset="0"/>
                <a:cs typeface="Arial" panose="020B0604020202020204" pitchFamily="34" charset="0"/>
              </a:rPr>
              <a:t>these difficulties</a:t>
            </a:r>
            <a:r>
              <a:rPr lang="en-US" sz="2700" dirty="0">
                <a:solidFill>
                  <a:srgbClr val="000000"/>
                </a:solidFill>
                <a:latin typeface="Arial" panose="020B0604020202020204" pitchFamily="34" charset="0"/>
                <a:cs typeface="Arial" panose="020B0604020202020204" pitchFamily="34" charset="0"/>
              </a:rPr>
              <a:t>?</a:t>
            </a:r>
          </a:p>
          <a:p>
            <a:pPr marL="1319213" indent="-457200">
              <a:buClr>
                <a:srgbClr val="C00000"/>
              </a:buClr>
              <a:buFont typeface="+mj-lt"/>
              <a:buAutoNum type="alphaLcParenR"/>
              <a:tabLst>
                <a:tab pos="2070100" algn="l"/>
                <a:tab pos="3863975" algn="l"/>
                <a:tab pos="5468938" algn="l"/>
                <a:tab pos="6815138" algn="l"/>
              </a:tabLst>
            </a:pPr>
            <a:r>
              <a:rPr lang="en-US" sz="2700" dirty="0" smtClean="0">
                <a:solidFill>
                  <a:srgbClr val="000000"/>
                </a:solidFill>
                <a:latin typeface="Arial" panose="020B0604020202020204" pitchFamily="34" charset="0"/>
                <a:cs typeface="Arial" panose="020B0604020202020204" pitchFamily="34" charset="0"/>
              </a:rPr>
              <a:t>The </a:t>
            </a:r>
            <a:r>
              <a:rPr lang="en-US" sz="2700" dirty="0">
                <a:solidFill>
                  <a:srgbClr val="000000"/>
                </a:solidFill>
                <a:latin typeface="Arial" panose="020B0604020202020204" pitchFamily="34" charset="0"/>
                <a:cs typeface="Arial" panose="020B0604020202020204" pitchFamily="34" charset="0"/>
              </a:rPr>
              <a:t>instructions the instruction provider gave to the robotic arm were an algorithm. Did you notice how </a:t>
            </a:r>
            <a:r>
              <a:rPr lang="en-US" sz="2700" dirty="0" smtClean="0">
                <a:solidFill>
                  <a:srgbClr val="000000"/>
                </a:solidFill>
                <a:latin typeface="Arial" panose="020B0604020202020204" pitchFamily="34" charset="0"/>
                <a:cs typeface="Arial" panose="020B0604020202020204" pitchFamily="34" charset="0"/>
              </a:rPr>
              <a:t>the algorithm </a:t>
            </a:r>
            <a:r>
              <a:rPr lang="en-US" sz="2700" dirty="0">
                <a:solidFill>
                  <a:srgbClr val="000000"/>
                </a:solidFill>
                <a:latin typeface="Arial" panose="020B0604020202020204" pitchFamily="34" charset="0"/>
                <a:cs typeface="Arial" panose="020B0604020202020204" pitchFamily="34" charset="0"/>
              </a:rPr>
              <a:t>contained lots of opposites? Why do you think this is the case?</a:t>
            </a:r>
          </a:p>
          <a:p>
            <a:pPr marL="1319213" indent="-457200">
              <a:buClr>
                <a:srgbClr val="C00000"/>
              </a:buClr>
              <a:buFont typeface="+mj-lt"/>
              <a:buAutoNum type="alphaLcParenR"/>
              <a:tabLst>
                <a:tab pos="2070100" algn="l"/>
                <a:tab pos="3863975" algn="l"/>
                <a:tab pos="5468938" algn="l"/>
                <a:tab pos="6815138" algn="l"/>
              </a:tabLst>
            </a:pPr>
            <a:r>
              <a:rPr lang="en-US" sz="2700" dirty="0" smtClean="0">
                <a:solidFill>
                  <a:srgbClr val="000000"/>
                </a:solidFill>
                <a:latin typeface="Arial" panose="020B0604020202020204" pitchFamily="34" charset="0"/>
                <a:cs typeface="Arial" panose="020B0604020202020204" pitchFamily="34" charset="0"/>
              </a:rPr>
              <a:t>Can </a:t>
            </a:r>
            <a:r>
              <a:rPr lang="en-US" sz="2700" dirty="0">
                <a:solidFill>
                  <a:srgbClr val="000000"/>
                </a:solidFill>
                <a:latin typeface="Arial" panose="020B0604020202020204" pitchFamily="34" charset="0"/>
                <a:cs typeface="Arial" panose="020B0604020202020204" pitchFamily="34" charset="0"/>
              </a:rPr>
              <a:t>your algorithm be used again?</a:t>
            </a:r>
          </a:p>
          <a:p>
            <a:pPr marL="1319213" indent="-457200">
              <a:buClr>
                <a:srgbClr val="C00000"/>
              </a:buClr>
              <a:buFont typeface="+mj-lt"/>
              <a:buAutoNum type="alphaLcParenR"/>
              <a:tabLst>
                <a:tab pos="2070100" algn="l"/>
                <a:tab pos="3863975" algn="l"/>
                <a:tab pos="5468938" algn="l"/>
                <a:tab pos="6815138" algn="l"/>
              </a:tabLst>
            </a:pPr>
            <a:r>
              <a:rPr lang="en-US" sz="2700" dirty="0" smtClean="0">
                <a:solidFill>
                  <a:srgbClr val="000000"/>
                </a:solidFill>
                <a:latin typeface="Arial" panose="020B0604020202020204" pitchFamily="34" charset="0"/>
                <a:cs typeface="Arial" panose="020B0604020202020204" pitchFamily="34" charset="0"/>
              </a:rPr>
              <a:t>What </a:t>
            </a:r>
            <a:r>
              <a:rPr lang="en-US" sz="2700" dirty="0">
                <a:solidFill>
                  <a:srgbClr val="000000"/>
                </a:solidFill>
                <a:latin typeface="Arial" panose="020B0604020202020204" pitchFamily="34" charset="0"/>
                <a:cs typeface="Arial" panose="020B0604020202020204" pitchFamily="34" charset="0"/>
              </a:rPr>
              <a:t>would you have to do to reuse the algorithm created for 4.1.3 Compute-IT for a different but similar task?</a:t>
            </a:r>
            <a:endParaRPr lang="en-US" sz="2700" dirty="0" smtClean="0">
              <a:solidFill>
                <a:srgbClr val="000000"/>
              </a:solidFill>
              <a:latin typeface="Arial" panose="020B0604020202020204" pitchFamily="34" charset="0"/>
              <a:cs typeface="Arial" panose="020B0604020202020204" pitchFamily="34" charset="0"/>
            </a:endParaRPr>
          </a:p>
        </p:txBody>
      </p:sp>
      <p:sp>
        <p:nvSpPr>
          <p:cNvPr id="12" name="Oval 11"/>
          <p:cNvSpPr/>
          <p:nvPr/>
        </p:nvSpPr>
        <p:spPr>
          <a:xfrm rot="1078849">
            <a:off x="8574342" y="970268"/>
            <a:ext cx="473145" cy="470172"/>
          </a:xfrm>
          <a:prstGeom prst="ellipse">
            <a:avLst/>
          </a:prstGeom>
          <a:solidFill>
            <a:srgbClr val="A7C4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T</a:t>
            </a:r>
            <a:endParaRPr lang="en-GB" sz="1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9172937"/>
      </p:ext>
    </p:extLst>
  </p:cSld>
  <p:clrMapOvr>
    <a:masterClrMapping/>
  </p:clrMapOvr>
  <p:transition advClick="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5496" y="44624"/>
            <a:ext cx="7632848" cy="625434"/>
          </a:xfrm>
        </p:spPr>
        <p:txBody>
          <a:bodyPr>
            <a:noAutofit/>
          </a:bodyPr>
          <a:lstStyle/>
          <a:p>
            <a:r>
              <a:rPr lang="en-US" sz="4000" dirty="0" smtClean="0"/>
              <a:t>4.1 – Algorithms</a:t>
            </a:r>
            <a:endParaRPr lang="en-GB" sz="4000" b="1" dirty="0" smtClean="0"/>
          </a:p>
        </p:txBody>
      </p:sp>
      <p:sp>
        <p:nvSpPr>
          <p:cNvPr id="9" name="Rectangle 8"/>
          <p:cNvSpPr/>
          <p:nvPr/>
        </p:nvSpPr>
        <p:spPr>
          <a:xfrm>
            <a:off x="179512" y="1124744"/>
            <a:ext cx="8708512" cy="5509200"/>
          </a:xfrm>
          <a:prstGeom prst="rect">
            <a:avLst/>
          </a:prstGeom>
          <a:solidFill>
            <a:schemeClr val="accent2">
              <a:lumMod val="40000"/>
              <a:lumOff val="60000"/>
            </a:schemeClr>
          </a:solidFill>
          <a:ln w="57150">
            <a:solidFill>
              <a:srgbClr val="7030A0"/>
            </a:solidFill>
          </a:ln>
        </p:spPr>
        <p:txBody>
          <a:bodyPr wrap="square">
            <a:spAutoFit/>
          </a:bodyPr>
          <a:lstStyle/>
          <a:p>
            <a:pPr marL="1035050" indent="-1035050">
              <a:buClr>
                <a:srgbClr val="C00000"/>
              </a:buClr>
              <a:tabLst>
                <a:tab pos="2420938" algn="l"/>
              </a:tabLst>
            </a:pPr>
            <a:r>
              <a:rPr lang="en-US" sz="2200" b="1" dirty="0" smtClean="0">
                <a:solidFill>
                  <a:srgbClr val="002060"/>
                </a:solidFill>
                <a:latin typeface="Arial" panose="020B0604020202020204" pitchFamily="34" charset="0"/>
                <a:cs typeface="Arial" panose="020B0604020202020204" pitchFamily="34" charset="0"/>
              </a:rPr>
              <a:t>Compute-IT</a:t>
            </a:r>
            <a:endParaRPr lang="en-US" sz="2200" b="1" dirty="0">
              <a:solidFill>
                <a:srgbClr val="002060"/>
              </a:solidFill>
              <a:latin typeface="Arial" panose="020B0604020202020204" pitchFamily="34" charset="0"/>
              <a:cs typeface="Arial" panose="020B0604020202020204" pitchFamily="34" charset="0"/>
            </a:endParaRPr>
          </a:p>
          <a:p>
            <a:pPr marL="862013" indent="-862013">
              <a:buClr>
                <a:srgbClr val="C00000"/>
              </a:buClr>
              <a:tabLst>
                <a:tab pos="2420938" algn="l"/>
              </a:tabLst>
            </a:pPr>
            <a:r>
              <a:rPr lang="en-US" sz="2200" b="1" dirty="0">
                <a:solidFill>
                  <a:srgbClr val="000000"/>
                </a:solidFill>
                <a:latin typeface="Arial" panose="020B0604020202020204" pitchFamily="34" charset="0"/>
                <a:cs typeface="Arial" panose="020B0604020202020204" pitchFamily="34" charset="0"/>
              </a:rPr>
              <a:t>4.1.3</a:t>
            </a:r>
            <a:r>
              <a:rPr lang="en-US" sz="2200" dirty="0">
                <a:solidFill>
                  <a:srgbClr val="000000"/>
                </a:solidFill>
                <a:latin typeface="Arial" panose="020B0604020202020204" pitchFamily="34" charset="0"/>
                <a:cs typeface="Arial" panose="020B0604020202020204" pitchFamily="34" charset="0"/>
              </a:rPr>
              <a:t> 	In pairs, again decide who is going to be the robotic arm and who is going to provide the instructions. Join </a:t>
            </a:r>
            <a:r>
              <a:rPr lang="en-US" sz="2200" dirty="0" smtClean="0">
                <a:solidFill>
                  <a:srgbClr val="000000"/>
                </a:solidFill>
                <a:latin typeface="Arial" panose="020B0604020202020204" pitchFamily="34" charset="0"/>
                <a:cs typeface="Arial" panose="020B0604020202020204" pitchFamily="34" charset="0"/>
              </a:rPr>
              <a:t>together with </a:t>
            </a:r>
            <a:r>
              <a:rPr lang="en-US" sz="2200" dirty="0">
                <a:solidFill>
                  <a:srgbClr val="000000"/>
                </a:solidFill>
                <a:latin typeface="Arial" panose="020B0604020202020204" pitchFamily="34" charset="0"/>
                <a:cs typeface="Arial" panose="020B0604020202020204" pitchFamily="34" charset="0"/>
              </a:rPr>
              <a:t>at least three other pairs and work together to build a paper </a:t>
            </a:r>
            <a:r>
              <a:rPr lang="en-US" sz="2200" dirty="0" smtClean="0">
                <a:solidFill>
                  <a:srgbClr val="000000"/>
                </a:solidFill>
                <a:latin typeface="Arial" panose="020B0604020202020204" pitchFamily="34" charset="0"/>
                <a:cs typeface="Arial" panose="020B0604020202020204" pitchFamily="34" charset="0"/>
              </a:rPr>
              <a:t>airplane</a:t>
            </a:r>
            <a:r>
              <a:rPr lang="en-US" sz="2200" dirty="0">
                <a:solidFill>
                  <a:srgbClr val="000000"/>
                </a:solidFill>
                <a:latin typeface="Arial" panose="020B0604020202020204" pitchFamily="34" charset="0"/>
                <a:cs typeface="Arial" panose="020B0604020202020204" pitchFamily="34" charset="0"/>
              </a:rPr>
              <a:t>, with each pair responsible for </a:t>
            </a:r>
            <a:r>
              <a:rPr lang="en-US" sz="2200" dirty="0" smtClean="0">
                <a:solidFill>
                  <a:srgbClr val="000000"/>
                </a:solidFill>
                <a:latin typeface="Arial" panose="020B0604020202020204" pitchFamily="34" charset="0"/>
                <a:cs typeface="Arial" panose="020B0604020202020204" pitchFamily="34" charset="0"/>
              </a:rPr>
              <a:t>creating an </a:t>
            </a:r>
            <a:r>
              <a:rPr lang="en-US" sz="2200" dirty="0">
                <a:solidFill>
                  <a:srgbClr val="000000"/>
                </a:solidFill>
                <a:latin typeface="Arial" panose="020B0604020202020204" pitchFamily="34" charset="0"/>
                <a:cs typeface="Arial" panose="020B0604020202020204" pitchFamily="34" charset="0"/>
              </a:rPr>
              <a:t>algorithm to complete a small part of the process</a:t>
            </a:r>
            <a:r>
              <a:rPr lang="en-US" sz="2200" dirty="0" smtClean="0">
                <a:solidFill>
                  <a:srgbClr val="000000"/>
                </a:solidFill>
                <a:latin typeface="Arial" panose="020B0604020202020204" pitchFamily="34" charset="0"/>
                <a:cs typeface="Arial" panose="020B0604020202020204" pitchFamily="34" charset="0"/>
              </a:rPr>
              <a:t>.</a:t>
            </a:r>
          </a:p>
          <a:p>
            <a:pPr marL="862013" indent="-862013">
              <a:buClr>
                <a:srgbClr val="C00000"/>
              </a:buClr>
              <a:tabLst>
                <a:tab pos="2420938" algn="l"/>
              </a:tabLst>
            </a:pPr>
            <a:endParaRPr lang="en-US" sz="2200" dirty="0">
              <a:solidFill>
                <a:srgbClr val="000000"/>
              </a:solidFill>
              <a:latin typeface="Arial" panose="020B0604020202020204" pitchFamily="34" charset="0"/>
              <a:cs typeface="Arial" panose="020B0604020202020204" pitchFamily="34" charset="0"/>
            </a:endParaRPr>
          </a:p>
          <a:p>
            <a:pPr marL="862013" indent="-862013">
              <a:buClr>
                <a:srgbClr val="C00000"/>
              </a:buClr>
              <a:tabLst>
                <a:tab pos="2420938" algn="l"/>
              </a:tabLst>
            </a:pPr>
            <a:endParaRPr lang="en-US" sz="2200" dirty="0" smtClean="0">
              <a:solidFill>
                <a:srgbClr val="000000"/>
              </a:solidFill>
              <a:latin typeface="Arial" panose="020B0604020202020204" pitchFamily="34" charset="0"/>
              <a:cs typeface="Arial" panose="020B0604020202020204" pitchFamily="34" charset="0"/>
            </a:endParaRPr>
          </a:p>
          <a:p>
            <a:pPr marL="862013" indent="-862013">
              <a:buClr>
                <a:srgbClr val="C00000"/>
              </a:buClr>
              <a:tabLst>
                <a:tab pos="2420938" algn="l"/>
              </a:tabLst>
            </a:pPr>
            <a:endParaRPr lang="en-US" sz="2200" dirty="0">
              <a:solidFill>
                <a:srgbClr val="000000"/>
              </a:solidFill>
              <a:latin typeface="Arial" panose="020B0604020202020204" pitchFamily="34" charset="0"/>
              <a:cs typeface="Arial" panose="020B0604020202020204" pitchFamily="34" charset="0"/>
            </a:endParaRPr>
          </a:p>
          <a:p>
            <a:pPr marL="862013" indent="-862013">
              <a:buClr>
                <a:srgbClr val="C00000"/>
              </a:buClr>
              <a:tabLst>
                <a:tab pos="2420938" algn="l"/>
              </a:tabLst>
            </a:pPr>
            <a:endParaRPr lang="en-US" sz="2200" dirty="0" smtClean="0">
              <a:solidFill>
                <a:srgbClr val="000000"/>
              </a:solidFill>
              <a:latin typeface="Arial" panose="020B0604020202020204" pitchFamily="34" charset="0"/>
              <a:cs typeface="Arial" panose="020B0604020202020204" pitchFamily="34" charset="0"/>
            </a:endParaRPr>
          </a:p>
          <a:p>
            <a:pPr marL="862013" indent="-862013">
              <a:buClr>
                <a:srgbClr val="C00000"/>
              </a:buClr>
              <a:tabLst>
                <a:tab pos="2420938" algn="l"/>
              </a:tabLst>
            </a:pPr>
            <a:endParaRPr lang="en-US" sz="2200" dirty="0">
              <a:solidFill>
                <a:srgbClr val="000000"/>
              </a:solidFill>
              <a:latin typeface="Arial" panose="020B0604020202020204" pitchFamily="34" charset="0"/>
              <a:cs typeface="Arial" panose="020B0604020202020204" pitchFamily="34" charset="0"/>
            </a:endParaRPr>
          </a:p>
          <a:p>
            <a:pPr marL="862013" indent="-862013">
              <a:buClr>
                <a:srgbClr val="C00000"/>
              </a:buClr>
              <a:tabLst>
                <a:tab pos="2420938" algn="l"/>
              </a:tabLst>
            </a:pPr>
            <a:endParaRPr lang="en-US" sz="2200" dirty="0" smtClean="0">
              <a:solidFill>
                <a:srgbClr val="000000"/>
              </a:solidFill>
              <a:latin typeface="Arial" panose="020B0604020202020204" pitchFamily="34" charset="0"/>
              <a:cs typeface="Arial" panose="020B0604020202020204" pitchFamily="34" charset="0"/>
            </a:endParaRPr>
          </a:p>
          <a:p>
            <a:pPr marL="862013" indent="-862013">
              <a:buClr>
                <a:srgbClr val="C00000"/>
              </a:buClr>
              <a:tabLst>
                <a:tab pos="2420938" algn="l"/>
              </a:tabLst>
            </a:pPr>
            <a:endParaRPr lang="en-US" sz="2200" dirty="0">
              <a:solidFill>
                <a:srgbClr val="000000"/>
              </a:solidFill>
              <a:latin typeface="Arial" panose="020B0604020202020204" pitchFamily="34" charset="0"/>
              <a:cs typeface="Arial" panose="020B0604020202020204" pitchFamily="34" charset="0"/>
            </a:endParaRPr>
          </a:p>
          <a:p>
            <a:pPr marL="862013" indent="-862013">
              <a:buClr>
                <a:srgbClr val="C00000"/>
              </a:buClr>
              <a:tabLst>
                <a:tab pos="2420938" algn="l"/>
              </a:tabLst>
            </a:pPr>
            <a:endParaRPr lang="en-US" sz="2200" dirty="0" smtClean="0">
              <a:solidFill>
                <a:srgbClr val="000000"/>
              </a:solidFill>
              <a:latin typeface="Arial" panose="020B0604020202020204" pitchFamily="34" charset="0"/>
              <a:cs typeface="Arial" panose="020B0604020202020204" pitchFamily="34" charset="0"/>
            </a:endParaRPr>
          </a:p>
          <a:p>
            <a:pPr marL="862013" indent="-862013">
              <a:buClr>
                <a:srgbClr val="C00000"/>
              </a:buClr>
              <a:tabLst>
                <a:tab pos="2420938" algn="l"/>
              </a:tabLst>
            </a:pPr>
            <a:endParaRPr lang="en-US" sz="2200" dirty="0">
              <a:solidFill>
                <a:srgbClr val="000000"/>
              </a:solidFill>
              <a:latin typeface="Arial" panose="020B0604020202020204" pitchFamily="34" charset="0"/>
              <a:cs typeface="Arial" panose="020B0604020202020204" pitchFamily="34" charset="0"/>
            </a:endParaRPr>
          </a:p>
          <a:p>
            <a:pPr marL="862013" indent="-862013">
              <a:buClr>
                <a:srgbClr val="C00000"/>
              </a:buClr>
              <a:tabLst>
                <a:tab pos="2420938" algn="l"/>
              </a:tabLst>
            </a:pPr>
            <a:endParaRPr lang="en-US" sz="2200" dirty="0" smtClean="0">
              <a:solidFill>
                <a:srgbClr val="000000"/>
              </a:solidFill>
              <a:latin typeface="Arial" panose="020B0604020202020204" pitchFamily="34" charset="0"/>
              <a:cs typeface="Arial" panose="020B0604020202020204" pitchFamily="34" charset="0"/>
            </a:endParaRPr>
          </a:p>
        </p:txBody>
      </p:sp>
      <p:sp>
        <p:nvSpPr>
          <p:cNvPr id="10" name="Oval 9"/>
          <p:cNvSpPr/>
          <p:nvPr/>
        </p:nvSpPr>
        <p:spPr>
          <a:xfrm rot="1592691">
            <a:off x="8593457" y="970268"/>
            <a:ext cx="473145" cy="470172"/>
          </a:xfrm>
          <a:prstGeom prst="ellipse">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rgbClr val="002060"/>
                </a:solidFill>
                <a:latin typeface="Arial" panose="020B0604020202020204" pitchFamily="34" charset="0"/>
                <a:cs typeface="Arial" panose="020B0604020202020204" pitchFamily="34" charset="0"/>
              </a:rPr>
              <a:t>C</a:t>
            </a:r>
            <a:endParaRPr lang="en-GB" sz="1600" b="1" dirty="0">
              <a:solidFill>
                <a:srgbClr val="00206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3218" t="20334" r="4912" b="8792"/>
          <a:stretch/>
        </p:blipFill>
        <p:spPr>
          <a:xfrm>
            <a:off x="667212" y="3212976"/>
            <a:ext cx="7721212" cy="3348960"/>
          </a:xfrm>
          <a:prstGeom prst="rect">
            <a:avLst/>
          </a:prstGeom>
        </p:spPr>
      </p:pic>
    </p:spTree>
    <p:extLst>
      <p:ext uri="{BB962C8B-B14F-4D97-AF65-F5344CB8AC3E}">
        <p14:creationId xmlns:p14="http://schemas.microsoft.com/office/powerpoint/2010/main" val="2136945060"/>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2">
      <a:dk1>
        <a:sysClr val="windowText" lastClr="000000"/>
      </a:dk1>
      <a:lt1>
        <a:sysClr val="window" lastClr="FFFFFF"/>
      </a:lt1>
      <a:dk2>
        <a:srgbClr val="C00000"/>
      </a:dk2>
      <a:lt2>
        <a:srgbClr val="EEECE1"/>
      </a:lt2>
      <a:accent1>
        <a:srgbClr val="FF0000"/>
      </a:accent1>
      <a:accent2>
        <a:srgbClr val="C0504D"/>
      </a:accent2>
      <a:accent3>
        <a:srgbClr val="9BBB59"/>
      </a:accent3>
      <a:accent4>
        <a:srgbClr val="8064A2"/>
      </a:accent4>
      <a:accent5>
        <a:srgbClr val="4BACC6"/>
      </a:accent5>
      <a:accent6>
        <a:srgbClr val="F79646"/>
      </a:accent6>
      <a:hlink>
        <a:srgbClr val="3F0040"/>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txDef>
      <a:spPr>
        <a:noFill/>
      </a:spPr>
      <a:bodyPr wrap="square" lIns="45720" rIns="45720" rtlCol="0">
        <a:spAutoFit/>
      </a:bodyPr>
      <a:lstStyle>
        <a:defPPr indent="509588">
          <a:buClr>
            <a:srgbClr val="C00000"/>
          </a:buClr>
          <a:buSzPct val="80000"/>
          <a:buFont typeface="Arial" panose="020B0604020202020204" pitchFamily="34" charset="0"/>
          <a:buChar char="▲"/>
          <a:defRPr sz="22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76DD945F-B7B0-4691-A0D0-E2EAD6DA23B3}">
  <ds:schemaRefs>
    <ds:schemaRef ds:uri="http://purl.org/dc/terms/"/>
    <ds:schemaRef ds:uri="http://purl.org/dc/elements/1.1/"/>
    <ds:schemaRef ds:uri="http://schemas.microsoft.com/office/2006/documentManagement/types"/>
    <ds:schemaRef ds:uri="http://www.w3.org/XML/1998/namespace"/>
    <ds:schemaRef ds:uri="http://purl.org/dc/dcmitype/"/>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50237</TotalTime>
  <Words>12011</Words>
  <Application>Microsoft Office PowerPoint</Application>
  <PresentationFormat>On-screen Show (4:3)</PresentationFormat>
  <Paragraphs>1170</Paragraphs>
  <Slides>118</Slides>
  <Notes>118</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118</vt:i4>
      </vt:variant>
    </vt:vector>
  </HeadingPairs>
  <TitlesOfParts>
    <vt:vector size="129" baseType="lpstr">
      <vt:lpstr>Arial</vt:lpstr>
      <vt:lpstr>Calibri</vt:lpstr>
      <vt:lpstr>Comic Sans MS</vt:lpstr>
      <vt:lpstr>Courier New</vt:lpstr>
      <vt:lpstr>Lucida Sans Unicode</vt:lpstr>
      <vt:lpstr>Times New Roman</vt:lpstr>
      <vt:lpstr>Verdana</vt:lpstr>
      <vt:lpstr>Wingdings</vt:lpstr>
      <vt:lpstr>Wingdings 2</vt:lpstr>
      <vt:lpstr>Wingdings 3</vt:lpstr>
      <vt:lpstr>Enderoth</vt:lpstr>
      <vt:lpstr>PowerPoint Presentation</vt:lpstr>
      <vt:lpstr>01 – Under the Hood</vt:lpstr>
      <vt:lpstr>01 – Under the Hood</vt:lpstr>
      <vt:lpstr>01 – Under the Hood</vt:lpstr>
      <vt:lpstr>01 – Under the Hood</vt:lpstr>
      <vt:lpstr>01 – Under the Hood – Assessment 01</vt:lpstr>
      <vt:lpstr>01 – Under the Hood</vt:lpstr>
      <vt:lpstr>01 – Under the Hood</vt:lpstr>
      <vt:lpstr>01 – Under the Hood</vt:lpstr>
      <vt:lpstr>01 – Under the Hood</vt:lpstr>
      <vt:lpstr>01 – Under the Hood</vt:lpstr>
      <vt:lpstr>01 – Under the Hood – Raspberry Pi</vt:lpstr>
      <vt:lpstr>01 – Under the Hood – Raspberry Pi</vt:lpstr>
      <vt:lpstr>01 – Under the Hood – Modern Computer</vt:lpstr>
      <vt:lpstr>01 – Under the Hood – Modern Computer</vt:lpstr>
      <vt:lpstr>01 – Under the Hood – Modern Computer</vt:lpstr>
      <vt:lpstr>01 – Under the Hood – Modern Computer</vt:lpstr>
      <vt:lpstr>01 – Under the Hood – Modern Computer</vt:lpstr>
      <vt:lpstr>01 – Under the Hood – Modern Computer</vt:lpstr>
      <vt:lpstr>01 – Code Breakers – Enigma and Lorenz</vt:lpstr>
      <vt:lpstr>01 – Code Breakers – Colossus</vt:lpstr>
      <vt:lpstr>01 – Code Breakers – Colossus</vt:lpstr>
      <vt:lpstr>01 – Code Breakers – Colossus</vt:lpstr>
      <vt:lpstr>01 – Code Breakers – Colossus</vt:lpstr>
      <vt:lpstr>01 – Code Breakers – Colossus</vt:lpstr>
      <vt:lpstr>01 – Binary</vt:lpstr>
      <vt:lpstr>01 – Binary</vt:lpstr>
      <vt:lpstr>01 – Binary – Morse Code</vt:lpstr>
      <vt:lpstr>01 – Binary – Morse Code</vt:lpstr>
      <vt:lpstr>01 – Binary – Bits and Bytes</vt:lpstr>
      <vt:lpstr>01 – Binary – Bits and Bytes</vt:lpstr>
      <vt:lpstr>01 – Binary – Bits and Bytes</vt:lpstr>
      <vt:lpstr>01 – Binary – From Binary to Information</vt:lpstr>
      <vt:lpstr>01 – Binary – From Binary to Information</vt:lpstr>
      <vt:lpstr>02.1 – Think Like a Computer Scientist</vt:lpstr>
      <vt:lpstr>02.1 – Think Like a Computer Scientist</vt:lpstr>
      <vt:lpstr>02.1 – Think Like a Computer Scientist</vt:lpstr>
      <vt:lpstr>02.1 – Think Like a Computer Scientist</vt:lpstr>
      <vt:lpstr>02.1 – Think Like a Computer Scientist</vt:lpstr>
      <vt:lpstr>02.1 – Think Like a Computer Scientist</vt:lpstr>
      <vt:lpstr>02.1 – Think Like a Computer Scientist</vt:lpstr>
      <vt:lpstr>02.2 – Think Like a Computer Scientist</vt:lpstr>
      <vt:lpstr>02.2 – Think Like a Computer Scientist</vt:lpstr>
      <vt:lpstr>02.2 – Think Like a Computer Scientist</vt:lpstr>
      <vt:lpstr>02.2 – Think Like a Computer Scientist</vt:lpstr>
      <vt:lpstr>02.2 – Think Like a Computer Scientist</vt:lpstr>
      <vt:lpstr>02.2 – Think Like a Computer Scientist</vt:lpstr>
      <vt:lpstr>02.2 – Think Like a Computer Scientist</vt:lpstr>
      <vt:lpstr>02.2 – Think Like a Computer Scientist</vt:lpstr>
      <vt:lpstr>02.2 – Think Like a Computer Scientist</vt:lpstr>
      <vt:lpstr>02.2 – Think Like a Computer Scientist</vt:lpstr>
      <vt:lpstr>02.2 – Think Like a Computer Scientist</vt:lpstr>
      <vt:lpstr>02.2 – Think Like a Computer Scientist</vt:lpstr>
      <vt:lpstr>02.2 – Think Like a Computer Scientist</vt:lpstr>
      <vt:lpstr>02.2 – Think Like a Computer Scientist</vt:lpstr>
      <vt:lpstr>02.2 – Think Like a Computer Scientist</vt:lpstr>
      <vt:lpstr>02.2 – Think Like a Computer Scientist</vt:lpstr>
      <vt:lpstr>02.2 – Think Like a Computer Scientist</vt:lpstr>
      <vt:lpstr>02.2 – Think Like a Computer Scientist</vt:lpstr>
      <vt:lpstr>02.3 – Emergency Evacuation</vt:lpstr>
      <vt:lpstr>02.3 – Emergency Evacuation</vt:lpstr>
      <vt:lpstr>02.3 – Emergency Evacuation</vt:lpstr>
      <vt:lpstr>02.3 – Emergency Evacuation</vt:lpstr>
      <vt:lpstr>02.3 – Emergency Evacuation</vt:lpstr>
      <vt:lpstr>02.3 – Emergency Evacuation</vt:lpstr>
      <vt:lpstr>02.3 – Emergency Evacuation</vt:lpstr>
      <vt:lpstr>02.3 – Emergency Evacuation</vt:lpstr>
      <vt:lpstr>02.3 – Emergency Evacuation</vt:lpstr>
      <vt:lpstr>03.1 – Drawing and Manipulating Shapes</vt:lpstr>
      <vt:lpstr>03.1 – Drawing and Manipulating Shapes</vt:lpstr>
      <vt:lpstr>03.1 – Drawing and Manipulating Shapes</vt:lpstr>
      <vt:lpstr>03.1 – Drawing and Manipulating Shapes</vt:lpstr>
      <vt:lpstr>03.1 – Drawing and Manipulating Shapes</vt:lpstr>
      <vt:lpstr>03.1 – Drawing and Manipulating Shapes</vt:lpstr>
      <vt:lpstr>03.1 – Drawing and Manipulating Shapes</vt:lpstr>
      <vt:lpstr>03.1 – Drawing and Manipulating Shapes</vt:lpstr>
      <vt:lpstr>03.1 – Drawing and Manipulating Shapes</vt:lpstr>
      <vt:lpstr>03.1 – Drawing and Manipulating Shapes</vt:lpstr>
      <vt:lpstr>03.1 – Drawing and Manipulating Shapes</vt:lpstr>
      <vt:lpstr>03.1 – Drawing and Manipulating Shapes</vt:lpstr>
      <vt:lpstr>03.1 – Drawing and Manipulating Shapes</vt:lpstr>
      <vt:lpstr>03.1 – Drawing and Manipulating Shapes</vt:lpstr>
      <vt:lpstr>3.2 – Using Graphical Programming Software</vt:lpstr>
      <vt:lpstr>3.2 – Using Graphical Programming Software</vt:lpstr>
      <vt:lpstr>3.2 – Using Graphical Programming Software</vt:lpstr>
      <vt:lpstr>3.2 – Using Graphical Programming Software</vt:lpstr>
      <vt:lpstr>3.2 – Using Graphical Programming Software</vt:lpstr>
      <vt:lpstr>3.3 – Using Text-Based Programming Software</vt:lpstr>
      <vt:lpstr>3.3 – Using Text-Based Programming Software</vt:lpstr>
      <vt:lpstr>3.3 – Using Text-Based Programming Software</vt:lpstr>
      <vt:lpstr>3.3 – Using Text-Based Programming Software</vt:lpstr>
      <vt:lpstr>3.3 – Using Text-Based Programming Software</vt:lpstr>
      <vt:lpstr>3.3 – Using Text-Based Programming Software</vt:lpstr>
      <vt:lpstr>4.1 – Algorithms</vt:lpstr>
      <vt:lpstr>4.1 – Algorithms</vt:lpstr>
      <vt:lpstr>4.1 – Algorithms</vt:lpstr>
      <vt:lpstr>4.1 – Algorithms</vt:lpstr>
      <vt:lpstr>4.1 – Algorithms</vt:lpstr>
      <vt:lpstr>4.1 – Algorithms</vt:lpstr>
      <vt:lpstr>4.1 – Algorithms</vt:lpstr>
      <vt:lpstr>4.1 – Algorithms</vt:lpstr>
      <vt:lpstr>4.2 – Sequences, Iteration and Procedures</vt:lpstr>
      <vt:lpstr>4.2 – Sequences, Iteration and Procedures</vt:lpstr>
      <vt:lpstr>4.2 – Sequences, Iteration and Procedures</vt:lpstr>
      <vt:lpstr>4.2 – Sequences, Iteration and Procedures</vt:lpstr>
      <vt:lpstr>4.2 – Sequences, Iteration and Procedures</vt:lpstr>
      <vt:lpstr>4.2 – Sequences, Iteration and Procedures</vt:lpstr>
      <vt:lpstr>4.2 – Sequences, Iteration and Procedures</vt:lpstr>
      <vt:lpstr>4.2 – Sequences, Iteration and Procedures</vt:lpstr>
      <vt:lpstr>4.2 – Sequences, Iteration and Procedures</vt:lpstr>
      <vt:lpstr>4.2 – Sequences, Iteration and Procedures</vt:lpstr>
      <vt:lpstr>4.3 – Selection</vt:lpstr>
      <vt:lpstr>4.3 – Selection</vt:lpstr>
      <vt:lpstr>4.3 – Selection – ‘If then else’</vt:lpstr>
      <vt:lpstr>4.3 – Selection – Using Variables</vt:lpstr>
      <vt:lpstr>4.3 – Selection – Using Variables</vt:lpstr>
      <vt:lpstr>4.3 – Selection – Using Variables</vt:lpstr>
      <vt:lpstr>4.3 – Selection – Using Variables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11 -</dc:title>
  <dc:subject>Travel and Tourism</dc:subject>
  <dc:creator>Enderoth</dc:creator>
  <cp:keywords>KS3 - Computing - Part 01</cp:keywords>
  <cp:lastModifiedBy>Enderoth</cp:lastModifiedBy>
  <cp:revision>1786</cp:revision>
  <cp:lastPrinted>2014-01-22T18:25:48Z</cp:lastPrinted>
  <dcterms:created xsi:type="dcterms:W3CDTF">2008-03-12T11:01:44Z</dcterms:created>
  <dcterms:modified xsi:type="dcterms:W3CDTF">2018-05-01T17:33:59Z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